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2"/>
  </p:notesMasterIdLst>
  <p:sldIdLst>
    <p:sldId id="295" r:id="rId6"/>
    <p:sldId id="257"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48888D-2FD7-7D7F-399D-67C80F456594}" v="301" dt="2022-10-07T20:25:07.953"/>
    <p1510:client id="{34994ECB-A773-571A-2A4E-CA294BE7BC21}" v="302" dt="2022-10-10T20:08:51.037"/>
    <p1510:client id="{3B6DE1D2-4A89-5CFA-A612-8F88195C0002}" v="1060" dt="2022-10-07T15:50:59.096"/>
    <p1510:client id="{691B5F69-A8E1-FD46-2F1B-5D25026A3012}" v="2" dt="2022-10-13T18:24:49.648"/>
    <p1510:client id="{7456F270-4A8E-4F42-A4E1-80FB88FE1A7E}" v="47" dt="2022-10-07T20:08:24.988"/>
    <p1510:client id="{ABA2F885-2874-5CC5-315E-F23291EE2F4B}" v="20" dt="2022-10-07T16:42:14.612"/>
    <p1510:client id="{D6329D30-9CBF-681B-8862-153E78C5FAAA}" v="1008" dt="2022-10-07T20:07:10.8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ehan, Michelle" userId="S::msheehan@ecasd.us::dd0ff712-8496-47fe-95f7-d63a9b671eca" providerId="AD" clId="Web-{691B5F69-A8E1-FD46-2F1B-5D25026A3012}"/>
    <pc:docChg chg="addSld delSld">
      <pc:chgData name="Sheehan, Michelle" userId="S::msheehan@ecasd.us::dd0ff712-8496-47fe-95f7-d63a9b671eca" providerId="AD" clId="Web-{691B5F69-A8E1-FD46-2F1B-5D25026A3012}" dt="2022-10-13T18:24:49.648" v="1"/>
      <pc:docMkLst>
        <pc:docMk/>
      </pc:docMkLst>
      <pc:sldChg chg="new del">
        <pc:chgData name="Sheehan, Michelle" userId="S::msheehan@ecasd.us::dd0ff712-8496-47fe-95f7-d63a9b671eca" providerId="AD" clId="Web-{691B5F69-A8E1-FD46-2F1B-5D25026A3012}" dt="2022-10-13T18:24:49.648" v="1"/>
        <pc:sldMkLst>
          <pc:docMk/>
          <pc:sldMk cId="3402878530" sldId="2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5559CD-DAD8-41A6-B625-FAF94B71F8A1}" type="datetimeFigureOut">
              <a:rPr lang="en-US" smtClean="0"/>
              <a:t>10/17/2022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5BB67E-2FF6-4D12-BB1B-A16FBA7D374B}" type="slidenum">
              <a:rPr lang="en-US" smtClean="0"/>
              <a:t>‹#›</a:t>
            </a:fld>
            <a:endParaRPr lang="en-US"/>
          </a:p>
        </p:txBody>
      </p:sp>
    </p:spTree>
    <p:extLst>
      <p:ext uri="{BB962C8B-B14F-4D97-AF65-F5344CB8AC3E}">
        <p14:creationId xmlns:p14="http://schemas.microsoft.com/office/powerpoint/2010/main" val="3355620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can add your own categories and points values to this game board. Enter your questions and answers in the slides we’ve provided.</a:t>
            </a:r>
          </a:p>
          <a:p>
            <a:endParaRPr lang="en-US"/>
          </a:p>
          <a:p>
            <a:r>
              <a:rPr lang="en-US"/>
              <a:t>When you’re in slide show view, select the underlined text to go to that question, then move to the answer slide. Use the left triangle to return to this game board slide.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4BA502-DDEA-4552-B72A-9C62FF6620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668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CE3F2-2C9C-5AB8-A347-39EADA56BC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931286-C922-E640-3D5D-71996E8D14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DCEF79-E171-99C4-3EDE-3F22B6FD8662}"/>
              </a:ext>
            </a:extLst>
          </p:cNvPr>
          <p:cNvSpPr>
            <a:spLocks noGrp="1"/>
          </p:cNvSpPr>
          <p:nvPr>
            <p:ph type="dt" sz="half" idx="10"/>
          </p:nvPr>
        </p:nvSpPr>
        <p:spPr/>
        <p:txBody>
          <a:bodyPr/>
          <a:lstStyle/>
          <a:p>
            <a:fld id="{13904F0F-29F9-487C-B2F3-02E30DA5B31D}" type="datetimeFigureOut">
              <a:rPr lang="en-US" smtClean="0"/>
              <a:t>10/17/2022</a:t>
            </a:fld>
            <a:endParaRPr lang="en-US"/>
          </a:p>
        </p:txBody>
      </p:sp>
      <p:sp>
        <p:nvSpPr>
          <p:cNvPr id="5" name="Footer Placeholder 4">
            <a:extLst>
              <a:ext uri="{FF2B5EF4-FFF2-40B4-BE49-F238E27FC236}">
                <a16:creationId xmlns:a16="http://schemas.microsoft.com/office/drawing/2014/main" id="{DA434618-F01F-BB70-62EB-E734BB32B7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C67145-B055-4F1C-3F1B-409005C174BF}"/>
              </a:ext>
            </a:extLst>
          </p:cNvPr>
          <p:cNvSpPr>
            <a:spLocks noGrp="1"/>
          </p:cNvSpPr>
          <p:nvPr>
            <p:ph type="sldNum" sz="quarter" idx="12"/>
          </p:nvPr>
        </p:nvSpPr>
        <p:spPr/>
        <p:txBody>
          <a:bodyPr/>
          <a:lstStyle/>
          <a:p>
            <a:fld id="{C5AD1C3C-DEE3-485A-B213-9CDF7DC676EE}" type="slidenum">
              <a:rPr lang="en-US" smtClean="0"/>
              <a:t>‹#›</a:t>
            </a:fld>
            <a:endParaRPr lang="en-US"/>
          </a:p>
        </p:txBody>
      </p:sp>
    </p:spTree>
    <p:extLst>
      <p:ext uri="{BB962C8B-B14F-4D97-AF65-F5344CB8AC3E}">
        <p14:creationId xmlns:p14="http://schemas.microsoft.com/office/powerpoint/2010/main" val="116240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3F175-0666-014D-23A4-62C40DE81A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0EFF65-2897-F637-8D93-8DFFD81B43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F7BE13-457F-54AF-15C1-50C03ED9B796}"/>
              </a:ext>
            </a:extLst>
          </p:cNvPr>
          <p:cNvSpPr>
            <a:spLocks noGrp="1"/>
          </p:cNvSpPr>
          <p:nvPr>
            <p:ph type="dt" sz="half" idx="10"/>
          </p:nvPr>
        </p:nvSpPr>
        <p:spPr/>
        <p:txBody>
          <a:bodyPr/>
          <a:lstStyle/>
          <a:p>
            <a:fld id="{13904F0F-29F9-487C-B2F3-02E30DA5B31D}" type="datetimeFigureOut">
              <a:rPr lang="en-US" smtClean="0"/>
              <a:t>10/17/2022</a:t>
            </a:fld>
            <a:endParaRPr lang="en-US"/>
          </a:p>
        </p:txBody>
      </p:sp>
      <p:sp>
        <p:nvSpPr>
          <p:cNvPr id="5" name="Footer Placeholder 4">
            <a:extLst>
              <a:ext uri="{FF2B5EF4-FFF2-40B4-BE49-F238E27FC236}">
                <a16:creationId xmlns:a16="http://schemas.microsoft.com/office/drawing/2014/main" id="{F2CB0A21-E493-337D-B8FC-8CF7E2A52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1B56FC-895A-C88B-69B7-07C9C7AA1C91}"/>
              </a:ext>
            </a:extLst>
          </p:cNvPr>
          <p:cNvSpPr>
            <a:spLocks noGrp="1"/>
          </p:cNvSpPr>
          <p:nvPr>
            <p:ph type="sldNum" sz="quarter" idx="12"/>
          </p:nvPr>
        </p:nvSpPr>
        <p:spPr/>
        <p:txBody>
          <a:bodyPr/>
          <a:lstStyle/>
          <a:p>
            <a:fld id="{C5AD1C3C-DEE3-485A-B213-9CDF7DC676EE}" type="slidenum">
              <a:rPr lang="en-US" smtClean="0"/>
              <a:t>‹#›</a:t>
            </a:fld>
            <a:endParaRPr lang="en-US"/>
          </a:p>
        </p:txBody>
      </p:sp>
    </p:spTree>
    <p:extLst>
      <p:ext uri="{BB962C8B-B14F-4D97-AF65-F5344CB8AC3E}">
        <p14:creationId xmlns:p14="http://schemas.microsoft.com/office/powerpoint/2010/main" val="2184915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F0740C-3ED2-886A-9245-1B77F247FA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0B192A-A4E1-1111-1DF6-6F5E3742D0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E7DB18-E0BA-E401-F7B4-1769BD6AB153}"/>
              </a:ext>
            </a:extLst>
          </p:cNvPr>
          <p:cNvSpPr>
            <a:spLocks noGrp="1"/>
          </p:cNvSpPr>
          <p:nvPr>
            <p:ph type="dt" sz="half" idx="10"/>
          </p:nvPr>
        </p:nvSpPr>
        <p:spPr/>
        <p:txBody>
          <a:bodyPr/>
          <a:lstStyle/>
          <a:p>
            <a:fld id="{13904F0F-29F9-487C-B2F3-02E30DA5B31D}" type="datetimeFigureOut">
              <a:rPr lang="en-US" smtClean="0"/>
              <a:t>10/17/2022</a:t>
            </a:fld>
            <a:endParaRPr lang="en-US"/>
          </a:p>
        </p:txBody>
      </p:sp>
      <p:sp>
        <p:nvSpPr>
          <p:cNvPr id="5" name="Footer Placeholder 4">
            <a:extLst>
              <a:ext uri="{FF2B5EF4-FFF2-40B4-BE49-F238E27FC236}">
                <a16:creationId xmlns:a16="http://schemas.microsoft.com/office/drawing/2014/main" id="{7DE2DF56-A722-5CA1-297E-D3595DA0F0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0291FD-7B9C-D941-6A1D-95443C2C6BB7}"/>
              </a:ext>
            </a:extLst>
          </p:cNvPr>
          <p:cNvSpPr>
            <a:spLocks noGrp="1"/>
          </p:cNvSpPr>
          <p:nvPr>
            <p:ph type="sldNum" sz="quarter" idx="12"/>
          </p:nvPr>
        </p:nvSpPr>
        <p:spPr/>
        <p:txBody>
          <a:bodyPr/>
          <a:lstStyle/>
          <a:p>
            <a:fld id="{C5AD1C3C-DEE3-485A-B213-9CDF7DC676EE}" type="slidenum">
              <a:rPr lang="en-US" smtClean="0"/>
              <a:t>‹#›</a:t>
            </a:fld>
            <a:endParaRPr lang="en-US"/>
          </a:p>
        </p:txBody>
      </p:sp>
    </p:spTree>
    <p:extLst>
      <p:ext uri="{BB962C8B-B14F-4D97-AF65-F5344CB8AC3E}">
        <p14:creationId xmlns:p14="http://schemas.microsoft.com/office/powerpoint/2010/main" val="4250748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3F31A184-F35B-4AFC-AC27-402630BF31EA}"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D9D6C-B21A-4AFF-BD71-9CA00C1F428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089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31A184-F35B-4AFC-AC27-402630BF31EA}"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D9D6C-B21A-4AFF-BD71-9CA00C1F4281}" type="slidenum">
              <a:rPr lang="en-US" smtClean="0"/>
              <a:t>‹#›</a:t>
            </a:fld>
            <a:endParaRPr lang="en-US"/>
          </a:p>
        </p:txBody>
      </p:sp>
    </p:spTree>
    <p:extLst>
      <p:ext uri="{BB962C8B-B14F-4D97-AF65-F5344CB8AC3E}">
        <p14:creationId xmlns:p14="http://schemas.microsoft.com/office/powerpoint/2010/main" val="445755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31A184-F35B-4AFC-AC27-402630BF31EA}"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D9D6C-B21A-4AFF-BD71-9CA00C1F428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659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31A184-F35B-4AFC-AC27-402630BF31EA}"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BD9D6C-B21A-4AFF-BD71-9CA00C1F4281}" type="slidenum">
              <a:rPr lang="en-US" smtClean="0"/>
              <a:t>‹#›</a:t>
            </a:fld>
            <a:endParaRPr lang="en-US"/>
          </a:p>
        </p:txBody>
      </p:sp>
    </p:spTree>
    <p:extLst>
      <p:ext uri="{BB962C8B-B14F-4D97-AF65-F5344CB8AC3E}">
        <p14:creationId xmlns:p14="http://schemas.microsoft.com/office/powerpoint/2010/main" val="1319498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31A184-F35B-4AFC-AC27-402630BF31EA}" type="datetimeFigureOut">
              <a:rPr lang="en-US" smtClean="0"/>
              <a:t>10/17/2022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BD9D6C-B21A-4AFF-BD71-9CA00C1F4281}" type="slidenum">
              <a:rPr lang="en-US" smtClean="0"/>
              <a:t>‹#›</a:t>
            </a:fld>
            <a:endParaRPr lang="en-US"/>
          </a:p>
        </p:txBody>
      </p:sp>
    </p:spTree>
    <p:extLst>
      <p:ext uri="{BB962C8B-B14F-4D97-AF65-F5344CB8AC3E}">
        <p14:creationId xmlns:p14="http://schemas.microsoft.com/office/powerpoint/2010/main" val="4089439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31A184-F35B-4AFC-AC27-402630BF31EA}" type="datetimeFigureOut">
              <a:rPr lang="en-US" smtClean="0"/>
              <a:t>10/17/2022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BD9D6C-B21A-4AFF-BD71-9CA00C1F4281}" type="slidenum">
              <a:rPr lang="en-US" smtClean="0"/>
              <a:t>‹#›</a:t>
            </a:fld>
            <a:endParaRPr lang="en-US"/>
          </a:p>
        </p:txBody>
      </p:sp>
    </p:spTree>
    <p:extLst>
      <p:ext uri="{BB962C8B-B14F-4D97-AF65-F5344CB8AC3E}">
        <p14:creationId xmlns:p14="http://schemas.microsoft.com/office/powerpoint/2010/main" val="286727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31A184-F35B-4AFC-AC27-402630BF31EA}" type="datetimeFigureOut">
              <a:rPr lang="en-US" smtClean="0"/>
              <a:t>10/17/2022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BD9D6C-B21A-4AFF-BD71-9CA00C1F4281}" type="slidenum">
              <a:rPr lang="en-US" smtClean="0"/>
              <a:t>‹#›</a:t>
            </a:fld>
            <a:endParaRPr lang="en-US"/>
          </a:p>
        </p:txBody>
      </p:sp>
    </p:spTree>
    <p:extLst>
      <p:ext uri="{BB962C8B-B14F-4D97-AF65-F5344CB8AC3E}">
        <p14:creationId xmlns:p14="http://schemas.microsoft.com/office/powerpoint/2010/main" val="17213856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31A184-F35B-4AFC-AC27-402630BF31EA}"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BD9D6C-B21A-4AFF-BD71-9CA00C1F4281}" type="slidenum">
              <a:rPr lang="en-US" smtClean="0"/>
              <a:t>‹#›</a:t>
            </a:fld>
            <a:endParaRPr lang="en-US"/>
          </a:p>
        </p:txBody>
      </p:sp>
    </p:spTree>
    <p:extLst>
      <p:ext uri="{BB962C8B-B14F-4D97-AF65-F5344CB8AC3E}">
        <p14:creationId xmlns:p14="http://schemas.microsoft.com/office/powerpoint/2010/main" val="2563948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17ACE-B8AE-592D-63A4-54721B1F8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581838-7946-875F-5641-465E5D5F11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F66C9D-9525-E60B-D08F-FE2B8981EEA7}"/>
              </a:ext>
            </a:extLst>
          </p:cNvPr>
          <p:cNvSpPr>
            <a:spLocks noGrp="1"/>
          </p:cNvSpPr>
          <p:nvPr>
            <p:ph type="dt" sz="half" idx="10"/>
          </p:nvPr>
        </p:nvSpPr>
        <p:spPr/>
        <p:txBody>
          <a:bodyPr/>
          <a:lstStyle/>
          <a:p>
            <a:fld id="{13904F0F-29F9-487C-B2F3-02E30DA5B31D}" type="datetimeFigureOut">
              <a:rPr lang="en-US" smtClean="0"/>
              <a:t>10/17/2022</a:t>
            </a:fld>
            <a:endParaRPr lang="en-US"/>
          </a:p>
        </p:txBody>
      </p:sp>
      <p:sp>
        <p:nvSpPr>
          <p:cNvPr id="5" name="Footer Placeholder 4">
            <a:extLst>
              <a:ext uri="{FF2B5EF4-FFF2-40B4-BE49-F238E27FC236}">
                <a16:creationId xmlns:a16="http://schemas.microsoft.com/office/drawing/2014/main" id="{AAC82887-7D50-A149-7867-CEA71924C1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4D4FA8-69D6-9D26-77ED-1080F864D022}"/>
              </a:ext>
            </a:extLst>
          </p:cNvPr>
          <p:cNvSpPr>
            <a:spLocks noGrp="1"/>
          </p:cNvSpPr>
          <p:nvPr>
            <p:ph type="sldNum" sz="quarter" idx="12"/>
          </p:nvPr>
        </p:nvSpPr>
        <p:spPr/>
        <p:txBody>
          <a:bodyPr/>
          <a:lstStyle/>
          <a:p>
            <a:fld id="{C5AD1C3C-DEE3-485A-B213-9CDF7DC676EE}" type="slidenum">
              <a:rPr lang="en-US" smtClean="0"/>
              <a:t>‹#›</a:t>
            </a:fld>
            <a:endParaRPr lang="en-US"/>
          </a:p>
        </p:txBody>
      </p:sp>
    </p:spTree>
    <p:extLst>
      <p:ext uri="{BB962C8B-B14F-4D97-AF65-F5344CB8AC3E}">
        <p14:creationId xmlns:p14="http://schemas.microsoft.com/office/powerpoint/2010/main" val="3293989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31A184-F35B-4AFC-AC27-402630BF31EA}"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BD9D6C-B21A-4AFF-BD71-9CA00C1F428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830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31A184-F35B-4AFC-AC27-402630BF31EA}"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D9D6C-B21A-4AFF-BD71-9CA00C1F4281}" type="slidenum">
              <a:rPr lang="en-US" smtClean="0"/>
              <a:t>‹#›</a:t>
            </a:fld>
            <a:endParaRPr lang="en-US"/>
          </a:p>
        </p:txBody>
      </p:sp>
    </p:spTree>
    <p:extLst>
      <p:ext uri="{BB962C8B-B14F-4D97-AF65-F5344CB8AC3E}">
        <p14:creationId xmlns:p14="http://schemas.microsoft.com/office/powerpoint/2010/main" val="3965072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31A184-F35B-4AFC-AC27-402630BF31EA}"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D9D6C-B21A-4AFF-BD71-9CA00C1F428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7022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Game Board">
    <p:spTree>
      <p:nvGrpSpPr>
        <p:cNvPr id="1" name=""/>
        <p:cNvGrpSpPr/>
        <p:nvPr/>
      </p:nvGrpSpPr>
      <p:grpSpPr>
        <a:xfrm>
          <a:off x="0" y="0"/>
          <a:ext cx="0" cy="0"/>
          <a:chOff x="0" y="0"/>
          <a:chExt cx="0" cy="0"/>
        </a:xfrm>
      </p:grpSpPr>
      <p:sp>
        <p:nvSpPr>
          <p:cNvPr id="5" name="Text Placeholder 7"/>
          <p:cNvSpPr>
            <a:spLocks noGrp="1"/>
          </p:cNvSpPr>
          <p:nvPr>
            <p:ph type="body" sz="quarter" idx="13" hasCustomPrompt="1"/>
          </p:nvPr>
        </p:nvSpPr>
        <p:spPr>
          <a:xfrm>
            <a:off x="332703" y="357393"/>
            <a:ext cx="2099258" cy="914400"/>
          </a:xfrm>
          <a:solidFill>
            <a:schemeClr val="accent1">
              <a:lumMod val="75000"/>
            </a:schemeClr>
          </a:solidFill>
          <a:ln>
            <a:solidFill>
              <a:schemeClr val="accent1">
                <a:lumMod val="75000"/>
              </a:schemeClr>
            </a:solidFill>
          </a:ln>
        </p:spPr>
        <p:txBody>
          <a:bodyPr anchor="ctr">
            <a:noAutofit/>
          </a:bodyPr>
          <a:lstStyle>
            <a:lvl1pPr marL="0" indent="0" algn="ctr">
              <a:spcBef>
                <a:spcPts val="0"/>
              </a:spcBef>
              <a:buNone/>
              <a:defRPr sz="2400" baseline="0">
                <a:solidFill>
                  <a:schemeClr val="tx1"/>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Category 1</a:t>
            </a:r>
          </a:p>
        </p:txBody>
      </p:sp>
      <p:sp>
        <p:nvSpPr>
          <p:cNvPr id="40" name="Text Placeholder 7"/>
          <p:cNvSpPr>
            <a:spLocks noGrp="1"/>
          </p:cNvSpPr>
          <p:nvPr>
            <p:ph type="body" sz="quarter" idx="18" hasCustomPrompt="1"/>
          </p:nvPr>
        </p:nvSpPr>
        <p:spPr>
          <a:xfrm>
            <a:off x="332703" y="1516491"/>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points</a:t>
            </a:r>
          </a:p>
        </p:txBody>
      </p:sp>
      <p:sp>
        <p:nvSpPr>
          <p:cNvPr id="45" name="Text Placeholder 7"/>
          <p:cNvSpPr>
            <a:spLocks noGrp="1"/>
          </p:cNvSpPr>
          <p:nvPr>
            <p:ph type="body" sz="quarter" idx="23" hasCustomPrompt="1"/>
          </p:nvPr>
        </p:nvSpPr>
        <p:spPr>
          <a:xfrm>
            <a:off x="332703" y="2533920"/>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points</a:t>
            </a:r>
          </a:p>
        </p:txBody>
      </p:sp>
      <p:sp>
        <p:nvSpPr>
          <p:cNvPr id="50" name="Text Placeholder 7"/>
          <p:cNvSpPr>
            <a:spLocks noGrp="1"/>
          </p:cNvSpPr>
          <p:nvPr>
            <p:ph type="body" sz="quarter" idx="28" hasCustomPrompt="1"/>
          </p:nvPr>
        </p:nvSpPr>
        <p:spPr>
          <a:xfrm>
            <a:off x="332703" y="3551349"/>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points</a:t>
            </a:r>
          </a:p>
        </p:txBody>
      </p:sp>
      <p:sp>
        <p:nvSpPr>
          <p:cNvPr id="55" name="Text Placeholder 7"/>
          <p:cNvSpPr>
            <a:spLocks noGrp="1"/>
          </p:cNvSpPr>
          <p:nvPr>
            <p:ph type="body" sz="quarter" idx="33" hasCustomPrompt="1"/>
          </p:nvPr>
        </p:nvSpPr>
        <p:spPr>
          <a:xfrm>
            <a:off x="332703" y="4568778"/>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points</a:t>
            </a:r>
          </a:p>
        </p:txBody>
      </p:sp>
      <p:sp>
        <p:nvSpPr>
          <p:cNvPr id="60" name="Text Placeholder 7"/>
          <p:cNvSpPr>
            <a:spLocks noGrp="1"/>
          </p:cNvSpPr>
          <p:nvPr>
            <p:ph type="body" sz="quarter" idx="38" hasCustomPrompt="1"/>
          </p:nvPr>
        </p:nvSpPr>
        <p:spPr>
          <a:xfrm>
            <a:off x="332703" y="5586207"/>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points</a:t>
            </a:r>
          </a:p>
        </p:txBody>
      </p:sp>
      <p:sp>
        <p:nvSpPr>
          <p:cNvPr id="36" name="Text Placeholder 7"/>
          <p:cNvSpPr>
            <a:spLocks noGrp="1"/>
          </p:cNvSpPr>
          <p:nvPr>
            <p:ph type="body" sz="quarter" idx="14" hasCustomPrompt="1"/>
          </p:nvPr>
        </p:nvSpPr>
        <p:spPr>
          <a:xfrm>
            <a:off x="2689537" y="357393"/>
            <a:ext cx="2099258" cy="914400"/>
          </a:xfrm>
          <a:solidFill>
            <a:schemeClr val="accent2"/>
          </a:solidFill>
          <a:ln>
            <a:solidFill>
              <a:schemeClr val="accent2"/>
            </a:solidFill>
          </a:ln>
        </p:spPr>
        <p:txBody>
          <a:bodyPr anchor="ctr">
            <a:noAutofit/>
          </a:bodyPr>
          <a:lstStyle>
            <a:lvl1pPr marL="0" indent="0" algn="ctr">
              <a:spcBef>
                <a:spcPts val="0"/>
              </a:spcBef>
              <a:buNone/>
              <a:defRPr sz="2400" baseline="0">
                <a:solidFill>
                  <a:schemeClr val="tx1"/>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Category 2</a:t>
            </a:r>
          </a:p>
        </p:txBody>
      </p:sp>
      <p:sp>
        <p:nvSpPr>
          <p:cNvPr id="41" name="Text Placeholder 7"/>
          <p:cNvSpPr>
            <a:spLocks noGrp="1"/>
          </p:cNvSpPr>
          <p:nvPr>
            <p:ph type="body" sz="quarter" idx="19" hasCustomPrompt="1"/>
          </p:nvPr>
        </p:nvSpPr>
        <p:spPr>
          <a:xfrm>
            <a:off x="2689537" y="1516491"/>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points</a:t>
            </a:r>
          </a:p>
        </p:txBody>
      </p:sp>
      <p:sp>
        <p:nvSpPr>
          <p:cNvPr id="46" name="Text Placeholder 7"/>
          <p:cNvSpPr>
            <a:spLocks noGrp="1"/>
          </p:cNvSpPr>
          <p:nvPr>
            <p:ph type="body" sz="quarter" idx="24" hasCustomPrompt="1"/>
          </p:nvPr>
        </p:nvSpPr>
        <p:spPr>
          <a:xfrm>
            <a:off x="2689537" y="2533920"/>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points</a:t>
            </a:r>
          </a:p>
        </p:txBody>
      </p:sp>
      <p:sp>
        <p:nvSpPr>
          <p:cNvPr id="51" name="Text Placeholder 7"/>
          <p:cNvSpPr>
            <a:spLocks noGrp="1"/>
          </p:cNvSpPr>
          <p:nvPr>
            <p:ph type="body" sz="quarter" idx="29" hasCustomPrompt="1"/>
          </p:nvPr>
        </p:nvSpPr>
        <p:spPr>
          <a:xfrm>
            <a:off x="2689537" y="3551349"/>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points</a:t>
            </a:r>
          </a:p>
        </p:txBody>
      </p:sp>
      <p:sp>
        <p:nvSpPr>
          <p:cNvPr id="56" name="Text Placeholder 7"/>
          <p:cNvSpPr>
            <a:spLocks noGrp="1"/>
          </p:cNvSpPr>
          <p:nvPr>
            <p:ph type="body" sz="quarter" idx="34" hasCustomPrompt="1"/>
          </p:nvPr>
        </p:nvSpPr>
        <p:spPr>
          <a:xfrm>
            <a:off x="2689537" y="4568778"/>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points</a:t>
            </a:r>
          </a:p>
        </p:txBody>
      </p:sp>
      <p:sp>
        <p:nvSpPr>
          <p:cNvPr id="61" name="Text Placeholder 7"/>
          <p:cNvSpPr>
            <a:spLocks noGrp="1"/>
          </p:cNvSpPr>
          <p:nvPr>
            <p:ph type="body" sz="quarter" idx="39" hasCustomPrompt="1"/>
          </p:nvPr>
        </p:nvSpPr>
        <p:spPr>
          <a:xfrm>
            <a:off x="2689537" y="5586207"/>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points</a:t>
            </a:r>
          </a:p>
        </p:txBody>
      </p:sp>
      <p:sp>
        <p:nvSpPr>
          <p:cNvPr id="37" name="Text Placeholder 7"/>
          <p:cNvSpPr>
            <a:spLocks noGrp="1"/>
          </p:cNvSpPr>
          <p:nvPr>
            <p:ph type="body" sz="quarter" idx="15" hasCustomPrompt="1"/>
          </p:nvPr>
        </p:nvSpPr>
        <p:spPr>
          <a:xfrm>
            <a:off x="5046371" y="357393"/>
            <a:ext cx="2099258" cy="914400"/>
          </a:xfrm>
          <a:solidFill>
            <a:schemeClr val="accent3"/>
          </a:solidFill>
          <a:ln>
            <a:solidFill>
              <a:schemeClr val="accent3"/>
            </a:solidFill>
          </a:ln>
        </p:spPr>
        <p:txBody>
          <a:bodyPr anchor="ctr">
            <a:noAutofit/>
          </a:bodyPr>
          <a:lstStyle>
            <a:lvl1pPr marL="0" indent="0" algn="ctr">
              <a:spcBef>
                <a:spcPts val="0"/>
              </a:spcBef>
              <a:buNone/>
              <a:defRPr sz="2400" baseline="0">
                <a:solidFill>
                  <a:schemeClr val="tx1"/>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Category 3</a:t>
            </a:r>
          </a:p>
        </p:txBody>
      </p:sp>
      <p:sp>
        <p:nvSpPr>
          <p:cNvPr id="42" name="Text Placeholder 7"/>
          <p:cNvSpPr>
            <a:spLocks noGrp="1"/>
          </p:cNvSpPr>
          <p:nvPr>
            <p:ph type="body" sz="quarter" idx="20" hasCustomPrompt="1"/>
          </p:nvPr>
        </p:nvSpPr>
        <p:spPr>
          <a:xfrm>
            <a:off x="5046371" y="1516491"/>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points</a:t>
            </a:r>
          </a:p>
        </p:txBody>
      </p:sp>
      <p:sp>
        <p:nvSpPr>
          <p:cNvPr id="47" name="Text Placeholder 7"/>
          <p:cNvSpPr>
            <a:spLocks noGrp="1"/>
          </p:cNvSpPr>
          <p:nvPr>
            <p:ph type="body" sz="quarter" idx="25" hasCustomPrompt="1"/>
          </p:nvPr>
        </p:nvSpPr>
        <p:spPr>
          <a:xfrm>
            <a:off x="5046371" y="2533920"/>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points</a:t>
            </a:r>
          </a:p>
        </p:txBody>
      </p:sp>
      <p:sp>
        <p:nvSpPr>
          <p:cNvPr id="52" name="Text Placeholder 7"/>
          <p:cNvSpPr>
            <a:spLocks noGrp="1"/>
          </p:cNvSpPr>
          <p:nvPr>
            <p:ph type="body" sz="quarter" idx="30" hasCustomPrompt="1"/>
          </p:nvPr>
        </p:nvSpPr>
        <p:spPr>
          <a:xfrm>
            <a:off x="5046371" y="3551349"/>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points</a:t>
            </a:r>
          </a:p>
        </p:txBody>
      </p:sp>
      <p:sp>
        <p:nvSpPr>
          <p:cNvPr id="57" name="Text Placeholder 7"/>
          <p:cNvSpPr>
            <a:spLocks noGrp="1"/>
          </p:cNvSpPr>
          <p:nvPr>
            <p:ph type="body" sz="quarter" idx="35" hasCustomPrompt="1"/>
          </p:nvPr>
        </p:nvSpPr>
        <p:spPr>
          <a:xfrm>
            <a:off x="5046371" y="4568778"/>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points</a:t>
            </a:r>
          </a:p>
        </p:txBody>
      </p:sp>
      <p:sp>
        <p:nvSpPr>
          <p:cNvPr id="62" name="Text Placeholder 7"/>
          <p:cNvSpPr>
            <a:spLocks noGrp="1"/>
          </p:cNvSpPr>
          <p:nvPr>
            <p:ph type="body" sz="quarter" idx="40" hasCustomPrompt="1"/>
          </p:nvPr>
        </p:nvSpPr>
        <p:spPr>
          <a:xfrm>
            <a:off x="5046371" y="5586207"/>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points</a:t>
            </a:r>
          </a:p>
        </p:txBody>
      </p:sp>
      <p:sp>
        <p:nvSpPr>
          <p:cNvPr id="38" name="Text Placeholder 7"/>
          <p:cNvSpPr>
            <a:spLocks noGrp="1"/>
          </p:cNvSpPr>
          <p:nvPr>
            <p:ph type="body" sz="quarter" idx="16" hasCustomPrompt="1"/>
          </p:nvPr>
        </p:nvSpPr>
        <p:spPr>
          <a:xfrm>
            <a:off x="7403205" y="357393"/>
            <a:ext cx="2099258" cy="914400"/>
          </a:xfrm>
          <a:solidFill>
            <a:schemeClr val="accent4"/>
          </a:solidFill>
          <a:ln>
            <a:solidFill>
              <a:schemeClr val="accent4"/>
            </a:solidFill>
          </a:ln>
        </p:spPr>
        <p:txBody>
          <a:bodyPr anchor="ctr">
            <a:noAutofit/>
          </a:bodyPr>
          <a:lstStyle>
            <a:lvl1pPr marL="0" indent="0" algn="ctr">
              <a:spcBef>
                <a:spcPts val="0"/>
              </a:spcBef>
              <a:buNone/>
              <a:defRPr sz="2400" baseline="0">
                <a:solidFill>
                  <a:schemeClr val="tx1"/>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Category 4</a:t>
            </a:r>
          </a:p>
        </p:txBody>
      </p:sp>
      <p:sp>
        <p:nvSpPr>
          <p:cNvPr id="43" name="Text Placeholder 7"/>
          <p:cNvSpPr>
            <a:spLocks noGrp="1"/>
          </p:cNvSpPr>
          <p:nvPr>
            <p:ph type="body" sz="quarter" idx="21" hasCustomPrompt="1"/>
          </p:nvPr>
        </p:nvSpPr>
        <p:spPr>
          <a:xfrm>
            <a:off x="7403205" y="1516491"/>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points</a:t>
            </a:r>
          </a:p>
        </p:txBody>
      </p:sp>
      <p:sp>
        <p:nvSpPr>
          <p:cNvPr id="48" name="Text Placeholder 7"/>
          <p:cNvSpPr>
            <a:spLocks noGrp="1"/>
          </p:cNvSpPr>
          <p:nvPr>
            <p:ph type="body" sz="quarter" idx="26" hasCustomPrompt="1"/>
          </p:nvPr>
        </p:nvSpPr>
        <p:spPr>
          <a:xfrm>
            <a:off x="7403205" y="2533920"/>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points</a:t>
            </a:r>
          </a:p>
        </p:txBody>
      </p:sp>
      <p:sp>
        <p:nvSpPr>
          <p:cNvPr id="53" name="Text Placeholder 7"/>
          <p:cNvSpPr>
            <a:spLocks noGrp="1"/>
          </p:cNvSpPr>
          <p:nvPr>
            <p:ph type="body" sz="quarter" idx="31" hasCustomPrompt="1"/>
          </p:nvPr>
        </p:nvSpPr>
        <p:spPr>
          <a:xfrm>
            <a:off x="7403205" y="3551349"/>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points</a:t>
            </a:r>
          </a:p>
        </p:txBody>
      </p:sp>
      <p:sp>
        <p:nvSpPr>
          <p:cNvPr id="58" name="Text Placeholder 7"/>
          <p:cNvSpPr>
            <a:spLocks noGrp="1"/>
          </p:cNvSpPr>
          <p:nvPr>
            <p:ph type="body" sz="quarter" idx="36" hasCustomPrompt="1"/>
          </p:nvPr>
        </p:nvSpPr>
        <p:spPr>
          <a:xfrm>
            <a:off x="7403205" y="4568778"/>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points</a:t>
            </a:r>
          </a:p>
        </p:txBody>
      </p:sp>
      <p:sp>
        <p:nvSpPr>
          <p:cNvPr id="63" name="Text Placeholder 7"/>
          <p:cNvSpPr>
            <a:spLocks noGrp="1"/>
          </p:cNvSpPr>
          <p:nvPr>
            <p:ph type="body" sz="quarter" idx="41" hasCustomPrompt="1"/>
          </p:nvPr>
        </p:nvSpPr>
        <p:spPr>
          <a:xfrm>
            <a:off x="7403205" y="5586207"/>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points</a:t>
            </a:r>
          </a:p>
        </p:txBody>
      </p:sp>
      <p:sp>
        <p:nvSpPr>
          <p:cNvPr id="39" name="Text Placeholder 7"/>
          <p:cNvSpPr>
            <a:spLocks noGrp="1"/>
          </p:cNvSpPr>
          <p:nvPr>
            <p:ph type="body" sz="quarter" idx="17" hasCustomPrompt="1"/>
          </p:nvPr>
        </p:nvSpPr>
        <p:spPr>
          <a:xfrm>
            <a:off x="9760039" y="357393"/>
            <a:ext cx="2099258" cy="914400"/>
          </a:xfrm>
          <a:solidFill>
            <a:schemeClr val="accent5"/>
          </a:solidFill>
          <a:ln>
            <a:solidFill>
              <a:schemeClr val="accent5"/>
            </a:solidFill>
          </a:ln>
        </p:spPr>
        <p:txBody>
          <a:bodyPr anchor="ctr">
            <a:noAutofit/>
          </a:bodyPr>
          <a:lstStyle>
            <a:lvl1pPr marL="0" indent="0" algn="ctr">
              <a:spcBef>
                <a:spcPts val="0"/>
              </a:spcBef>
              <a:buNone/>
              <a:defRPr sz="2400" baseline="0">
                <a:solidFill>
                  <a:schemeClr val="tx1"/>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Category 5</a:t>
            </a:r>
          </a:p>
        </p:txBody>
      </p:sp>
      <p:sp>
        <p:nvSpPr>
          <p:cNvPr id="44" name="Text Placeholder 7"/>
          <p:cNvSpPr>
            <a:spLocks noGrp="1"/>
          </p:cNvSpPr>
          <p:nvPr>
            <p:ph type="body" sz="quarter" idx="22" hasCustomPrompt="1"/>
          </p:nvPr>
        </p:nvSpPr>
        <p:spPr>
          <a:xfrm>
            <a:off x="9760039" y="1516491"/>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points</a:t>
            </a:r>
          </a:p>
        </p:txBody>
      </p:sp>
      <p:sp>
        <p:nvSpPr>
          <p:cNvPr id="49" name="Text Placeholder 7"/>
          <p:cNvSpPr>
            <a:spLocks noGrp="1"/>
          </p:cNvSpPr>
          <p:nvPr>
            <p:ph type="body" sz="quarter" idx="27" hasCustomPrompt="1"/>
          </p:nvPr>
        </p:nvSpPr>
        <p:spPr>
          <a:xfrm>
            <a:off x="9760039" y="2533920"/>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points</a:t>
            </a:r>
          </a:p>
        </p:txBody>
      </p:sp>
      <p:sp>
        <p:nvSpPr>
          <p:cNvPr id="54" name="Text Placeholder 7"/>
          <p:cNvSpPr>
            <a:spLocks noGrp="1"/>
          </p:cNvSpPr>
          <p:nvPr>
            <p:ph type="body" sz="quarter" idx="32" hasCustomPrompt="1"/>
          </p:nvPr>
        </p:nvSpPr>
        <p:spPr>
          <a:xfrm>
            <a:off x="9760039" y="3551349"/>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points</a:t>
            </a:r>
          </a:p>
        </p:txBody>
      </p:sp>
      <p:sp>
        <p:nvSpPr>
          <p:cNvPr id="59" name="Text Placeholder 7"/>
          <p:cNvSpPr>
            <a:spLocks noGrp="1"/>
          </p:cNvSpPr>
          <p:nvPr>
            <p:ph type="body" sz="quarter" idx="37" hasCustomPrompt="1"/>
          </p:nvPr>
        </p:nvSpPr>
        <p:spPr>
          <a:xfrm>
            <a:off x="9760039" y="4568778"/>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points</a:t>
            </a:r>
          </a:p>
        </p:txBody>
      </p:sp>
      <p:sp>
        <p:nvSpPr>
          <p:cNvPr id="64" name="Text Placeholder 7"/>
          <p:cNvSpPr>
            <a:spLocks noGrp="1"/>
          </p:cNvSpPr>
          <p:nvPr>
            <p:ph type="body" sz="quarter" idx="42" hasCustomPrompt="1"/>
          </p:nvPr>
        </p:nvSpPr>
        <p:spPr>
          <a:xfrm>
            <a:off x="9760039" y="5586207"/>
            <a:ext cx="2099258" cy="914400"/>
          </a:xfrm>
          <a:solidFill>
            <a:schemeClr val="bg2">
              <a:lumMod val="50000"/>
            </a:schemeClr>
          </a:solidFill>
          <a:ln>
            <a:solidFill>
              <a:schemeClr val="bg2">
                <a:lumMod val="50000"/>
              </a:schemeClr>
            </a:solidFill>
          </a:ln>
        </p:spPr>
        <p:txBody>
          <a:bodyPr anchor="ctr">
            <a:noAutofit/>
          </a:bodyPr>
          <a:lstStyle>
            <a:lvl1pPr marL="0" indent="0" algn="ctr">
              <a:spcBef>
                <a:spcPts val="0"/>
              </a:spcBef>
              <a:buNone/>
              <a:defRPr sz="2400" baseline="0">
                <a:solidFill>
                  <a:srgbClr val="FFFFFF"/>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points</a:t>
            </a:r>
          </a:p>
        </p:txBody>
      </p:sp>
    </p:spTree>
    <p:extLst>
      <p:ext uri="{BB962C8B-B14F-4D97-AF65-F5344CB8AC3E}">
        <p14:creationId xmlns:p14="http://schemas.microsoft.com/office/powerpoint/2010/main" val="14130675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ategory 1 Questions">
    <p:bg>
      <p:bgPr>
        <a:solidFill>
          <a:schemeClr val="bg2"/>
        </a:solidFill>
        <a:effectLst/>
      </p:bgPr>
    </p:bg>
    <p:spTree>
      <p:nvGrpSpPr>
        <p:cNvPr id="1" name=""/>
        <p:cNvGrpSpPr/>
        <p:nvPr/>
      </p:nvGrpSpPr>
      <p:grpSpPr>
        <a:xfrm>
          <a:off x="0" y="0"/>
          <a:ext cx="0" cy="0"/>
          <a:chOff x="0" y="0"/>
          <a:chExt cx="0" cy="0"/>
        </a:xfrm>
      </p:grpSpPr>
      <p:sp>
        <p:nvSpPr>
          <p:cNvPr id="11" name="Q"/>
          <p:cNvSpPr txBox="1"/>
          <p:nvPr userDrawn="1"/>
        </p:nvSpPr>
        <p:spPr>
          <a:xfrm rot="16200000">
            <a:off x="-2011120" y="1990047"/>
            <a:ext cx="5749803" cy="1769715"/>
          </a:xfrm>
          <a:prstGeom prst="rect">
            <a:avLst/>
          </a:prstGeom>
          <a:noFill/>
        </p:spPr>
        <p:txBody>
          <a:bodyPr wrap="square" lIns="0" tIns="0" rIns="0" bIns="0" rtlCol="0" anchor="ctr">
            <a:spAutoFit/>
          </a:bodyPr>
          <a:lstStyle/>
          <a:p>
            <a:pPr algn="just"/>
            <a:r>
              <a:rPr lang="en-US" sz="11500">
                <a:solidFill>
                  <a:schemeClr val="bg1">
                    <a:lumMod val="85000"/>
                    <a:lumOff val="15000"/>
                  </a:schemeClr>
                </a:solidFill>
                <a:latin typeface="Corbel" panose="020B0503020204020204" pitchFamily="34" charset="0"/>
                <a:cs typeface="Arial" panose="020B0604020202020204" pitchFamily="34" charset="0"/>
              </a:rPr>
              <a:t>Question</a:t>
            </a:r>
          </a:p>
        </p:txBody>
      </p:sp>
      <p:sp>
        <p:nvSpPr>
          <p:cNvPr id="8" name="Question"/>
          <p:cNvSpPr>
            <a:spLocks noGrp="1"/>
          </p:cNvSpPr>
          <p:nvPr>
            <p:ph type="body" sz="quarter" idx="13" hasCustomPrompt="1"/>
          </p:nvPr>
        </p:nvSpPr>
        <p:spPr>
          <a:xfrm>
            <a:off x="1841679" y="1873957"/>
            <a:ext cx="8885530" cy="2001892"/>
          </a:xfrm>
        </p:spPr>
        <p:txBody>
          <a:bodyPr anchor="ctr">
            <a:noAutofit/>
          </a:bodyPr>
          <a:lstStyle>
            <a:lvl1pPr marL="0" indent="0">
              <a:spcBef>
                <a:spcPts val="0"/>
              </a:spcBef>
              <a:buNone/>
              <a:defRPr sz="3200" baseline="0"/>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Add question here. </a:t>
            </a:r>
          </a:p>
        </p:txBody>
      </p:sp>
      <p:sp>
        <p:nvSpPr>
          <p:cNvPr id="2" name="Rectangle 1"/>
          <p:cNvSpPr/>
          <p:nvPr userDrawn="1"/>
        </p:nvSpPr>
        <p:spPr bwMode="invGray">
          <a:xfrm>
            <a:off x="0" y="5749805"/>
            <a:ext cx="12192000" cy="110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oints"/>
          <p:cNvSpPr>
            <a:spLocks noGrp="1"/>
          </p:cNvSpPr>
          <p:nvPr>
            <p:ph type="body" sz="quarter" idx="16" hasCustomPrompt="1"/>
          </p:nvPr>
        </p:nvSpPr>
        <p:spPr bwMode="auto">
          <a:xfrm>
            <a:off x="9109425" y="5900384"/>
            <a:ext cx="1897666" cy="781394"/>
          </a:xfrm>
        </p:spPr>
        <p:txBody>
          <a:bodyPr anchor="ctr">
            <a:noAutofit/>
          </a:bodyPr>
          <a:lstStyle>
            <a:lvl1pPr marL="0" indent="0" algn="r">
              <a:spcBef>
                <a:spcPts val="0"/>
              </a:spcBef>
              <a:buNone/>
              <a:defRPr sz="4800" baseline="0">
                <a:solidFill>
                  <a:schemeClr val="tx1">
                    <a:alpha val="63000"/>
                  </a:schemeClr>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Points</a:t>
            </a:r>
          </a:p>
        </p:txBody>
      </p:sp>
      <p:sp>
        <p:nvSpPr>
          <p:cNvPr id="10" name="Back to game board">
            <a:hlinkClick r:id="rId2" action="ppaction://hlinksldjump"/>
          </p:cNvPr>
          <p:cNvSpPr/>
          <p:nvPr userDrawn="1"/>
        </p:nvSpPr>
        <p:spPr bwMode="invGray">
          <a:xfrm rot="16200000">
            <a:off x="169030" y="5941115"/>
            <a:ext cx="795528" cy="685800"/>
          </a:xfrm>
          <a:prstGeom prst="triangle">
            <a:avLst/>
          </a:prstGeom>
          <a:solidFill>
            <a:srgbClr val="FFFFFF">
              <a:alpha val="13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6" name="Title 5"/>
          <p:cNvSpPr>
            <a:spLocks noGrp="1"/>
          </p:cNvSpPr>
          <p:nvPr>
            <p:ph type="title" hasCustomPrompt="1"/>
          </p:nvPr>
        </p:nvSpPr>
        <p:spPr/>
        <p:txBody>
          <a:bodyPr/>
          <a:lstStyle>
            <a:lvl1pPr>
              <a:defRPr>
                <a:solidFill>
                  <a:schemeClr val="tx1">
                    <a:alpha val="63000"/>
                  </a:schemeClr>
                </a:solidFill>
              </a:defRPr>
            </a:lvl1pPr>
          </a:lstStyle>
          <a:p>
            <a:r>
              <a:rPr lang="en-US"/>
              <a:t>Category 1</a:t>
            </a:r>
          </a:p>
        </p:txBody>
      </p:sp>
      <p:sp>
        <p:nvSpPr>
          <p:cNvPr id="14" name="Back to game board">
            <a:hlinkClick r:id="" action="ppaction://hlinkshowjump?jump=nextslide"/>
          </p:cNvPr>
          <p:cNvSpPr/>
          <p:nvPr userDrawn="1"/>
        </p:nvSpPr>
        <p:spPr bwMode="invGray">
          <a:xfrm rot="5400000" flipH="1">
            <a:off x="11220383" y="5941115"/>
            <a:ext cx="795528" cy="685800"/>
          </a:xfrm>
          <a:prstGeom prst="triangle">
            <a:avLst/>
          </a:prstGeom>
          <a:solidFill>
            <a:srgbClr val="FFFFFF">
              <a:alpha val="13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Tree>
    <p:extLst>
      <p:ext uri="{BB962C8B-B14F-4D97-AF65-F5344CB8AC3E}">
        <p14:creationId xmlns:p14="http://schemas.microsoft.com/office/powerpoint/2010/main" val="11893856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ategory 1 Answers">
    <p:bg>
      <p:bgPr>
        <a:solidFill>
          <a:schemeClr val="bg2"/>
        </a:solidFill>
        <a:effectLst/>
      </p:bgPr>
    </p:bg>
    <p:spTree>
      <p:nvGrpSpPr>
        <p:cNvPr id="1" name=""/>
        <p:cNvGrpSpPr/>
        <p:nvPr/>
      </p:nvGrpSpPr>
      <p:grpSpPr>
        <a:xfrm>
          <a:off x="0" y="0"/>
          <a:ext cx="0" cy="0"/>
          <a:chOff x="0" y="0"/>
          <a:chExt cx="0" cy="0"/>
        </a:xfrm>
      </p:grpSpPr>
      <p:sp>
        <p:nvSpPr>
          <p:cNvPr id="9" name="Q"/>
          <p:cNvSpPr txBox="1"/>
          <p:nvPr userDrawn="1"/>
        </p:nvSpPr>
        <p:spPr>
          <a:xfrm rot="16200000">
            <a:off x="-2011120" y="1813076"/>
            <a:ext cx="5749803" cy="2123658"/>
          </a:xfrm>
          <a:prstGeom prst="rect">
            <a:avLst/>
          </a:prstGeom>
          <a:noFill/>
        </p:spPr>
        <p:txBody>
          <a:bodyPr wrap="square" lIns="0" tIns="0" rIns="0" bIns="0" rtlCol="0" anchor="ctr">
            <a:spAutoFit/>
          </a:bodyPr>
          <a:lstStyle/>
          <a:p>
            <a:pPr algn="just"/>
            <a:r>
              <a:rPr lang="en-US" sz="13800">
                <a:solidFill>
                  <a:schemeClr val="bg1">
                    <a:lumMod val="85000"/>
                    <a:lumOff val="15000"/>
                  </a:schemeClr>
                </a:solidFill>
                <a:latin typeface="Corbel" panose="020B0503020204020204" pitchFamily="34" charset="0"/>
                <a:cs typeface="Arial" panose="020B0604020202020204" pitchFamily="34" charset="0"/>
              </a:rPr>
              <a:t>Answer</a:t>
            </a:r>
          </a:p>
        </p:txBody>
      </p:sp>
      <p:sp>
        <p:nvSpPr>
          <p:cNvPr id="8" name="Question"/>
          <p:cNvSpPr>
            <a:spLocks noGrp="1"/>
          </p:cNvSpPr>
          <p:nvPr>
            <p:ph type="body" sz="quarter" idx="13" hasCustomPrompt="1"/>
          </p:nvPr>
        </p:nvSpPr>
        <p:spPr>
          <a:xfrm>
            <a:off x="1841679" y="1873957"/>
            <a:ext cx="8885530" cy="2001892"/>
          </a:xfrm>
        </p:spPr>
        <p:txBody>
          <a:bodyPr anchor="ctr">
            <a:noAutofit/>
          </a:bodyPr>
          <a:lstStyle>
            <a:lvl1pPr marL="0" indent="0">
              <a:spcBef>
                <a:spcPts val="0"/>
              </a:spcBef>
              <a:buNone/>
              <a:defRPr sz="3200" baseline="0"/>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Add answer here. </a:t>
            </a:r>
          </a:p>
        </p:txBody>
      </p:sp>
      <p:sp>
        <p:nvSpPr>
          <p:cNvPr id="2" name="Rectangle 1"/>
          <p:cNvSpPr/>
          <p:nvPr userDrawn="1"/>
        </p:nvSpPr>
        <p:spPr bwMode="invGray">
          <a:xfrm>
            <a:off x="0" y="5749805"/>
            <a:ext cx="12192000" cy="110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oints"/>
          <p:cNvSpPr>
            <a:spLocks noGrp="1"/>
          </p:cNvSpPr>
          <p:nvPr>
            <p:ph type="body" sz="quarter" idx="16" hasCustomPrompt="1"/>
          </p:nvPr>
        </p:nvSpPr>
        <p:spPr bwMode="auto">
          <a:xfrm>
            <a:off x="9109424" y="5900385"/>
            <a:ext cx="2852388" cy="781394"/>
          </a:xfrm>
        </p:spPr>
        <p:txBody>
          <a:bodyPr anchor="ctr">
            <a:noAutofit/>
          </a:bodyPr>
          <a:lstStyle>
            <a:lvl1pPr marL="0" indent="0" algn="r">
              <a:spcBef>
                <a:spcPts val="0"/>
              </a:spcBef>
              <a:buNone/>
              <a:defRPr sz="4800" baseline="0">
                <a:solidFill>
                  <a:schemeClr val="tx1">
                    <a:alpha val="63000"/>
                  </a:schemeClr>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Points</a:t>
            </a:r>
          </a:p>
        </p:txBody>
      </p:sp>
      <p:sp>
        <p:nvSpPr>
          <p:cNvPr id="10" name="Back to game board">
            <a:hlinkClick r:id="rId2" action="ppaction://hlinksldjump"/>
          </p:cNvPr>
          <p:cNvSpPr/>
          <p:nvPr userDrawn="1"/>
        </p:nvSpPr>
        <p:spPr bwMode="invGray">
          <a:xfrm rot="16200000">
            <a:off x="169030" y="5941115"/>
            <a:ext cx="795528" cy="685800"/>
          </a:xfrm>
          <a:prstGeom prst="triangle">
            <a:avLst/>
          </a:prstGeom>
          <a:solidFill>
            <a:srgbClr val="FFFFFF">
              <a:alpha val="13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 name="Title 3"/>
          <p:cNvSpPr>
            <a:spLocks noGrp="1"/>
          </p:cNvSpPr>
          <p:nvPr>
            <p:ph type="title" hasCustomPrompt="1"/>
          </p:nvPr>
        </p:nvSpPr>
        <p:spPr/>
        <p:txBody>
          <a:bodyPr/>
          <a:lstStyle>
            <a:lvl1pPr>
              <a:defRPr>
                <a:solidFill>
                  <a:schemeClr val="tx1">
                    <a:alpha val="63000"/>
                  </a:schemeClr>
                </a:solidFill>
              </a:defRPr>
            </a:lvl1pPr>
          </a:lstStyle>
          <a:p>
            <a:r>
              <a:rPr lang="en-US"/>
              <a:t>Category 1</a:t>
            </a:r>
          </a:p>
        </p:txBody>
      </p:sp>
    </p:spTree>
    <p:extLst>
      <p:ext uri="{BB962C8B-B14F-4D97-AF65-F5344CB8AC3E}">
        <p14:creationId xmlns:p14="http://schemas.microsoft.com/office/powerpoint/2010/main" val="201989078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ategory 2 Divider">
    <p:bg>
      <p:bgPr>
        <a:solidFill>
          <a:schemeClr val="bg2"/>
        </a:solidFill>
        <a:effectLst/>
      </p:bgPr>
    </p:bg>
    <p:spTree>
      <p:nvGrpSpPr>
        <p:cNvPr id="1" name=""/>
        <p:cNvGrpSpPr/>
        <p:nvPr/>
      </p:nvGrpSpPr>
      <p:grpSpPr>
        <a:xfrm>
          <a:off x="0" y="0"/>
          <a:ext cx="0" cy="0"/>
          <a:chOff x="0" y="0"/>
          <a:chExt cx="0" cy="0"/>
        </a:xfrm>
      </p:grpSpPr>
      <p:sp>
        <p:nvSpPr>
          <p:cNvPr id="2" name="Rectangle 1"/>
          <p:cNvSpPr/>
          <p:nvPr userDrawn="1"/>
        </p:nvSpPr>
        <p:spPr bwMode="invGray">
          <a:xfrm>
            <a:off x="0" y="3372365"/>
            <a:ext cx="12192000" cy="18748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hasCustomPrompt="1"/>
          </p:nvPr>
        </p:nvSpPr>
        <p:spPr>
          <a:xfrm>
            <a:off x="1133588" y="3522944"/>
            <a:ext cx="10828224" cy="1583628"/>
          </a:xfrm>
        </p:spPr>
        <p:txBody>
          <a:bodyPr>
            <a:normAutofit/>
          </a:bodyPr>
          <a:lstStyle>
            <a:lvl1pPr>
              <a:defRPr sz="5400" baseline="0">
                <a:solidFill>
                  <a:schemeClr val="tx1"/>
                </a:solidFill>
              </a:defRPr>
            </a:lvl1pPr>
          </a:lstStyle>
          <a:p>
            <a:r>
              <a:rPr lang="en-US"/>
              <a:t>Category 2 divider slide</a:t>
            </a:r>
          </a:p>
        </p:txBody>
      </p:sp>
    </p:spTree>
    <p:extLst>
      <p:ext uri="{BB962C8B-B14F-4D97-AF65-F5344CB8AC3E}">
        <p14:creationId xmlns:p14="http://schemas.microsoft.com/office/powerpoint/2010/main" val="28956200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ategory 2 Questions">
    <p:bg>
      <p:bgPr>
        <a:solidFill>
          <a:schemeClr val="bg2"/>
        </a:solidFill>
        <a:effectLst/>
      </p:bgPr>
    </p:bg>
    <p:spTree>
      <p:nvGrpSpPr>
        <p:cNvPr id="1" name=""/>
        <p:cNvGrpSpPr/>
        <p:nvPr/>
      </p:nvGrpSpPr>
      <p:grpSpPr>
        <a:xfrm>
          <a:off x="0" y="0"/>
          <a:ext cx="0" cy="0"/>
          <a:chOff x="0" y="0"/>
          <a:chExt cx="0" cy="0"/>
        </a:xfrm>
      </p:grpSpPr>
      <p:sp>
        <p:nvSpPr>
          <p:cNvPr id="11" name="Q"/>
          <p:cNvSpPr txBox="1"/>
          <p:nvPr userDrawn="1"/>
        </p:nvSpPr>
        <p:spPr>
          <a:xfrm rot="16200000">
            <a:off x="-2011120" y="1990047"/>
            <a:ext cx="5749803" cy="1769715"/>
          </a:xfrm>
          <a:prstGeom prst="rect">
            <a:avLst/>
          </a:prstGeom>
          <a:noFill/>
        </p:spPr>
        <p:txBody>
          <a:bodyPr wrap="square" lIns="0" tIns="0" rIns="0" bIns="0" rtlCol="0" anchor="ctr">
            <a:spAutoFit/>
          </a:bodyPr>
          <a:lstStyle/>
          <a:p>
            <a:pPr algn="just"/>
            <a:r>
              <a:rPr lang="en-US" sz="11500">
                <a:solidFill>
                  <a:schemeClr val="bg1">
                    <a:lumMod val="85000"/>
                    <a:lumOff val="15000"/>
                  </a:schemeClr>
                </a:solidFill>
                <a:latin typeface="Corbel" panose="020B0503020204020204" pitchFamily="34" charset="0"/>
                <a:cs typeface="Arial" panose="020B0604020202020204" pitchFamily="34" charset="0"/>
              </a:rPr>
              <a:t>Question</a:t>
            </a:r>
          </a:p>
        </p:txBody>
      </p:sp>
      <p:sp>
        <p:nvSpPr>
          <p:cNvPr id="8" name="Question"/>
          <p:cNvSpPr>
            <a:spLocks noGrp="1"/>
          </p:cNvSpPr>
          <p:nvPr>
            <p:ph type="body" sz="quarter" idx="13" hasCustomPrompt="1"/>
          </p:nvPr>
        </p:nvSpPr>
        <p:spPr>
          <a:xfrm>
            <a:off x="1841679" y="1873957"/>
            <a:ext cx="8885530" cy="2001892"/>
          </a:xfrm>
        </p:spPr>
        <p:txBody>
          <a:bodyPr anchor="ctr">
            <a:noAutofit/>
          </a:bodyPr>
          <a:lstStyle>
            <a:lvl1pPr marL="0" indent="0">
              <a:spcBef>
                <a:spcPts val="0"/>
              </a:spcBef>
              <a:buNone/>
              <a:defRPr sz="3200" baseline="0"/>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Add question here. </a:t>
            </a:r>
          </a:p>
        </p:txBody>
      </p:sp>
      <p:sp>
        <p:nvSpPr>
          <p:cNvPr id="2" name="Rectangle 1"/>
          <p:cNvSpPr/>
          <p:nvPr userDrawn="1"/>
        </p:nvSpPr>
        <p:spPr bwMode="invGray">
          <a:xfrm>
            <a:off x="0" y="5749805"/>
            <a:ext cx="12192000" cy="11081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oints"/>
          <p:cNvSpPr>
            <a:spLocks noGrp="1"/>
          </p:cNvSpPr>
          <p:nvPr>
            <p:ph type="body" sz="quarter" idx="16" hasCustomPrompt="1"/>
          </p:nvPr>
        </p:nvSpPr>
        <p:spPr bwMode="auto">
          <a:xfrm>
            <a:off x="9109425" y="5900384"/>
            <a:ext cx="1897666" cy="781394"/>
          </a:xfrm>
        </p:spPr>
        <p:txBody>
          <a:bodyPr anchor="ctr">
            <a:noAutofit/>
          </a:bodyPr>
          <a:lstStyle>
            <a:lvl1pPr marL="0" indent="0" algn="r">
              <a:spcBef>
                <a:spcPts val="0"/>
              </a:spcBef>
              <a:buNone/>
              <a:defRPr sz="4800" baseline="0">
                <a:solidFill>
                  <a:schemeClr val="tx1">
                    <a:alpha val="63000"/>
                  </a:schemeClr>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Points</a:t>
            </a:r>
          </a:p>
        </p:txBody>
      </p:sp>
      <p:sp>
        <p:nvSpPr>
          <p:cNvPr id="10" name="Back to game board">
            <a:hlinkClick r:id="rId2" action="ppaction://hlinksldjump"/>
          </p:cNvPr>
          <p:cNvSpPr/>
          <p:nvPr userDrawn="1"/>
        </p:nvSpPr>
        <p:spPr bwMode="invGray">
          <a:xfrm rot="16200000">
            <a:off x="169030" y="5941115"/>
            <a:ext cx="795528" cy="685800"/>
          </a:xfrm>
          <a:prstGeom prst="triangle">
            <a:avLst/>
          </a:prstGeom>
          <a:solidFill>
            <a:srgbClr val="FFFFFF">
              <a:alpha val="13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 name="Title 3"/>
          <p:cNvSpPr>
            <a:spLocks noGrp="1"/>
          </p:cNvSpPr>
          <p:nvPr>
            <p:ph type="title" hasCustomPrompt="1"/>
          </p:nvPr>
        </p:nvSpPr>
        <p:spPr/>
        <p:txBody>
          <a:bodyPr/>
          <a:lstStyle>
            <a:lvl1pPr>
              <a:defRPr>
                <a:solidFill>
                  <a:schemeClr val="tx1">
                    <a:alpha val="63000"/>
                  </a:schemeClr>
                </a:solidFill>
              </a:defRPr>
            </a:lvl1pPr>
          </a:lstStyle>
          <a:p>
            <a:r>
              <a:rPr lang="en-US"/>
              <a:t>Category 2</a:t>
            </a:r>
          </a:p>
        </p:txBody>
      </p:sp>
      <p:sp>
        <p:nvSpPr>
          <p:cNvPr id="12" name="Back to game board">
            <a:hlinkClick r:id="" action="ppaction://hlinkshowjump?jump=nextslide"/>
          </p:cNvPr>
          <p:cNvSpPr/>
          <p:nvPr userDrawn="1"/>
        </p:nvSpPr>
        <p:spPr bwMode="invGray">
          <a:xfrm rot="5400000" flipH="1">
            <a:off x="11220383" y="5941115"/>
            <a:ext cx="795528" cy="685800"/>
          </a:xfrm>
          <a:prstGeom prst="triangle">
            <a:avLst/>
          </a:prstGeom>
          <a:solidFill>
            <a:srgbClr val="FFFFFF">
              <a:alpha val="13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Tree>
    <p:extLst>
      <p:ext uri="{BB962C8B-B14F-4D97-AF65-F5344CB8AC3E}">
        <p14:creationId xmlns:p14="http://schemas.microsoft.com/office/powerpoint/2010/main" val="21852823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ategory 2 Answers">
    <p:bg>
      <p:bgPr>
        <a:solidFill>
          <a:schemeClr val="bg2"/>
        </a:solidFill>
        <a:effectLst/>
      </p:bgPr>
    </p:bg>
    <p:spTree>
      <p:nvGrpSpPr>
        <p:cNvPr id="1" name=""/>
        <p:cNvGrpSpPr/>
        <p:nvPr/>
      </p:nvGrpSpPr>
      <p:grpSpPr>
        <a:xfrm>
          <a:off x="0" y="0"/>
          <a:ext cx="0" cy="0"/>
          <a:chOff x="0" y="0"/>
          <a:chExt cx="0" cy="0"/>
        </a:xfrm>
      </p:grpSpPr>
      <p:sp>
        <p:nvSpPr>
          <p:cNvPr id="9" name="Q"/>
          <p:cNvSpPr txBox="1"/>
          <p:nvPr userDrawn="1"/>
        </p:nvSpPr>
        <p:spPr>
          <a:xfrm rot="16200000">
            <a:off x="-2011120" y="1813076"/>
            <a:ext cx="5749803" cy="2123658"/>
          </a:xfrm>
          <a:prstGeom prst="rect">
            <a:avLst/>
          </a:prstGeom>
          <a:noFill/>
        </p:spPr>
        <p:txBody>
          <a:bodyPr wrap="square" lIns="0" tIns="0" rIns="0" bIns="0" rtlCol="0" anchor="ctr">
            <a:spAutoFit/>
          </a:bodyPr>
          <a:lstStyle/>
          <a:p>
            <a:pPr algn="just"/>
            <a:r>
              <a:rPr lang="en-US" sz="13800">
                <a:solidFill>
                  <a:schemeClr val="bg1">
                    <a:lumMod val="85000"/>
                    <a:lumOff val="15000"/>
                  </a:schemeClr>
                </a:solidFill>
                <a:latin typeface="Corbel" panose="020B0503020204020204" pitchFamily="34" charset="0"/>
                <a:cs typeface="Arial" panose="020B0604020202020204" pitchFamily="34" charset="0"/>
              </a:rPr>
              <a:t>Answer</a:t>
            </a:r>
          </a:p>
        </p:txBody>
      </p:sp>
      <p:sp>
        <p:nvSpPr>
          <p:cNvPr id="8" name="Question"/>
          <p:cNvSpPr>
            <a:spLocks noGrp="1"/>
          </p:cNvSpPr>
          <p:nvPr>
            <p:ph type="body" sz="quarter" idx="13" hasCustomPrompt="1"/>
          </p:nvPr>
        </p:nvSpPr>
        <p:spPr>
          <a:xfrm>
            <a:off x="1841679" y="1873957"/>
            <a:ext cx="8885530" cy="2001892"/>
          </a:xfrm>
        </p:spPr>
        <p:txBody>
          <a:bodyPr anchor="ctr">
            <a:noAutofit/>
          </a:bodyPr>
          <a:lstStyle>
            <a:lvl1pPr marL="0" indent="0">
              <a:spcBef>
                <a:spcPts val="0"/>
              </a:spcBef>
              <a:buNone/>
              <a:defRPr sz="3200" baseline="0"/>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Add answer here. </a:t>
            </a:r>
          </a:p>
        </p:txBody>
      </p:sp>
      <p:sp>
        <p:nvSpPr>
          <p:cNvPr id="2" name="Rectangle 1"/>
          <p:cNvSpPr/>
          <p:nvPr userDrawn="1"/>
        </p:nvSpPr>
        <p:spPr bwMode="invGray">
          <a:xfrm>
            <a:off x="0" y="5749805"/>
            <a:ext cx="12192000" cy="11081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oints"/>
          <p:cNvSpPr>
            <a:spLocks noGrp="1"/>
          </p:cNvSpPr>
          <p:nvPr>
            <p:ph type="body" sz="quarter" idx="16" hasCustomPrompt="1"/>
          </p:nvPr>
        </p:nvSpPr>
        <p:spPr bwMode="auto">
          <a:xfrm>
            <a:off x="9109424" y="5900385"/>
            <a:ext cx="2852388" cy="781394"/>
          </a:xfrm>
        </p:spPr>
        <p:txBody>
          <a:bodyPr anchor="ctr">
            <a:noAutofit/>
          </a:bodyPr>
          <a:lstStyle>
            <a:lvl1pPr marL="0" indent="0" algn="r">
              <a:spcBef>
                <a:spcPts val="0"/>
              </a:spcBef>
              <a:buNone/>
              <a:defRPr sz="4800" baseline="0">
                <a:solidFill>
                  <a:schemeClr val="tx1">
                    <a:alpha val="63000"/>
                  </a:schemeClr>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Points</a:t>
            </a:r>
          </a:p>
        </p:txBody>
      </p:sp>
      <p:sp>
        <p:nvSpPr>
          <p:cNvPr id="10" name="Back to game board">
            <a:hlinkClick r:id="rId2" action="ppaction://hlinksldjump"/>
          </p:cNvPr>
          <p:cNvSpPr/>
          <p:nvPr userDrawn="1"/>
        </p:nvSpPr>
        <p:spPr bwMode="invGray">
          <a:xfrm rot="16200000">
            <a:off x="169030" y="5941115"/>
            <a:ext cx="795528" cy="685800"/>
          </a:xfrm>
          <a:prstGeom prst="triangle">
            <a:avLst/>
          </a:prstGeom>
          <a:solidFill>
            <a:srgbClr val="FFFFFF">
              <a:alpha val="13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 name="Title 3"/>
          <p:cNvSpPr>
            <a:spLocks noGrp="1"/>
          </p:cNvSpPr>
          <p:nvPr>
            <p:ph type="title" hasCustomPrompt="1"/>
          </p:nvPr>
        </p:nvSpPr>
        <p:spPr/>
        <p:txBody>
          <a:bodyPr/>
          <a:lstStyle>
            <a:lvl1pPr>
              <a:defRPr>
                <a:solidFill>
                  <a:schemeClr val="tx1">
                    <a:alpha val="63000"/>
                  </a:schemeClr>
                </a:solidFill>
              </a:defRPr>
            </a:lvl1pPr>
          </a:lstStyle>
          <a:p>
            <a:r>
              <a:rPr lang="en-US"/>
              <a:t>Category 2</a:t>
            </a:r>
          </a:p>
        </p:txBody>
      </p:sp>
    </p:spTree>
    <p:extLst>
      <p:ext uri="{BB962C8B-B14F-4D97-AF65-F5344CB8AC3E}">
        <p14:creationId xmlns:p14="http://schemas.microsoft.com/office/powerpoint/2010/main" val="314172236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ategory 3 Divider">
    <p:bg>
      <p:bgPr>
        <a:solidFill>
          <a:schemeClr val="bg2"/>
        </a:solidFill>
        <a:effectLst/>
      </p:bgPr>
    </p:bg>
    <p:spTree>
      <p:nvGrpSpPr>
        <p:cNvPr id="1" name=""/>
        <p:cNvGrpSpPr/>
        <p:nvPr/>
      </p:nvGrpSpPr>
      <p:grpSpPr>
        <a:xfrm>
          <a:off x="0" y="0"/>
          <a:ext cx="0" cy="0"/>
          <a:chOff x="0" y="0"/>
          <a:chExt cx="0" cy="0"/>
        </a:xfrm>
      </p:grpSpPr>
      <p:sp>
        <p:nvSpPr>
          <p:cNvPr id="2" name="Rectangle 1"/>
          <p:cNvSpPr/>
          <p:nvPr userDrawn="1"/>
        </p:nvSpPr>
        <p:spPr bwMode="invGray">
          <a:xfrm>
            <a:off x="0" y="3372365"/>
            <a:ext cx="12192000" cy="18748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hasCustomPrompt="1"/>
          </p:nvPr>
        </p:nvSpPr>
        <p:spPr>
          <a:xfrm>
            <a:off x="1133588" y="3522944"/>
            <a:ext cx="10828224" cy="1583628"/>
          </a:xfrm>
        </p:spPr>
        <p:txBody>
          <a:bodyPr>
            <a:normAutofit/>
          </a:bodyPr>
          <a:lstStyle>
            <a:lvl1pPr>
              <a:defRPr sz="5400" baseline="0">
                <a:solidFill>
                  <a:schemeClr val="tx1"/>
                </a:solidFill>
              </a:defRPr>
            </a:lvl1pPr>
          </a:lstStyle>
          <a:p>
            <a:r>
              <a:rPr lang="en-US"/>
              <a:t>Category 3 divider slide</a:t>
            </a:r>
          </a:p>
        </p:txBody>
      </p:sp>
    </p:spTree>
    <p:extLst>
      <p:ext uri="{BB962C8B-B14F-4D97-AF65-F5344CB8AC3E}">
        <p14:creationId xmlns:p14="http://schemas.microsoft.com/office/powerpoint/2010/main" val="2395884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438EC-A938-F160-606E-C61C686978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E3F3EC-7A42-937A-8423-50EE8C58C6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EFF0C1-64A2-BE45-8AFD-38BD476E3C37}"/>
              </a:ext>
            </a:extLst>
          </p:cNvPr>
          <p:cNvSpPr>
            <a:spLocks noGrp="1"/>
          </p:cNvSpPr>
          <p:nvPr>
            <p:ph type="dt" sz="half" idx="10"/>
          </p:nvPr>
        </p:nvSpPr>
        <p:spPr/>
        <p:txBody>
          <a:bodyPr/>
          <a:lstStyle/>
          <a:p>
            <a:fld id="{13904F0F-29F9-487C-B2F3-02E30DA5B31D}" type="datetimeFigureOut">
              <a:rPr lang="en-US" smtClean="0"/>
              <a:t>10/17/2022</a:t>
            </a:fld>
            <a:endParaRPr lang="en-US"/>
          </a:p>
        </p:txBody>
      </p:sp>
      <p:sp>
        <p:nvSpPr>
          <p:cNvPr id="5" name="Footer Placeholder 4">
            <a:extLst>
              <a:ext uri="{FF2B5EF4-FFF2-40B4-BE49-F238E27FC236}">
                <a16:creationId xmlns:a16="http://schemas.microsoft.com/office/drawing/2014/main" id="{9034189E-F5B7-8644-664E-719C0A0C43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99B8AF-CB91-3665-2D34-664A60FA3B2A}"/>
              </a:ext>
            </a:extLst>
          </p:cNvPr>
          <p:cNvSpPr>
            <a:spLocks noGrp="1"/>
          </p:cNvSpPr>
          <p:nvPr>
            <p:ph type="sldNum" sz="quarter" idx="12"/>
          </p:nvPr>
        </p:nvSpPr>
        <p:spPr/>
        <p:txBody>
          <a:bodyPr/>
          <a:lstStyle/>
          <a:p>
            <a:fld id="{C5AD1C3C-DEE3-485A-B213-9CDF7DC676EE}" type="slidenum">
              <a:rPr lang="en-US" smtClean="0"/>
              <a:t>‹#›</a:t>
            </a:fld>
            <a:endParaRPr lang="en-US"/>
          </a:p>
        </p:txBody>
      </p:sp>
    </p:spTree>
    <p:extLst>
      <p:ext uri="{BB962C8B-B14F-4D97-AF65-F5344CB8AC3E}">
        <p14:creationId xmlns:p14="http://schemas.microsoft.com/office/powerpoint/2010/main" val="28250260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ategory 3 Questions">
    <p:bg>
      <p:bgPr>
        <a:solidFill>
          <a:schemeClr val="bg2"/>
        </a:solidFill>
        <a:effectLst/>
      </p:bgPr>
    </p:bg>
    <p:spTree>
      <p:nvGrpSpPr>
        <p:cNvPr id="1" name=""/>
        <p:cNvGrpSpPr/>
        <p:nvPr/>
      </p:nvGrpSpPr>
      <p:grpSpPr>
        <a:xfrm>
          <a:off x="0" y="0"/>
          <a:ext cx="0" cy="0"/>
          <a:chOff x="0" y="0"/>
          <a:chExt cx="0" cy="0"/>
        </a:xfrm>
      </p:grpSpPr>
      <p:sp>
        <p:nvSpPr>
          <p:cNvPr id="11" name="Q"/>
          <p:cNvSpPr txBox="1"/>
          <p:nvPr userDrawn="1"/>
        </p:nvSpPr>
        <p:spPr>
          <a:xfrm rot="16200000">
            <a:off x="-2011120" y="1990047"/>
            <a:ext cx="5749803" cy="1769715"/>
          </a:xfrm>
          <a:prstGeom prst="rect">
            <a:avLst/>
          </a:prstGeom>
          <a:noFill/>
        </p:spPr>
        <p:txBody>
          <a:bodyPr wrap="square" lIns="0" tIns="0" rIns="0" bIns="0" rtlCol="0" anchor="ctr">
            <a:spAutoFit/>
          </a:bodyPr>
          <a:lstStyle/>
          <a:p>
            <a:pPr algn="just"/>
            <a:r>
              <a:rPr lang="en-US" sz="11500">
                <a:solidFill>
                  <a:schemeClr val="bg1">
                    <a:lumMod val="85000"/>
                    <a:lumOff val="15000"/>
                  </a:schemeClr>
                </a:solidFill>
                <a:latin typeface="Corbel" panose="020B0503020204020204" pitchFamily="34" charset="0"/>
                <a:cs typeface="Arial" panose="020B0604020202020204" pitchFamily="34" charset="0"/>
              </a:rPr>
              <a:t>Question</a:t>
            </a:r>
          </a:p>
        </p:txBody>
      </p:sp>
      <p:sp>
        <p:nvSpPr>
          <p:cNvPr id="8" name="Question"/>
          <p:cNvSpPr>
            <a:spLocks noGrp="1"/>
          </p:cNvSpPr>
          <p:nvPr>
            <p:ph type="body" sz="quarter" idx="13" hasCustomPrompt="1"/>
          </p:nvPr>
        </p:nvSpPr>
        <p:spPr>
          <a:xfrm>
            <a:off x="1841679" y="1873957"/>
            <a:ext cx="8885530" cy="2001892"/>
          </a:xfrm>
        </p:spPr>
        <p:txBody>
          <a:bodyPr anchor="ctr">
            <a:noAutofit/>
          </a:bodyPr>
          <a:lstStyle>
            <a:lvl1pPr marL="0" indent="0">
              <a:spcBef>
                <a:spcPts val="0"/>
              </a:spcBef>
              <a:buNone/>
              <a:defRPr sz="3200" baseline="0"/>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Add question here. </a:t>
            </a:r>
          </a:p>
        </p:txBody>
      </p:sp>
      <p:sp>
        <p:nvSpPr>
          <p:cNvPr id="2" name="Rectangle 1"/>
          <p:cNvSpPr/>
          <p:nvPr userDrawn="1"/>
        </p:nvSpPr>
        <p:spPr bwMode="invGray">
          <a:xfrm>
            <a:off x="0" y="5749805"/>
            <a:ext cx="12192000" cy="11081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oints"/>
          <p:cNvSpPr>
            <a:spLocks noGrp="1"/>
          </p:cNvSpPr>
          <p:nvPr>
            <p:ph type="body" sz="quarter" idx="16" hasCustomPrompt="1"/>
          </p:nvPr>
        </p:nvSpPr>
        <p:spPr bwMode="auto">
          <a:xfrm>
            <a:off x="9109425" y="5900384"/>
            <a:ext cx="1897666" cy="781394"/>
          </a:xfrm>
        </p:spPr>
        <p:txBody>
          <a:bodyPr anchor="ctr">
            <a:noAutofit/>
          </a:bodyPr>
          <a:lstStyle>
            <a:lvl1pPr marL="0" indent="0" algn="r">
              <a:spcBef>
                <a:spcPts val="0"/>
              </a:spcBef>
              <a:buNone/>
              <a:defRPr sz="4800" baseline="0">
                <a:solidFill>
                  <a:schemeClr val="tx1">
                    <a:alpha val="63000"/>
                  </a:schemeClr>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Points</a:t>
            </a:r>
          </a:p>
        </p:txBody>
      </p:sp>
      <p:sp>
        <p:nvSpPr>
          <p:cNvPr id="10" name="Back to game board">
            <a:hlinkClick r:id="rId2" action="ppaction://hlinksldjump"/>
          </p:cNvPr>
          <p:cNvSpPr/>
          <p:nvPr userDrawn="1"/>
        </p:nvSpPr>
        <p:spPr bwMode="invGray">
          <a:xfrm rot="16200000">
            <a:off x="169030" y="5941115"/>
            <a:ext cx="795528" cy="685800"/>
          </a:xfrm>
          <a:prstGeom prst="triangle">
            <a:avLst/>
          </a:prstGeom>
          <a:solidFill>
            <a:srgbClr val="FFFFFF">
              <a:alpha val="13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 name="Title 4"/>
          <p:cNvSpPr>
            <a:spLocks noGrp="1"/>
          </p:cNvSpPr>
          <p:nvPr>
            <p:ph type="title" hasCustomPrompt="1"/>
          </p:nvPr>
        </p:nvSpPr>
        <p:spPr/>
        <p:txBody>
          <a:bodyPr/>
          <a:lstStyle>
            <a:lvl1pPr>
              <a:defRPr>
                <a:solidFill>
                  <a:schemeClr val="tx1">
                    <a:alpha val="63000"/>
                  </a:schemeClr>
                </a:solidFill>
              </a:defRPr>
            </a:lvl1pPr>
          </a:lstStyle>
          <a:p>
            <a:r>
              <a:rPr lang="en-US"/>
              <a:t>Category 3</a:t>
            </a:r>
          </a:p>
        </p:txBody>
      </p:sp>
      <p:sp>
        <p:nvSpPr>
          <p:cNvPr id="12" name="Back to game board">
            <a:hlinkClick r:id="" action="ppaction://hlinkshowjump?jump=nextslide"/>
          </p:cNvPr>
          <p:cNvSpPr/>
          <p:nvPr userDrawn="1"/>
        </p:nvSpPr>
        <p:spPr bwMode="invGray">
          <a:xfrm rot="5400000" flipH="1">
            <a:off x="11220383" y="5941115"/>
            <a:ext cx="795528" cy="685800"/>
          </a:xfrm>
          <a:prstGeom prst="triangle">
            <a:avLst/>
          </a:prstGeom>
          <a:solidFill>
            <a:srgbClr val="FFFFFF">
              <a:alpha val="13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Tree>
    <p:extLst>
      <p:ext uri="{BB962C8B-B14F-4D97-AF65-F5344CB8AC3E}">
        <p14:creationId xmlns:p14="http://schemas.microsoft.com/office/powerpoint/2010/main" val="22962591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ategory 3 Answers">
    <p:bg>
      <p:bgPr>
        <a:solidFill>
          <a:schemeClr val="bg2"/>
        </a:solidFill>
        <a:effectLst/>
      </p:bgPr>
    </p:bg>
    <p:spTree>
      <p:nvGrpSpPr>
        <p:cNvPr id="1" name=""/>
        <p:cNvGrpSpPr/>
        <p:nvPr/>
      </p:nvGrpSpPr>
      <p:grpSpPr>
        <a:xfrm>
          <a:off x="0" y="0"/>
          <a:ext cx="0" cy="0"/>
          <a:chOff x="0" y="0"/>
          <a:chExt cx="0" cy="0"/>
        </a:xfrm>
      </p:grpSpPr>
      <p:sp>
        <p:nvSpPr>
          <p:cNvPr id="9" name="Q"/>
          <p:cNvSpPr txBox="1"/>
          <p:nvPr userDrawn="1"/>
        </p:nvSpPr>
        <p:spPr>
          <a:xfrm rot="16200000">
            <a:off x="-2011120" y="1813076"/>
            <a:ext cx="5749803" cy="2123658"/>
          </a:xfrm>
          <a:prstGeom prst="rect">
            <a:avLst/>
          </a:prstGeom>
          <a:noFill/>
        </p:spPr>
        <p:txBody>
          <a:bodyPr wrap="square" lIns="0" tIns="0" rIns="0" bIns="0" rtlCol="0" anchor="ctr">
            <a:spAutoFit/>
          </a:bodyPr>
          <a:lstStyle/>
          <a:p>
            <a:pPr algn="just"/>
            <a:r>
              <a:rPr lang="en-US" sz="13800">
                <a:solidFill>
                  <a:schemeClr val="bg1">
                    <a:lumMod val="85000"/>
                    <a:lumOff val="15000"/>
                  </a:schemeClr>
                </a:solidFill>
                <a:latin typeface="Corbel" panose="020B0503020204020204" pitchFamily="34" charset="0"/>
                <a:cs typeface="Arial" panose="020B0604020202020204" pitchFamily="34" charset="0"/>
              </a:rPr>
              <a:t>Answer</a:t>
            </a:r>
          </a:p>
        </p:txBody>
      </p:sp>
      <p:sp>
        <p:nvSpPr>
          <p:cNvPr id="8" name="Question"/>
          <p:cNvSpPr>
            <a:spLocks noGrp="1"/>
          </p:cNvSpPr>
          <p:nvPr>
            <p:ph type="body" sz="quarter" idx="13" hasCustomPrompt="1"/>
          </p:nvPr>
        </p:nvSpPr>
        <p:spPr>
          <a:xfrm>
            <a:off x="1841679" y="1873957"/>
            <a:ext cx="8885530" cy="2001892"/>
          </a:xfrm>
        </p:spPr>
        <p:txBody>
          <a:bodyPr anchor="ctr">
            <a:noAutofit/>
          </a:bodyPr>
          <a:lstStyle>
            <a:lvl1pPr marL="0" indent="0">
              <a:spcBef>
                <a:spcPts val="0"/>
              </a:spcBef>
              <a:buNone/>
              <a:defRPr sz="3200" baseline="0"/>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Add answer here. </a:t>
            </a:r>
          </a:p>
        </p:txBody>
      </p:sp>
      <p:sp>
        <p:nvSpPr>
          <p:cNvPr id="2" name="Rectangle 1"/>
          <p:cNvSpPr/>
          <p:nvPr userDrawn="1"/>
        </p:nvSpPr>
        <p:spPr bwMode="invGray">
          <a:xfrm>
            <a:off x="0" y="5749805"/>
            <a:ext cx="12192000" cy="11081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oints"/>
          <p:cNvSpPr>
            <a:spLocks noGrp="1"/>
          </p:cNvSpPr>
          <p:nvPr>
            <p:ph type="body" sz="quarter" idx="16" hasCustomPrompt="1"/>
          </p:nvPr>
        </p:nvSpPr>
        <p:spPr bwMode="auto">
          <a:xfrm>
            <a:off x="9109424" y="5900385"/>
            <a:ext cx="2852388" cy="781394"/>
          </a:xfrm>
        </p:spPr>
        <p:txBody>
          <a:bodyPr anchor="ctr">
            <a:noAutofit/>
          </a:bodyPr>
          <a:lstStyle>
            <a:lvl1pPr marL="0" indent="0" algn="r">
              <a:spcBef>
                <a:spcPts val="0"/>
              </a:spcBef>
              <a:buNone/>
              <a:defRPr sz="4800" baseline="0">
                <a:solidFill>
                  <a:schemeClr val="tx1">
                    <a:alpha val="63000"/>
                  </a:schemeClr>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Points</a:t>
            </a:r>
          </a:p>
        </p:txBody>
      </p:sp>
      <p:sp>
        <p:nvSpPr>
          <p:cNvPr id="10" name="Back to game board">
            <a:hlinkClick r:id="rId2" action="ppaction://hlinksldjump"/>
          </p:cNvPr>
          <p:cNvSpPr/>
          <p:nvPr userDrawn="1"/>
        </p:nvSpPr>
        <p:spPr bwMode="invGray">
          <a:xfrm rot="16200000">
            <a:off x="169030" y="5941115"/>
            <a:ext cx="795528" cy="685800"/>
          </a:xfrm>
          <a:prstGeom prst="triangle">
            <a:avLst/>
          </a:prstGeom>
          <a:solidFill>
            <a:srgbClr val="FFFFFF">
              <a:alpha val="13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 name="Title 4"/>
          <p:cNvSpPr>
            <a:spLocks noGrp="1"/>
          </p:cNvSpPr>
          <p:nvPr>
            <p:ph type="title" hasCustomPrompt="1"/>
          </p:nvPr>
        </p:nvSpPr>
        <p:spPr/>
        <p:txBody>
          <a:bodyPr/>
          <a:lstStyle>
            <a:lvl1pPr>
              <a:defRPr>
                <a:solidFill>
                  <a:schemeClr val="tx1">
                    <a:alpha val="63000"/>
                  </a:schemeClr>
                </a:solidFill>
              </a:defRPr>
            </a:lvl1pPr>
          </a:lstStyle>
          <a:p>
            <a:r>
              <a:rPr lang="en-US"/>
              <a:t>Category 3</a:t>
            </a:r>
          </a:p>
        </p:txBody>
      </p:sp>
    </p:spTree>
    <p:extLst>
      <p:ext uri="{BB962C8B-B14F-4D97-AF65-F5344CB8AC3E}">
        <p14:creationId xmlns:p14="http://schemas.microsoft.com/office/powerpoint/2010/main" val="166537576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ategory 4 Divider">
    <p:bg>
      <p:bgPr>
        <a:solidFill>
          <a:schemeClr val="bg2"/>
        </a:solidFill>
        <a:effectLst/>
      </p:bgPr>
    </p:bg>
    <p:spTree>
      <p:nvGrpSpPr>
        <p:cNvPr id="1" name=""/>
        <p:cNvGrpSpPr/>
        <p:nvPr/>
      </p:nvGrpSpPr>
      <p:grpSpPr>
        <a:xfrm>
          <a:off x="0" y="0"/>
          <a:ext cx="0" cy="0"/>
          <a:chOff x="0" y="0"/>
          <a:chExt cx="0" cy="0"/>
        </a:xfrm>
      </p:grpSpPr>
      <p:sp>
        <p:nvSpPr>
          <p:cNvPr id="2" name="Rectangle 1"/>
          <p:cNvSpPr/>
          <p:nvPr userDrawn="1"/>
        </p:nvSpPr>
        <p:spPr bwMode="invGray">
          <a:xfrm>
            <a:off x="0" y="3372365"/>
            <a:ext cx="12192000" cy="18748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hasCustomPrompt="1"/>
          </p:nvPr>
        </p:nvSpPr>
        <p:spPr>
          <a:xfrm>
            <a:off x="1133588" y="3522944"/>
            <a:ext cx="10828224" cy="1583628"/>
          </a:xfrm>
        </p:spPr>
        <p:txBody>
          <a:bodyPr>
            <a:normAutofit/>
          </a:bodyPr>
          <a:lstStyle>
            <a:lvl1pPr>
              <a:defRPr sz="5400" baseline="0">
                <a:solidFill>
                  <a:schemeClr val="tx1"/>
                </a:solidFill>
              </a:defRPr>
            </a:lvl1pPr>
          </a:lstStyle>
          <a:p>
            <a:r>
              <a:rPr lang="en-US"/>
              <a:t>Category 4 divider slide</a:t>
            </a:r>
          </a:p>
        </p:txBody>
      </p:sp>
    </p:spTree>
    <p:extLst>
      <p:ext uri="{BB962C8B-B14F-4D97-AF65-F5344CB8AC3E}">
        <p14:creationId xmlns:p14="http://schemas.microsoft.com/office/powerpoint/2010/main" val="3887338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ategory 4 Questions">
    <p:bg>
      <p:bgPr>
        <a:solidFill>
          <a:schemeClr val="bg2"/>
        </a:solidFill>
        <a:effectLst/>
      </p:bgPr>
    </p:bg>
    <p:spTree>
      <p:nvGrpSpPr>
        <p:cNvPr id="1" name=""/>
        <p:cNvGrpSpPr/>
        <p:nvPr/>
      </p:nvGrpSpPr>
      <p:grpSpPr>
        <a:xfrm>
          <a:off x="0" y="0"/>
          <a:ext cx="0" cy="0"/>
          <a:chOff x="0" y="0"/>
          <a:chExt cx="0" cy="0"/>
        </a:xfrm>
      </p:grpSpPr>
      <p:sp>
        <p:nvSpPr>
          <p:cNvPr id="11" name="Q"/>
          <p:cNvSpPr txBox="1"/>
          <p:nvPr userDrawn="1"/>
        </p:nvSpPr>
        <p:spPr>
          <a:xfrm rot="16200000">
            <a:off x="-2011120" y="1990047"/>
            <a:ext cx="5749803" cy="1769715"/>
          </a:xfrm>
          <a:prstGeom prst="rect">
            <a:avLst/>
          </a:prstGeom>
          <a:noFill/>
        </p:spPr>
        <p:txBody>
          <a:bodyPr wrap="square" lIns="0" tIns="0" rIns="0" bIns="0" rtlCol="0" anchor="ctr">
            <a:spAutoFit/>
          </a:bodyPr>
          <a:lstStyle/>
          <a:p>
            <a:pPr algn="just"/>
            <a:r>
              <a:rPr lang="en-US" sz="11500">
                <a:solidFill>
                  <a:schemeClr val="bg1">
                    <a:lumMod val="85000"/>
                    <a:lumOff val="15000"/>
                  </a:schemeClr>
                </a:solidFill>
                <a:latin typeface="Corbel" panose="020B0503020204020204" pitchFamily="34" charset="0"/>
                <a:cs typeface="Arial" panose="020B0604020202020204" pitchFamily="34" charset="0"/>
              </a:rPr>
              <a:t>Question</a:t>
            </a:r>
          </a:p>
        </p:txBody>
      </p:sp>
      <p:sp>
        <p:nvSpPr>
          <p:cNvPr id="8" name="Question"/>
          <p:cNvSpPr>
            <a:spLocks noGrp="1"/>
          </p:cNvSpPr>
          <p:nvPr>
            <p:ph type="body" sz="quarter" idx="13" hasCustomPrompt="1"/>
          </p:nvPr>
        </p:nvSpPr>
        <p:spPr>
          <a:xfrm>
            <a:off x="1841679" y="1873957"/>
            <a:ext cx="8885530" cy="2001892"/>
          </a:xfrm>
        </p:spPr>
        <p:txBody>
          <a:bodyPr anchor="ctr">
            <a:noAutofit/>
          </a:bodyPr>
          <a:lstStyle>
            <a:lvl1pPr marL="0" indent="0">
              <a:spcBef>
                <a:spcPts val="0"/>
              </a:spcBef>
              <a:buNone/>
              <a:defRPr sz="3200" baseline="0"/>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Add question here. </a:t>
            </a:r>
          </a:p>
        </p:txBody>
      </p:sp>
      <p:sp>
        <p:nvSpPr>
          <p:cNvPr id="2" name="Rectangle 1"/>
          <p:cNvSpPr/>
          <p:nvPr userDrawn="1"/>
        </p:nvSpPr>
        <p:spPr bwMode="invGray">
          <a:xfrm>
            <a:off x="0" y="5749805"/>
            <a:ext cx="12192000" cy="11081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oints"/>
          <p:cNvSpPr>
            <a:spLocks noGrp="1"/>
          </p:cNvSpPr>
          <p:nvPr>
            <p:ph type="body" sz="quarter" idx="16" hasCustomPrompt="1"/>
          </p:nvPr>
        </p:nvSpPr>
        <p:spPr bwMode="auto">
          <a:xfrm>
            <a:off x="9109425" y="5900384"/>
            <a:ext cx="1897666" cy="781394"/>
          </a:xfrm>
        </p:spPr>
        <p:txBody>
          <a:bodyPr anchor="ctr">
            <a:noAutofit/>
          </a:bodyPr>
          <a:lstStyle>
            <a:lvl1pPr marL="0" indent="0" algn="r">
              <a:spcBef>
                <a:spcPts val="0"/>
              </a:spcBef>
              <a:buNone/>
              <a:defRPr sz="4800" baseline="0">
                <a:solidFill>
                  <a:schemeClr val="tx1">
                    <a:alpha val="63000"/>
                  </a:schemeClr>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Points</a:t>
            </a:r>
          </a:p>
        </p:txBody>
      </p:sp>
      <p:sp>
        <p:nvSpPr>
          <p:cNvPr id="10" name="Back to game board">
            <a:hlinkClick r:id="rId2" action="ppaction://hlinksldjump"/>
          </p:cNvPr>
          <p:cNvSpPr/>
          <p:nvPr userDrawn="1"/>
        </p:nvSpPr>
        <p:spPr bwMode="invGray">
          <a:xfrm rot="16200000">
            <a:off x="169030" y="5941115"/>
            <a:ext cx="795528" cy="685800"/>
          </a:xfrm>
          <a:prstGeom prst="triangle">
            <a:avLst/>
          </a:prstGeom>
          <a:solidFill>
            <a:srgbClr val="FFFFFF">
              <a:alpha val="13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 name="Title 4"/>
          <p:cNvSpPr>
            <a:spLocks noGrp="1"/>
          </p:cNvSpPr>
          <p:nvPr>
            <p:ph type="title" hasCustomPrompt="1"/>
          </p:nvPr>
        </p:nvSpPr>
        <p:spPr/>
        <p:txBody>
          <a:bodyPr/>
          <a:lstStyle>
            <a:lvl1pPr>
              <a:defRPr>
                <a:solidFill>
                  <a:schemeClr val="tx1">
                    <a:alpha val="63000"/>
                  </a:schemeClr>
                </a:solidFill>
              </a:defRPr>
            </a:lvl1pPr>
          </a:lstStyle>
          <a:p>
            <a:r>
              <a:rPr lang="en-US"/>
              <a:t>Category 4</a:t>
            </a:r>
          </a:p>
        </p:txBody>
      </p:sp>
      <p:sp>
        <p:nvSpPr>
          <p:cNvPr id="12" name="Back to game board">
            <a:hlinkClick r:id="" action="ppaction://hlinkshowjump?jump=nextslide"/>
          </p:cNvPr>
          <p:cNvSpPr/>
          <p:nvPr userDrawn="1"/>
        </p:nvSpPr>
        <p:spPr bwMode="invGray">
          <a:xfrm rot="5400000" flipH="1">
            <a:off x="11220383" y="5941115"/>
            <a:ext cx="795528" cy="685800"/>
          </a:xfrm>
          <a:prstGeom prst="triangle">
            <a:avLst/>
          </a:prstGeom>
          <a:solidFill>
            <a:srgbClr val="FFFFFF">
              <a:alpha val="13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Tree>
    <p:extLst>
      <p:ext uri="{BB962C8B-B14F-4D97-AF65-F5344CB8AC3E}">
        <p14:creationId xmlns:p14="http://schemas.microsoft.com/office/powerpoint/2010/main" val="18389653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ategory 4 Answers">
    <p:bg>
      <p:bgPr>
        <a:solidFill>
          <a:schemeClr val="bg2"/>
        </a:solidFill>
        <a:effectLst/>
      </p:bgPr>
    </p:bg>
    <p:spTree>
      <p:nvGrpSpPr>
        <p:cNvPr id="1" name=""/>
        <p:cNvGrpSpPr/>
        <p:nvPr/>
      </p:nvGrpSpPr>
      <p:grpSpPr>
        <a:xfrm>
          <a:off x="0" y="0"/>
          <a:ext cx="0" cy="0"/>
          <a:chOff x="0" y="0"/>
          <a:chExt cx="0" cy="0"/>
        </a:xfrm>
      </p:grpSpPr>
      <p:sp>
        <p:nvSpPr>
          <p:cNvPr id="9" name="Q"/>
          <p:cNvSpPr txBox="1"/>
          <p:nvPr userDrawn="1"/>
        </p:nvSpPr>
        <p:spPr>
          <a:xfrm rot="16200000">
            <a:off x="-2011120" y="1813076"/>
            <a:ext cx="5749803" cy="2123658"/>
          </a:xfrm>
          <a:prstGeom prst="rect">
            <a:avLst/>
          </a:prstGeom>
          <a:noFill/>
        </p:spPr>
        <p:txBody>
          <a:bodyPr wrap="square" lIns="0" tIns="0" rIns="0" bIns="0" rtlCol="0" anchor="ctr">
            <a:spAutoFit/>
          </a:bodyPr>
          <a:lstStyle/>
          <a:p>
            <a:pPr algn="just"/>
            <a:r>
              <a:rPr lang="en-US" sz="13800">
                <a:solidFill>
                  <a:schemeClr val="bg1">
                    <a:lumMod val="85000"/>
                    <a:lumOff val="15000"/>
                  </a:schemeClr>
                </a:solidFill>
                <a:latin typeface="Corbel" panose="020B0503020204020204" pitchFamily="34" charset="0"/>
                <a:cs typeface="Arial" panose="020B0604020202020204" pitchFamily="34" charset="0"/>
              </a:rPr>
              <a:t>Answer</a:t>
            </a:r>
          </a:p>
        </p:txBody>
      </p:sp>
      <p:sp>
        <p:nvSpPr>
          <p:cNvPr id="8" name="Question"/>
          <p:cNvSpPr>
            <a:spLocks noGrp="1"/>
          </p:cNvSpPr>
          <p:nvPr>
            <p:ph type="body" sz="quarter" idx="13" hasCustomPrompt="1"/>
          </p:nvPr>
        </p:nvSpPr>
        <p:spPr>
          <a:xfrm>
            <a:off x="1841679" y="1873957"/>
            <a:ext cx="8885530" cy="2001892"/>
          </a:xfrm>
        </p:spPr>
        <p:txBody>
          <a:bodyPr anchor="ctr">
            <a:noAutofit/>
          </a:bodyPr>
          <a:lstStyle>
            <a:lvl1pPr marL="0" indent="0">
              <a:spcBef>
                <a:spcPts val="0"/>
              </a:spcBef>
              <a:buNone/>
              <a:defRPr sz="3200" baseline="0"/>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Add answer here. </a:t>
            </a:r>
          </a:p>
        </p:txBody>
      </p:sp>
      <p:sp>
        <p:nvSpPr>
          <p:cNvPr id="2" name="Rectangle 1"/>
          <p:cNvSpPr/>
          <p:nvPr userDrawn="1"/>
        </p:nvSpPr>
        <p:spPr bwMode="invGray">
          <a:xfrm>
            <a:off x="0" y="5749805"/>
            <a:ext cx="12192000" cy="11081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oints"/>
          <p:cNvSpPr>
            <a:spLocks noGrp="1"/>
          </p:cNvSpPr>
          <p:nvPr>
            <p:ph type="body" sz="quarter" idx="16" hasCustomPrompt="1"/>
          </p:nvPr>
        </p:nvSpPr>
        <p:spPr bwMode="auto">
          <a:xfrm>
            <a:off x="9109424" y="5900385"/>
            <a:ext cx="2852388" cy="781394"/>
          </a:xfrm>
        </p:spPr>
        <p:txBody>
          <a:bodyPr anchor="ctr">
            <a:noAutofit/>
          </a:bodyPr>
          <a:lstStyle>
            <a:lvl1pPr marL="0" indent="0" algn="r">
              <a:spcBef>
                <a:spcPts val="0"/>
              </a:spcBef>
              <a:buNone/>
              <a:defRPr sz="4800" baseline="0">
                <a:solidFill>
                  <a:schemeClr val="tx1">
                    <a:alpha val="63000"/>
                  </a:schemeClr>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Points</a:t>
            </a:r>
          </a:p>
        </p:txBody>
      </p:sp>
      <p:sp>
        <p:nvSpPr>
          <p:cNvPr id="10" name="Back to game board">
            <a:hlinkClick r:id="rId2" action="ppaction://hlinksldjump"/>
          </p:cNvPr>
          <p:cNvSpPr/>
          <p:nvPr userDrawn="1"/>
        </p:nvSpPr>
        <p:spPr bwMode="invGray">
          <a:xfrm rot="16200000">
            <a:off x="169030" y="5941115"/>
            <a:ext cx="795528" cy="685800"/>
          </a:xfrm>
          <a:prstGeom prst="triangle">
            <a:avLst/>
          </a:prstGeom>
          <a:solidFill>
            <a:srgbClr val="FFFFFF">
              <a:alpha val="13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 name="Title 3"/>
          <p:cNvSpPr>
            <a:spLocks noGrp="1"/>
          </p:cNvSpPr>
          <p:nvPr>
            <p:ph type="title" hasCustomPrompt="1"/>
          </p:nvPr>
        </p:nvSpPr>
        <p:spPr/>
        <p:txBody>
          <a:bodyPr/>
          <a:lstStyle>
            <a:lvl1pPr>
              <a:defRPr>
                <a:solidFill>
                  <a:schemeClr val="tx1">
                    <a:alpha val="63000"/>
                  </a:schemeClr>
                </a:solidFill>
              </a:defRPr>
            </a:lvl1pPr>
          </a:lstStyle>
          <a:p>
            <a:r>
              <a:rPr lang="en-US"/>
              <a:t>Category 4</a:t>
            </a:r>
          </a:p>
        </p:txBody>
      </p:sp>
    </p:spTree>
    <p:extLst>
      <p:ext uri="{BB962C8B-B14F-4D97-AF65-F5344CB8AC3E}">
        <p14:creationId xmlns:p14="http://schemas.microsoft.com/office/powerpoint/2010/main" val="143875850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ategory 5 Divider">
    <p:bg>
      <p:bgPr>
        <a:solidFill>
          <a:schemeClr val="bg2"/>
        </a:solidFill>
        <a:effectLst/>
      </p:bgPr>
    </p:bg>
    <p:spTree>
      <p:nvGrpSpPr>
        <p:cNvPr id="1" name=""/>
        <p:cNvGrpSpPr/>
        <p:nvPr/>
      </p:nvGrpSpPr>
      <p:grpSpPr>
        <a:xfrm>
          <a:off x="0" y="0"/>
          <a:ext cx="0" cy="0"/>
          <a:chOff x="0" y="0"/>
          <a:chExt cx="0" cy="0"/>
        </a:xfrm>
      </p:grpSpPr>
      <p:sp>
        <p:nvSpPr>
          <p:cNvPr id="2" name="Rectangle 1"/>
          <p:cNvSpPr/>
          <p:nvPr userDrawn="1"/>
        </p:nvSpPr>
        <p:spPr bwMode="invGray">
          <a:xfrm>
            <a:off x="0" y="3372365"/>
            <a:ext cx="12192000" cy="18748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hasCustomPrompt="1"/>
          </p:nvPr>
        </p:nvSpPr>
        <p:spPr>
          <a:xfrm>
            <a:off x="1133588" y="3522944"/>
            <a:ext cx="10828224" cy="1583628"/>
          </a:xfrm>
        </p:spPr>
        <p:txBody>
          <a:bodyPr>
            <a:normAutofit/>
          </a:bodyPr>
          <a:lstStyle>
            <a:lvl1pPr>
              <a:defRPr sz="5400" baseline="0">
                <a:solidFill>
                  <a:schemeClr val="tx1"/>
                </a:solidFill>
              </a:defRPr>
            </a:lvl1pPr>
          </a:lstStyle>
          <a:p>
            <a:r>
              <a:rPr lang="en-US"/>
              <a:t>Category 5 divider slide</a:t>
            </a:r>
          </a:p>
        </p:txBody>
      </p:sp>
    </p:spTree>
    <p:extLst>
      <p:ext uri="{BB962C8B-B14F-4D97-AF65-F5344CB8AC3E}">
        <p14:creationId xmlns:p14="http://schemas.microsoft.com/office/powerpoint/2010/main" val="27420417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ategory 5 Questions">
    <p:bg>
      <p:bgPr>
        <a:solidFill>
          <a:schemeClr val="bg2">
            <a:alpha val="97000"/>
          </a:schemeClr>
        </a:solidFill>
        <a:effectLst/>
      </p:bgPr>
    </p:bg>
    <p:spTree>
      <p:nvGrpSpPr>
        <p:cNvPr id="1" name=""/>
        <p:cNvGrpSpPr/>
        <p:nvPr/>
      </p:nvGrpSpPr>
      <p:grpSpPr>
        <a:xfrm>
          <a:off x="0" y="0"/>
          <a:ext cx="0" cy="0"/>
          <a:chOff x="0" y="0"/>
          <a:chExt cx="0" cy="0"/>
        </a:xfrm>
      </p:grpSpPr>
      <p:sp>
        <p:nvSpPr>
          <p:cNvPr id="11" name="Q"/>
          <p:cNvSpPr txBox="1"/>
          <p:nvPr userDrawn="1"/>
        </p:nvSpPr>
        <p:spPr>
          <a:xfrm rot="16200000">
            <a:off x="-2011120" y="1990047"/>
            <a:ext cx="5749803" cy="1769715"/>
          </a:xfrm>
          <a:prstGeom prst="rect">
            <a:avLst/>
          </a:prstGeom>
          <a:noFill/>
        </p:spPr>
        <p:txBody>
          <a:bodyPr wrap="square" lIns="0" tIns="0" rIns="0" bIns="0" rtlCol="0" anchor="ctr">
            <a:spAutoFit/>
          </a:bodyPr>
          <a:lstStyle/>
          <a:p>
            <a:pPr algn="just"/>
            <a:r>
              <a:rPr lang="en-US" sz="11500">
                <a:solidFill>
                  <a:schemeClr val="bg1">
                    <a:lumMod val="85000"/>
                    <a:lumOff val="15000"/>
                  </a:schemeClr>
                </a:solidFill>
                <a:latin typeface="Corbel" panose="020B0503020204020204" pitchFamily="34" charset="0"/>
                <a:cs typeface="Arial" panose="020B0604020202020204" pitchFamily="34" charset="0"/>
              </a:rPr>
              <a:t>Question</a:t>
            </a:r>
          </a:p>
        </p:txBody>
      </p:sp>
      <p:sp>
        <p:nvSpPr>
          <p:cNvPr id="8" name="Question"/>
          <p:cNvSpPr>
            <a:spLocks noGrp="1"/>
          </p:cNvSpPr>
          <p:nvPr>
            <p:ph type="body" sz="quarter" idx="13" hasCustomPrompt="1"/>
          </p:nvPr>
        </p:nvSpPr>
        <p:spPr>
          <a:xfrm>
            <a:off x="1841679" y="1873957"/>
            <a:ext cx="8885530" cy="2001892"/>
          </a:xfrm>
        </p:spPr>
        <p:txBody>
          <a:bodyPr anchor="ctr">
            <a:noAutofit/>
          </a:bodyPr>
          <a:lstStyle>
            <a:lvl1pPr marL="0" indent="0">
              <a:spcBef>
                <a:spcPts val="0"/>
              </a:spcBef>
              <a:buNone/>
              <a:defRPr sz="3200" baseline="0"/>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Add question here. </a:t>
            </a:r>
          </a:p>
        </p:txBody>
      </p:sp>
      <p:sp>
        <p:nvSpPr>
          <p:cNvPr id="2" name="Rectangle 1"/>
          <p:cNvSpPr/>
          <p:nvPr userDrawn="1"/>
        </p:nvSpPr>
        <p:spPr bwMode="invGray">
          <a:xfrm>
            <a:off x="0" y="5749805"/>
            <a:ext cx="12192000" cy="11081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oints"/>
          <p:cNvSpPr>
            <a:spLocks noGrp="1"/>
          </p:cNvSpPr>
          <p:nvPr>
            <p:ph type="body" sz="quarter" idx="16" hasCustomPrompt="1"/>
          </p:nvPr>
        </p:nvSpPr>
        <p:spPr bwMode="auto">
          <a:xfrm>
            <a:off x="9109425" y="5900384"/>
            <a:ext cx="1897666" cy="781394"/>
          </a:xfrm>
        </p:spPr>
        <p:txBody>
          <a:bodyPr anchor="ctr">
            <a:noAutofit/>
          </a:bodyPr>
          <a:lstStyle>
            <a:lvl1pPr marL="0" indent="0" algn="r">
              <a:spcBef>
                <a:spcPts val="0"/>
              </a:spcBef>
              <a:buNone/>
              <a:defRPr sz="4800" baseline="0">
                <a:solidFill>
                  <a:schemeClr val="tx1">
                    <a:alpha val="63000"/>
                  </a:schemeClr>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Points</a:t>
            </a:r>
          </a:p>
        </p:txBody>
      </p:sp>
      <p:sp>
        <p:nvSpPr>
          <p:cNvPr id="10" name="Back to game board">
            <a:hlinkClick r:id="rId2" action="ppaction://hlinksldjump"/>
          </p:cNvPr>
          <p:cNvSpPr/>
          <p:nvPr userDrawn="1"/>
        </p:nvSpPr>
        <p:spPr bwMode="invGray">
          <a:xfrm rot="16200000">
            <a:off x="169030" y="5941115"/>
            <a:ext cx="795528" cy="685800"/>
          </a:xfrm>
          <a:prstGeom prst="triangle">
            <a:avLst/>
          </a:prstGeom>
          <a:solidFill>
            <a:srgbClr val="FFFFFF">
              <a:alpha val="13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 name="Title 4"/>
          <p:cNvSpPr>
            <a:spLocks noGrp="1"/>
          </p:cNvSpPr>
          <p:nvPr>
            <p:ph type="title" hasCustomPrompt="1"/>
          </p:nvPr>
        </p:nvSpPr>
        <p:spPr/>
        <p:txBody>
          <a:bodyPr/>
          <a:lstStyle>
            <a:lvl1pPr>
              <a:defRPr>
                <a:solidFill>
                  <a:schemeClr val="tx1">
                    <a:alpha val="63000"/>
                  </a:schemeClr>
                </a:solidFill>
              </a:defRPr>
            </a:lvl1pPr>
          </a:lstStyle>
          <a:p>
            <a:r>
              <a:rPr lang="en-US"/>
              <a:t>Category 5</a:t>
            </a:r>
          </a:p>
        </p:txBody>
      </p:sp>
      <p:sp>
        <p:nvSpPr>
          <p:cNvPr id="12" name="Back to game board">
            <a:hlinkClick r:id="" action="ppaction://hlinkshowjump?jump=nextslide"/>
          </p:cNvPr>
          <p:cNvSpPr/>
          <p:nvPr userDrawn="1"/>
        </p:nvSpPr>
        <p:spPr bwMode="invGray">
          <a:xfrm rot="5400000" flipH="1">
            <a:off x="11220383" y="5941115"/>
            <a:ext cx="795528" cy="685800"/>
          </a:xfrm>
          <a:prstGeom prst="triangle">
            <a:avLst/>
          </a:prstGeom>
          <a:solidFill>
            <a:srgbClr val="FFFFFF">
              <a:alpha val="13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Tree>
    <p:extLst>
      <p:ext uri="{BB962C8B-B14F-4D97-AF65-F5344CB8AC3E}">
        <p14:creationId xmlns:p14="http://schemas.microsoft.com/office/powerpoint/2010/main" val="12175024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ategory 5 Answers">
    <p:bg>
      <p:bgPr>
        <a:solidFill>
          <a:schemeClr val="bg2"/>
        </a:solidFill>
        <a:effectLst/>
      </p:bgPr>
    </p:bg>
    <p:spTree>
      <p:nvGrpSpPr>
        <p:cNvPr id="1" name=""/>
        <p:cNvGrpSpPr/>
        <p:nvPr/>
      </p:nvGrpSpPr>
      <p:grpSpPr>
        <a:xfrm>
          <a:off x="0" y="0"/>
          <a:ext cx="0" cy="0"/>
          <a:chOff x="0" y="0"/>
          <a:chExt cx="0" cy="0"/>
        </a:xfrm>
      </p:grpSpPr>
      <p:sp>
        <p:nvSpPr>
          <p:cNvPr id="9" name="Q"/>
          <p:cNvSpPr txBox="1"/>
          <p:nvPr userDrawn="1"/>
        </p:nvSpPr>
        <p:spPr>
          <a:xfrm rot="16200000">
            <a:off x="-2011120" y="1813076"/>
            <a:ext cx="5749803" cy="2123658"/>
          </a:xfrm>
          <a:prstGeom prst="rect">
            <a:avLst/>
          </a:prstGeom>
          <a:noFill/>
        </p:spPr>
        <p:txBody>
          <a:bodyPr wrap="square" lIns="0" tIns="0" rIns="0" bIns="0" rtlCol="0" anchor="ctr">
            <a:spAutoFit/>
          </a:bodyPr>
          <a:lstStyle/>
          <a:p>
            <a:pPr algn="just"/>
            <a:r>
              <a:rPr lang="en-US" sz="13800">
                <a:solidFill>
                  <a:schemeClr val="bg1">
                    <a:lumMod val="85000"/>
                    <a:lumOff val="15000"/>
                  </a:schemeClr>
                </a:solidFill>
                <a:latin typeface="Corbel" panose="020B0503020204020204" pitchFamily="34" charset="0"/>
                <a:cs typeface="Arial" panose="020B0604020202020204" pitchFamily="34" charset="0"/>
              </a:rPr>
              <a:t>Answer</a:t>
            </a:r>
          </a:p>
        </p:txBody>
      </p:sp>
      <p:sp>
        <p:nvSpPr>
          <p:cNvPr id="8" name="Question"/>
          <p:cNvSpPr>
            <a:spLocks noGrp="1"/>
          </p:cNvSpPr>
          <p:nvPr>
            <p:ph type="body" sz="quarter" idx="13" hasCustomPrompt="1"/>
          </p:nvPr>
        </p:nvSpPr>
        <p:spPr>
          <a:xfrm>
            <a:off x="1841679" y="1873957"/>
            <a:ext cx="8885530" cy="2001892"/>
          </a:xfrm>
        </p:spPr>
        <p:txBody>
          <a:bodyPr anchor="ctr">
            <a:noAutofit/>
          </a:bodyPr>
          <a:lstStyle>
            <a:lvl1pPr marL="0" indent="0">
              <a:spcBef>
                <a:spcPts val="0"/>
              </a:spcBef>
              <a:buNone/>
              <a:defRPr sz="3200" baseline="0"/>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Add answer here. </a:t>
            </a:r>
          </a:p>
        </p:txBody>
      </p:sp>
      <p:sp>
        <p:nvSpPr>
          <p:cNvPr id="2" name="Rectangle 1"/>
          <p:cNvSpPr/>
          <p:nvPr userDrawn="1"/>
        </p:nvSpPr>
        <p:spPr bwMode="invGray">
          <a:xfrm>
            <a:off x="0" y="5749805"/>
            <a:ext cx="12192000" cy="11081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oints"/>
          <p:cNvSpPr>
            <a:spLocks noGrp="1"/>
          </p:cNvSpPr>
          <p:nvPr>
            <p:ph type="body" sz="quarter" idx="16" hasCustomPrompt="1"/>
          </p:nvPr>
        </p:nvSpPr>
        <p:spPr bwMode="auto">
          <a:xfrm>
            <a:off x="9109424" y="5900385"/>
            <a:ext cx="2852388" cy="781394"/>
          </a:xfrm>
        </p:spPr>
        <p:txBody>
          <a:bodyPr anchor="ctr">
            <a:noAutofit/>
          </a:bodyPr>
          <a:lstStyle>
            <a:lvl1pPr marL="0" indent="0" algn="r">
              <a:spcBef>
                <a:spcPts val="0"/>
              </a:spcBef>
              <a:buNone/>
              <a:defRPr sz="4800" baseline="0">
                <a:solidFill>
                  <a:schemeClr val="tx1">
                    <a:alpha val="63000"/>
                  </a:schemeClr>
                </a:solidFill>
              </a:defRPr>
            </a:lvl1pPr>
            <a:lvl2pPr marL="0" indent="0">
              <a:spcBef>
                <a:spcPts val="0"/>
              </a:spcBef>
              <a:buNone/>
              <a:defRPr sz="3200"/>
            </a:lvl2pPr>
            <a:lvl3pPr marL="0" indent="0">
              <a:spcBef>
                <a:spcPts val="0"/>
              </a:spcBef>
              <a:buNone/>
              <a:defRPr sz="3200"/>
            </a:lvl3pPr>
            <a:lvl4pPr marL="0" indent="0">
              <a:spcBef>
                <a:spcPts val="0"/>
              </a:spcBef>
              <a:buNone/>
              <a:defRPr sz="3200"/>
            </a:lvl4pPr>
            <a:lvl5pPr marL="0" indent="0">
              <a:spcBef>
                <a:spcPts val="0"/>
              </a:spcBef>
              <a:buNone/>
              <a:defRPr sz="3200"/>
            </a:lvl5pPr>
            <a:lvl6pPr marL="0" indent="0">
              <a:spcBef>
                <a:spcPts val="0"/>
              </a:spcBef>
              <a:buNone/>
              <a:defRPr sz="3200"/>
            </a:lvl6pPr>
            <a:lvl7pPr marL="0" indent="0">
              <a:spcBef>
                <a:spcPts val="0"/>
              </a:spcBef>
              <a:buNone/>
              <a:defRPr sz="3200"/>
            </a:lvl7pPr>
            <a:lvl8pPr marL="0" indent="0">
              <a:spcBef>
                <a:spcPts val="0"/>
              </a:spcBef>
              <a:buNone/>
              <a:defRPr sz="3200"/>
            </a:lvl8pPr>
            <a:lvl9pPr marL="0" indent="0">
              <a:spcBef>
                <a:spcPts val="0"/>
              </a:spcBef>
              <a:buNone/>
              <a:defRPr sz="3200"/>
            </a:lvl9pPr>
          </a:lstStyle>
          <a:p>
            <a:pPr lvl="0"/>
            <a:r>
              <a:rPr lang="en-US"/>
              <a:t>Points</a:t>
            </a:r>
          </a:p>
        </p:txBody>
      </p:sp>
      <p:sp>
        <p:nvSpPr>
          <p:cNvPr id="10" name="Back to game board">
            <a:hlinkClick r:id="rId2" action="ppaction://hlinksldjump"/>
          </p:cNvPr>
          <p:cNvSpPr/>
          <p:nvPr userDrawn="1"/>
        </p:nvSpPr>
        <p:spPr bwMode="invGray">
          <a:xfrm rot="16200000">
            <a:off x="169030" y="5941115"/>
            <a:ext cx="795528" cy="685800"/>
          </a:xfrm>
          <a:prstGeom prst="triangle">
            <a:avLst/>
          </a:prstGeom>
          <a:solidFill>
            <a:srgbClr val="FFFFFF">
              <a:alpha val="13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 name="Title 4"/>
          <p:cNvSpPr>
            <a:spLocks noGrp="1"/>
          </p:cNvSpPr>
          <p:nvPr>
            <p:ph type="title" hasCustomPrompt="1"/>
          </p:nvPr>
        </p:nvSpPr>
        <p:spPr/>
        <p:txBody>
          <a:bodyPr/>
          <a:lstStyle>
            <a:lvl1pPr>
              <a:defRPr>
                <a:solidFill>
                  <a:schemeClr val="tx1">
                    <a:alpha val="63000"/>
                  </a:schemeClr>
                </a:solidFill>
              </a:defRPr>
            </a:lvl1pPr>
          </a:lstStyle>
          <a:p>
            <a:r>
              <a:rPr lang="en-US"/>
              <a:t>Category 5</a:t>
            </a:r>
          </a:p>
        </p:txBody>
      </p:sp>
    </p:spTree>
    <p:extLst>
      <p:ext uri="{BB962C8B-B14F-4D97-AF65-F5344CB8AC3E}">
        <p14:creationId xmlns:p14="http://schemas.microsoft.com/office/powerpoint/2010/main" val="392554947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4D9DF-6255-571A-DBA9-C653A52D0B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6D37DF-DDE4-0DAD-2DE1-A3FAEC5851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1C316C-A97D-1424-93E3-CC1EAE7CF9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002E00-E673-75ED-3EBE-66BDD7696973}"/>
              </a:ext>
            </a:extLst>
          </p:cNvPr>
          <p:cNvSpPr>
            <a:spLocks noGrp="1"/>
          </p:cNvSpPr>
          <p:nvPr>
            <p:ph type="dt" sz="half" idx="10"/>
          </p:nvPr>
        </p:nvSpPr>
        <p:spPr/>
        <p:txBody>
          <a:bodyPr/>
          <a:lstStyle/>
          <a:p>
            <a:fld id="{13904F0F-29F9-487C-B2F3-02E30DA5B31D}" type="datetimeFigureOut">
              <a:rPr lang="en-US" smtClean="0"/>
              <a:t>10/17/2022</a:t>
            </a:fld>
            <a:endParaRPr lang="en-US"/>
          </a:p>
        </p:txBody>
      </p:sp>
      <p:sp>
        <p:nvSpPr>
          <p:cNvPr id="6" name="Footer Placeholder 5">
            <a:extLst>
              <a:ext uri="{FF2B5EF4-FFF2-40B4-BE49-F238E27FC236}">
                <a16:creationId xmlns:a16="http://schemas.microsoft.com/office/drawing/2014/main" id="{2F5459B6-A816-D804-9BFD-7530420EF7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005CE8-4527-26FB-3EBD-C15353A7260C}"/>
              </a:ext>
            </a:extLst>
          </p:cNvPr>
          <p:cNvSpPr>
            <a:spLocks noGrp="1"/>
          </p:cNvSpPr>
          <p:nvPr>
            <p:ph type="sldNum" sz="quarter" idx="12"/>
          </p:nvPr>
        </p:nvSpPr>
        <p:spPr/>
        <p:txBody>
          <a:bodyPr/>
          <a:lstStyle/>
          <a:p>
            <a:fld id="{C5AD1C3C-DEE3-485A-B213-9CDF7DC676EE}" type="slidenum">
              <a:rPr lang="en-US" smtClean="0"/>
              <a:t>‹#›</a:t>
            </a:fld>
            <a:endParaRPr lang="en-US"/>
          </a:p>
        </p:txBody>
      </p:sp>
    </p:spTree>
    <p:extLst>
      <p:ext uri="{BB962C8B-B14F-4D97-AF65-F5344CB8AC3E}">
        <p14:creationId xmlns:p14="http://schemas.microsoft.com/office/powerpoint/2010/main" val="1101269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9982C-7688-81A5-2B43-ADAECD5857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8253BA-F1BC-1813-448D-4BE8A296D6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137485-3F73-F97F-D0DA-8883254710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CDBD89-B897-480A-73A6-067B291462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4A1559-0C59-8A32-8DF1-B8471F36A6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445684-23D8-6C5C-7703-C7C8B3A0E1E0}"/>
              </a:ext>
            </a:extLst>
          </p:cNvPr>
          <p:cNvSpPr>
            <a:spLocks noGrp="1"/>
          </p:cNvSpPr>
          <p:nvPr>
            <p:ph type="dt" sz="half" idx="10"/>
          </p:nvPr>
        </p:nvSpPr>
        <p:spPr/>
        <p:txBody>
          <a:bodyPr/>
          <a:lstStyle/>
          <a:p>
            <a:fld id="{13904F0F-29F9-487C-B2F3-02E30DA5B31D}" type="datetimeFigureOut">
              <a:rPr lang="en-US" smtClean="0"/>
              <a:t>10/17/2022</a:t>
            </a:fld>
            <a:endParaRPr lang="en-US"/>
          </a:p>
        </p:txBody>
      </p:sp>
      <p:sp>
        <p:nvSpPr>
          <p:cNvPr id="8" name="Footer Placeholder 7">
            <a:extLst>
              <a:ext uri="{FF2B5EF4-FFF2-40B4-BE49-F238E27FC236}">
                <a16:creationId xmlns:a16="http://schemas.microsoft.com/office/drawing/2014/main" id="{7579D2FF-D839-A4DF-36B9-521C8A7F92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56348D-662F-5691-2A2D-22399A811240}"/>
              </a:ext>
            </a:extLst>
          </p:cNvPr>
          <p:cNvSpPr>
            <a:spLocks noGrp="1"/>
          </p:cNvSpPr>
          <p:nvPr>
            <p:ph type="sldNum" sz="quarter" idx="12"/>
          </p:nvPr>
        </p:nvSpPr>
        <p:spPr/>
        <p:txBody>
          <a:bodyPr/>
          <a:lstStyle/>
          <a:p>
            <a:fld id="{C5AD1C3C-DEE3-485A-B213-9CDF7DC676EE}" type="slidenum">
              <a:rPr lang="en-US" smtClean="0"/>
              <a:t>‹#›</a:t>
            </a:fld>
            <a:endParaRPr lang="en-US"/>
          </a:p>
        </p:txBody>
      </p:sp>
    </p:spTree>
    <p:extLst>
      <p:ext uri="{BB962C8B-B14F-4D97-AF65-F5344CB8AC3E}">
        <p14:creationId xmlns:p14="http://schemas.microsoft.com/office/powerpoint/2010/main" val="3920304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4DB7C-F1D0-2A74-B5FB-36B8D2A151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3F834A-DF79-EF54-D4C2-C817E34DF8B0}"/>
              </a:ext>
            </a:extLst>
          </p:cNvPr>
          <p:cNvSpPr>
            <a:spLocks noGrp="1"/>
          </p:cNvSpPr>
          <p:nvPr>
            <p:ph type="dt" sz="half" idx="10"/>
          </p:nvPr>
        </p:nvSpPr>
        <p:spPr/>
        <p:txBody>
          <a:bodyPr/>
          <a:lstStyle/>
          <a:p>
            <a:fld id="{13904F0F-29F9-487C-B2F3-02E30DA5B31D}" type="datetimeFigureOut">
              <a:rPr lang="en-US" smtClean="0"/>
              <a:t>10/17/2022</a:t>
            </a:fld>
            <a:endParaRPr lang="en-US"/>
          </a:p>
        </p:txBody>
      </p:sp>
      <p:sp>
        <p:nvSpPr>
          <p:cNvPr id="4" name="Footer Placeholder 3">
            <a:extLst>
              <a:ext uri="{FF2B5EF4-FFF2-40B4-BE49-F238E27FC236}">
                <a16:creationId xmlns:a16="http://schemas.microsoft.com/office/drawing/2014/main" id="{4A7C55C2-D171-45B0-CC54-73B8A2A369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687A17-C233-747F-1550-D3DAA64C1B30}"/>
              </a:ext>
            </a:extLst>
          </p:cNvPr>
          <p:cNvSpPr>
            <a:spLocks noGrp="1"/>
          </p:cNvSpPr>
          <p:nvPr>
            <p:ph type="sldNum" sz="quarter" idx="12"/>
          </p:nvPr>
        </p:nvSpPr>
        <p:spPr/>
        <p:txBody>
          <a:bodyPr/>
          <a:lstStyle/>
          <a:p>
            <a:fld id="{C5AD1C3C-DEE3-485A-B213-9CDF7DC676EE}" type="slidenum">
              <a:rPr lang="en-US" smtClean="0"/>
              <a:t>‹#›</a:t>
            </a:fld>
            <a:endParaRPr lang="en-US"/>
          </a:p>
        </p:txBody>
      </p:sp>
    </p:spTree>
    <p:extLst>
      <p:ext uri="{BB962C8B-B14F-4D97-AF65-F5344CB8AC3E}">
        <p14:creationId xmlns:p14="http://schemas.microsoft.com/office/powerpoint/2010/main" val="3043756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78B30E-B358-5FF3-FCBC-1A20DDF29780}"/>
              </a:ext>
            </a:extLst>
          </p:cNvPr>
          <p:cNvSpPr>
            <a:spLocks noGrp="1"/>
          </p:cNvSpPr>
          <p:nvPr>
            <p:ph type="dt" sz="half" idx="10"/>
          </p:nvPr>
        </p:nvSpPr>
        <p:spPr/>
        <p:txBody>
          <a:bodyPr/>
          <a:lstStyle/>
          <a:p>
            <a:fld id="{13904F0F-29F9-487C-B2F3-02E30DA5B31D}" type="datetimeFigureOut">
              <a:rPr lang="en-US" smtClean="0"/>
              <a:t>10/17/2022</a:t>
            </a:fld>
            <a:endParaRPr lang="en-US"/>
          </a:p>
        </p:txBody>
      </p:sp>
      <p:sp>
        <p:nvSpPr>
          <p:cNvPr id="3" name="Footer Placeholder 2">
            <a:extLst>
              <a:ext uri="{FF2B5EF4-FFF2-40B4-BE49-F238E27FC236}">
                <a16:creationId xmlns:a16="http://schemas.microsoft.com/office/drawing/2014/main" id="{B9521AD4-B25A-27E3-00B3-D2F88B3D94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973E5D-388B-744C-C687-176F4880E7DB}"/>
              </a:ext>
            </a:extLst>
          </p:cNvPr>
          <p:cNvSpPr>
            <a:spLocks noGrp="1"/>
          </p:cNvSpPr>
          <p:nvPr>
            <p:ph type="sldNum" sz="quarter" idx="12"/>
          </p:nvPr>
        </p:nvSpPr>
        <p:spPr/>
        <p:txBody>
          <a:bodyPr/>
          <a:lstStyle/>
          <a:p>
            <a:fld id="{C5AD1C3C-DEE3-485A-B213-9CDF7DC676EE}" type="slidenum">
              <a:rPr lang="en-US" smtClean="0"/>
              <a:t>‹#›</a:t>
            </a:fld>
            <a:endParaRPr lang="en-US"/>
          </a:p>
        </p:txBody>
      </p:sp>
    </p:spTree>
    <p:extLst>
      <p:ext uri="{BB962C8B-B14F-4D97-AF65-F5344CB8AC3E}">
        <p14:creationId xmlns:p14="http://schemas.microsoft.com/office/powerpoint/2010/main" val="3383751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009ED-7272-31C2-AC61-612236409C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83CF31-7646-E039-F681-52D914BF69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734D93-2D76-F123-DF17-6B851569AD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7062B-3F24-4FA2-D530-86BB1B5EA67E}"/>
              </a:ext>
            </a:extLst>
          </p:cNvPr>
          <p:cNvSpPr>
            <a:spLocks noGrp="1"/>
          </p:cNvSpPr>
          <p:nvPr>
            <p:ph type="dt" sz="half" idx="10"/>
          </p:nvPr>
        </p:nvSpPr>
        <p:spPr/>
        <p:txBody>
          <a:bodyPr/>
          <a:lstStyle/>
          <a:p>
            <a:fld id="{13904F0F-29F9-487C-B2F3-02E30DA5B31D}" type="datetimeFigureOut">
              <a:rPr lang="en-US" smtClean="0"/>
              <a:t>10/17/2022</a:t>
            </a:fld>
            <a:endParaRPr lang="en-US"/>
          </a:p>
        </p:txBody>
      </p:sp>
      <p:sp>
        <p:nvSpPr>
          <p:cNvPr id="6" name="Footer Placeholder 5">
            <a:extLst>
              <a:ext uri="{FF2B5EF4-FFF2-40B4-BE49-F238E27FC236}">
                <a16:creationId xmlns:a16="http://schemas.microsoft.com/office/drawing/2014/main" id="{705D72E4-0A05-1053-04FC-6E11571722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EC2B1E-682A-1E8D-DA63-B6B8C444DFC4}"/>
              </a:ext>
            </a:extLst>
          </p:cNvPr>
          <p:cNvSpPr>
            <a:spLocks noGrp="1"/>
          </p:cNvSpPr>
          <p:nvPr>
            <p:ph type="sldNum" sz="quarter" idx="12"/>
          </p:nvPr>
        </p:nvSpPr>
        <p:spPr/>
        <p:txBody>
          <a:bodyPr/>
          <a:lstStyle/>
          <a:p>
            <a:fld id="{C5AD1C3C-DEE3-485A-B213-9CDF7DC676EE}" type="slidenum">
              <a:rPr lang="en-US" smtClean="0"/>
              <a:t>‹#›</a:t>
            </a:fld>
            <a:endParaRPr lang="en-US"/>
          </a:p>
        </p:txBody>
      </p:sp>
    </p:spTree>
    <p:extLst>
      <p:ext uri="{BB962C8B-B14F-4D97-AF65-F5344CB8AC3E}">
        <p14:creationId xmlns:p14="http://schemas.microsoft.com/office/powerpoint/2010/main" val="1117584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0421-186D-ACD8-0E2F-FBC372810E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245B24-4F2B-32CA-4917-245BF464E4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C361A8-C6D3-7EF7-BCA8-3D58BFDC60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561C91-90C6-C7C9-A6C6-CA8EFC016963}"/>
              </a:ext>
            </a:extLst>
          </p:cNvPr>
          <p:cNvSpPr>
            <a:spLocks noGrp="1"/>
          </p:cNvSpPr>
          <p:nvPr>
            <p:ph type="dt" sz="half" idx="10"/>
          </p:nvPr>
        </p:nvSpPr>
        <p:spPr/>
        <p:txBody>
          <a:bodyPr/>
          <a:lstStyle/>
          <a:p>
            <a:fld id="{13904F0F-29F9-487C-B2F3-02E30DA5B31D}" type="datetimeFigureOut">
              <a:rPr lang="en-US" smtClean="0"/>
              <a:t>10/17/2022</a:t>
            </a:fld>
            <a:endParaRPr lang="en-US"/>
          </a:p>
        </p:txBody>
      </p:sp>
      <p:sp>
        <p:nvSpPr>
          <p:cNvPr id="6" name="Footer Placeholder 5">
            <a:extLst>
              <a:ext uri="{FF2B5EF4-FFF2-40B4-BE49-F238E27FC236}">
                <a16:creationId xmlns:a16="http://schemas.microsoft.com/office/drawing/2014/main" id="{0A06E90D-EF94-CCC7-78AB-10A3E9AAF0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21E831-EF70-43C2-83A1-4FDA30D9B185}"/>
              </a:ext>
            </a:extLst>
          </p:cNvPr>
          <p:cNvSpPr>
            <a:spLocks noGrp="1"/>
          </p:cNvSpPr>
          <p:nvPr>
            <p:ph type="sldNum" sz="quarter" idx="12"/>
          </p:nvPr>
        </p:nvSpPr>
        <p:spPr/>
        <p:txBody>
          <a:bodyPr/>
          <a:lstStyle/>
          <a:p>
            <a:fld id="{C5AD1C3C-DEE3-485A-B213-9CDF7DC676EE}" type="slidenum">
              <a:rPr lang="en-US" smtClean="0"/>
              <a:t>‹#›</a:t>
            </a:fld>
            <a:endParaRPr lang="en-US"/>
          </a:p>
        </p:txBody>
      </p:sp>
    </p:spTree>
    <p:extLst>
      <p:ext uri="{BB962C8B-B14F-4D97-AF65-F5344CB8AC3E}">
        <p14:creationId xmlns:p14="http://schemas.microsoft.com/office/powerpoint/2010/main" val="3333901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81F4FD-EA31-8B4C-2B3B-54BB474996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1B1D15-36A2-C8C1-A1D8-695F6006D1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B5E0A9-4C62-8781-8F88-CC9D850F1E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904F0F-29F9-487C-B2F3-02E30DA5B31D}" type="datetimeFigureOut">
              <a:rPr lang="en-US" smtClean="0"/>
              <a:t>10/17/2022</a:t>
            </a:fld>
            <a:endParaRPr lang="en-US"/>
          </a:p>
        </p:txBody>
      </p:sp>
      <p:sp>
        <p:nvSpPr>
          <p:cNvPr id="5" name="Footer Placeholder 4">
            <a:extLst>
              <a:ext uri="{FF2B5EF4-FFF2-40B4-BE49-F238E27FC236}">
                <a16:creationId xmlns:a16="http://schemas.microsoft.com/office/drawing/2014/main" id="{B7D7474B-C08A-2A2F-466B-A53DBD3710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F2CB9A-F84A-CBF0-CA23-5C60314484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AD1C3C-DEE3-485A-B213-9CDF7DC676EE}" type="slidenum">
              <a:rPr lang="en-US" smtClean="0"/>
              <a:t>‹#›</a:t>
            </a:fld>
            <a:endParaRPr lang="en-US"/>
          </a:p>
        </p:txBody>
      </p:sp>
    </p:spTree>
    <p:extLst>
      <p:ext uri="{BB962C8B-B14F-4D97-AF65-F5344CB8AC3E}">
        <p14:creationId xmlns:p14="http://schemas.microsoft.com/office/powerpoint/2010/main" val="2448791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F31A184-F35B-4AFC-AC27-402630BF31EA}" type="datetimeFigureOut">
              <a:rPr lang="en-US" smtClean="0"/>
              <a:t>10/17/2022</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1BD9D6C-B21A-4AFF-BD71-9CA00C1F428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4217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hyperlink" Target="https://youtu.be/BrxBrbPaW_E" TargetMode="Externa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hyperlink" Target="https://youtu.be/0VFJLEymCC8" TargetMode="Externa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hyperlink" Target="https://youtu.be/yYTCxpA-GWQ"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Pf1wchuVEYQ" TargetMode="External"/><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youtu.be/eEfWDUjX-1I" TargetMode="External"/><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youtu.be/IHtCHUlTsTA" TargetMode="External"/><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sExFSr02_8M" TargetMode="External"/><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MmdNEn5P5-0" TargetMode="External"/><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hyperlink" Target="https://youtu.be/SVOnAI8ktKY"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youtu.be/IHtCHUlTsTA" TargetMode="External"/><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18" Type="http://schemas.openxmlformats.org/officeDocument/2006/relationships/slide" Target="slide18.xml"/><Relationship Id="rId3" Type="http://schemas.openxmlformats.org/officeDocument/2006/relationships/slide" Target="slide3.xml"/><Relationship Id="rId21" Type="http://schemas.openxmlformats.org/officeDocument/2006/relationships/slide" Target="slide21.xml"/><Relationship Id="rId7" Type="http://schemas.openxmlformats.org/officeDocument/2006/relationships/slide" Target="slide7.xml"/><Relationship Id="rId12" Type="http://schemas.openxmlformats.org/officeDocument/2006/relationships/slide" Target="slide12.xml"/><Relationship Id="rId17" Type="http://schemas.openxmlformats.org/officeDocument/2006/relationships/slide" Target="slide17.xml"/><Relationship Id="rId2" Type="http://schemas.openxmlformats.org/officeDocument/2006/relationships/notesSlide" Target="../notesSlides/notesSlide1.xml"/><Relationship Id="rId16" Type="http://schemas.openxmlformats.org/officeDocument/2006/relationships/slide" Target="slide16.xml"/><Relationship Id="rId20" Type="http://schemas.openxmlformats.org/officeDocument/2006/relationships/slide" Target="slide20.xml"/><Relationship Id="rId1" Type="http://schemas.openxmlformats.org/officeDocument/2006/relationships/slideLayout" Target="../slideLayouts/slideLayout23.xml"/><Relationship Id="rId6" Type="http://schemas.openxmlformats.org/officeDocument/2006/relationships/slide" Target="slide6.xml"/><Relationship Id="rId11" Type="http://schemas.openxmlformats.org/officeDocument/2006/relationships/slide" Target="slide11.xml"/><Relationship Id="rId24" Type="http://schemas.openxmlformats.org/officeDocument/2006/relationships/slide" Target="slide24.xml"/><Relationship Id="rId5" Type="http://schemas.openxmlformats.org/officeDocument/2006/relationships/slide" Target="slide5.xml"/><Relationship Id="rId15" Type="http://schemas.openxmlformats.org/officeDocument/2006/relationships/slide" Target="slide15.xml"/><Relationship Id="rId23" Type="http://schemas.openxmlformats.org/officeDocument/2006/relationships/slide" Target="slide23.xml"/><Relationship Id="rId10" Type="http://schemas.openxmlformats.org/officeDocument/2006/relationships/slide" Target="slide10.xml"/><Relationship Id="rId19" Type="http://schemas.openxmlformats.org/officeDocument/2006/relationships/slide" Target="slide19.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4.xml"/><Relationship Id="rId22" Type="http://schemas.openxmlformats.org/officeDocument/2006/relationships/slide" Target="slide2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youtu.be/ZM_eLOVlIA8" TargetMode="External"/><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youtu.be/lRdSQRMWb4Y" TargetMode="Externa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hyperlink" Target="https://youtu.be/_K_-9P3aKsE" TargetMode="Externa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youtu.be/1tfDIQCYOkc" TargetMode="Externa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xml"/><Relationship Id="rId1" Type="http://schemas.openxmlformats.org/officeDocument/2006/relationships/slideLayout" Target="../slideLayouts/slideLayout13.xml"/><Relationship Id="rId5" Type="http://schemas.openxmlformats.org/officeDocument/2006/relationships/slide" Target="slide26.xml"/><Relationship Id="rId4" Type="http://schemas.openxmlformats.org/officeDocument/2006/relationships/slide" Target="slide25.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youtu.be/5F-qKn_x59I" TargetMode="Externa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youtu.be/PDKWscOgl7U" TargetMode="Externa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hyperlink" Target="https://youtu.be/9iKm3J7LZgo" TargetMode="External"/><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youtu.be/6Ivsf4ZwlAU" TargetMode="External"/><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6wDBQZ68VH0" TargetMode="Externa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youtu.be/NJpAA-vn8R0" TargetMode="External"/><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hyperlink" Target="https://youtu.be/RwF_2tzrte4" TargetMode="Externa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hyperlink" Target="https://youtu.be/vroRpRCD9z4" TargetMode="Externa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hyperlink" Target="https://youtu.be/5NPQKMSbVt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EEA106-6952-C895-038D-681F1341C03C}"/>
              </a:ext>
            </a:extLst>
          </p:cNvPr>
          <p:cNvSpPr>
            <a:spLocks noGrp="1"/>
          </p:cNvSpPr>
          <p:nvPr>
            <p:ph type="title"/>
          </p:nvPr>
        </p:nvSpPr>
        <p:spPr>
          <a:xfrm>
            <a:off x="964788" y="804333"/>
            <a:ext cx="3391900" cy="5249334"/>
          </a:xfrm>
        </p:spPr>
        <p:txBody>
          <a:bodyPr>
            <a:normAutofit/>
          </a:bodyPr>
          <a:lstStyle/>
          <a:p>
            <a:pPr algn="r"/>
            <a:r>
              <a:rPr lang="en-US">
                <a:solidFill>
                  <a:srgbClr val="FFFFFF"/>
                </a:solidFill>
              </a:rPr>
              <a:t>Instructions</a:t>
            </a:r>
          </a:p>
        </p:txBody>
      </p:sp>
      <p:sp>
        <p:nvSpPr>
          <p:cNvPr id="3" name="Content Placeholder 2">
            <a:extLst>
              <a:ext uri="{FF2B5EF4-FFF2-40B4-BE49-F238E27FC236}">
                <a16:creationId xmlns:a16="http://schemas.microsoft.com/office/drawing/2014/main" id="{127DF4BF-4C06-19A5-59DE-8DF603BC14B0}"/>
              </a:ext>
            </a:extLst>
          </p:cNvPr>
          <p:cNvSpPr>
            <a:spLocks noGrp="1"/>
          </p:cNvSpPr>
          <p:nvPr>
            <p:ph idx="1"/>
          </p:nvPr>
        </p:nvSpPr>
        <p:spPr>
          <a:xfrm>
            <a:off x="4951048" y="804333"/>
            <a:ext cx="6306003" cy="5249334"/>
          </a:xfrm>
        </p:spPr>
        <p:txBody>
          <a:bodyPr vert="horz" lIns="45720" tIns="45720" rIns="45720" bIns="45720" rtlCol="0" anchor="ctr">
            <a:normAutofit/>
          </a:bodyPr>
          <a:lstStyle/>
          <a:p>
            <a:pPr marL="342900" indent="-342900">
              <a:buFont typeface="Arial" panose="020B0602020104020603" pitchFamily="34" charset="0"/>
              <a:buChar char="•"/>
            </a:pPr>
            <a:r>
              <a:rPr lang="en-US"/>
              <a:t>Click on the sound your student is struggling with on the next slide</a:t>
            </a:r>
          </a:p>
          <a:p>
            <a:pPr marL="342900" indent="-342900">
              <a:buFont typeface="Arial" panose="020B0602020104020603" pitchFamily="34" charset="0"/>
              <a:buChar char="•"/>
            </a:pPr>
            <a:r>
              <a:rPr lang="en-US"/>
              <a:t>Use the cues to help your student produce the sound correctly</a:t>
            </a:r>
          </a:p>
          <a:p>
            <a:pPr marL="342900" indent="-342900">
              <a:buFont typeface="Arial" panose="020B0602020104020603" pitchFamily="34" charset="0"/>
              <a:buChar char="•"/>
            </a:pPr>
            <a:r>
              <a:rPr lang="en-US"/>
              <a:t>Use the listed words for practice</a:t>
            </a:r>
          </a:p>
          <a:p>
            <a:pPr marL="342900" indent="-342900">
              <a:buFont typeface="Arial" panose="020B0602020104020603" pitchFamily="34" charset="0"/>
              <a:buChar char="•"/>
            </a:pPr>
            <a:r>
              <a:rPr lang="en-US"/>
              <a:t>Have your student watch the linked video for more descriptions on how to produce the sound and practice</a:t>
            </a:r>
          </a:p>
          <a:p>
            <a:pPr marL="342900" indent="-342900">
              <a:buFont typeface="Arial" panose="020B0602020104020603" pitchFamily="34" charset="0"/>
              <a:buChar char="•"/>
            </a:pPr>
            <a:r>
              <a:rPr lang="en-US"/>
              <a:t>Feel free to share the slide or video with parents</a:t>
            </a:r>
          </a:p>
        </p:txBody>
      </p:sp>
    </p:spTree>
    <p:extLst>
      <p:ext uri="{BB962C8B-B14F-4D97-AF65-F5344CB8AC3E}">
        <p14:creationId xmlns:p14="http://schemas.microsoft.com/office/powerpoint/2010/main" val="3073431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7450A6-932F-E0F0-FEFB-45B91B9A81E8}"/>
              </a:ext>
            </a:extLst>
          </p:cNvPr>
          <p:cNvSpPr>
            <a:spLocks noGrp="1"/>
          </p:cNvSpPr>
          <p:nvPr>
            <p:ph type="title"/>
          </p:nvPr>
        </p:nvSpPr>
        <p:spPr>
          <a:xfrm>
            <a:off x="1024129" y="585216"/>
            <a:ext cx="3779085" cy="1499616"/>
          </a:xfrm>
        </p:spPr>
        <p:txBody>
          <a:bodyPr>
            <a:normAutofit/>
          </a:bodyPr>
          <a:lstStyle/>
          <a:p>
            <a:r>
              <a:rPr lang="en-US">
                <a:solidFill>
                  <a:srgbClr val="FFFFFF"/>
                </a:solidFill>
              </a:rPr>
              <a:t>M- </a:t>
            </a:r>
            <a:r>
              <a:rPr lang="en-US" sz="2400">
                <a:solidFill>
                  <a:schemeClr val="bg1"/>
                </a:solidFill>
                <a:ea typeface="+mj-lt"/>
                <a:cs typeface="+mj-lt"/>
              </a:rPr>
              <a:t>Yummy “mmm-mmm” sound</a:t>
            </a:r>
            <a:endParaRPr lang="en-US" sz="3200">
              <a:solidFill>
                <a:schemeClr val="bg1"/>
              </a:solidFill>
            </a:endParaRPr>
          </a:p>
        </p:txBody>
      </p:sp>
      <p:cxnSp>
        <p:nvCxnSpPr>
          <p:cNvPr id="13" name="Straight Connector 1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91A845C1-7226-8C57-3796-B124A2FE7597}"/>
              </a:ext>
            </a:extLst>
          </p:cNvPr>
          <p:cNvSpPr>
            <a:spLocks noGrp="1"/>
          </p:cNvSpPr>
          <p:nvPr>
            <p:ph idx="1"/>
          </p:nvPr>
        </p:nvSpPr>
        <p:spPr>
          <a:xfrm>
            <a:off x="988270" y="2088776"/>
            <a:ext cx="3791711" cy="3931920"/>
          </a:xfrm>
        </p:spPr>
        <p:txBody>
          <a:bodyPr vert="horz" lIns="45720" tIns="45720" rIns="45720" bIns="45720" rtlCol="0" anchor="t">
            <a:normAutofit/>
          </a:bodyPr>
          <a:lstStyle/>
          <a:p>
            <a:r>
              <a:rPr lang="en-US" u="sng">
                <a:solidFill>
                  <a:schemeClr val="bg1"/>
                </a:solidFill>
                <a:latin typeface="TW Cen MT"/>
              </a:rPr>
              <a:t>How to make the M Sound:</a:t>
            </a:r>
            <a:endParaRPr lang="en-US">
              <a:solidFill>
                <a:schemeClr val="bg1"/>
              </a:solidFill>
              <a:ea typeface="+mn-lt"/>
              <a:cs typeface="+mn-lt"/>
            </a:endParaRPr>
          </a:p>
          <a:p>
            <a:r>
              <a:rPr lang="en-US">
                <a:solidFill>
                  <a:schemeClr val="bg1"/>
                </a:solidFill>
                <a:latin typeface="TW Cen MT"/>
              </a:rPr>
              <a:t>•Put lips together</a:t>
            </a:r>
            <a:endParaRPr lang="en-US">
              <a:solidFill>
                <a:schemeClr val="bg1"/>
              </a:solidFill>
              <a:latin typeface="TW Cen MT"/>
              <a:ea typeface="+mn-lt"/>
              <a:cs typeface="+mn-lt"/>
            </a:endParaRPr>
          </a:p>
          <a:p>
            <a:r>
              <a:rPr lang="en-US">
                <a:solidFill>
                  <a:schemeClr val="bg1"/>
                </a:solidFill>
                <a:latin typeface="TW Cen MT"/>
              </a:rPr>
              <a:t>•Voice is on.</a:t>
            </a:r>
            <a:endParaRPr lang="en-US">
              <a:solidFill>
                <a:schemeClr val="bg1"/>
              </a:solidFill>
              <a:ea typeface="+mn-lt"/>
              <a:cs typeface="+mn-lt"/>
            </a:endParaRPr>
          </a:p>
          <a:p>
            <a:r>
              <a:rPr lang="en-US">
                <a:solidFill>
                  <a:schemeClr val="bg1"/>
                </a:solidFill>
                <a:latin typeface="TW Cen MT"/>
              </a:rPr>
              <a:t>•Air goes through your nose</a:t>
            </a:r>
            <a:endParaRPr lang="en-US">
              <a:solidFill>
                <a:schemeClr val="bg1"/>
              </a:solidFill>
              <a:ea typeface="+mn-lt"/>
              <a:cs typeface="+mn-lt"/>
            </a:endParaRPr>
          </a:p>
          <a:p>
            <a:endParaRPr lang="en-US">
              <a:ea typeface="+mn-lt"/>
              <a:cs typeface="+mn-lt"/>
            </a:endParaRPr>
          </a:p>
          <a:p>
            <a:r>
              <a:rPr lang="en-US">
                <a:solidFill>
                  <a:schemeClr val="bg1"/>
                </a:solidFill>
                <a:latin typeface="TW Cen MT"/>
              </a:rPr>
              <a:t>Words: mail, mat, mop, mice</a:t>
            </a:r>
            <a:endParaRPr lang="en-US">
              <a:solidFill>
                <a:schemeClr val="bg1"/>
              </a:solidFill>
            </a:endParaRPr>
          </a:p>
        </p:txBody>
      </p:sp>
      <p:pic>
        <p:nvPicPr>
          <p:cNvPr id="4" name="Picture 4" descr="A picture containing shape&#10;&#10;Description automatically generated">
            <a:extLst>
              <a:ext uri="{FF2B5EF4-FFF2-40B4-BE49-F238E27FC236}">
                <a16:creationId xmlns:a16="http://schemas.microsoft.com/office/drawing/2014/main" id="{20887EDA-3B09-9263-35E3-018F863FB7CB}"/>
              </a:ext>
            </a:extLst>
          </p:cNvPr>
          <p:cNvPicPr>
            <a:picLocks noChangeAspect="1"/>
          </p:cNvPicPr>
          <p:nvPr/>
        </p:nvPicPr>
        <p:blipFill>
          <a:blip r:embed="rId2"/>
          <a:stretch>
            <a:fillRect/>
          </a:stretch>
        </p:blipFill>
        <p:spPr>
          <a:xfrm>
            <a:off x="6096000" y="943842"/>
            <a:ext cx="5455921" cy="4970315"/>
          </a:xfrm>
          <a:prstGeom prst="rect">
            <a:avLst/>
          </a:prstGeom>
        </p:spPr>
      </p:pic>
      <p:sp>
        <p:nvSpPr>
          <p:cNvPr id="6" name="TextBox 5">
            <a:extLst>
              <a:ext uri="{FF2B5EF4-FFF2-40B4-BE49-F238E27FC236}">
                <a16:creationId xmlns:a16="http://schemas.microsoft.com/office/drawing/2014/main" id="{81145F48-BA1F-EC14-A769-9D39D88F105F}"/>
              </a:ext>
            </a:extLst>
          </p:cNvPr>
          <p:cNvSpPr txBox="1"/>
          <p:nvPr/>
        </p:nvSpPr>
        <p:spPr>
          <a:xfrm>
            <a:off x="1250888" y="6282641"/>
            <a:ext cx="32803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hlinkClick r:id="rId3" action="ppaction://hlinksldjump">
                  <a:extLst>
                    <a:ext uri="{A12FA001-AC4F-418D-AE19-62706E023703}">
                      <ahyp:hlinkClr xmlns:ahyp="http://schemas.microsoft.com/office/drawing/2018/hyperlinkcolor" val="tx"/>
                    </a:ext>
                  </a:extLst>
                </a:hlinkClick>
              </a:rPr>
              <a:t>Back to speech sound list</a:t>
            </a:r>
            <a:endParaRPr lang="en-US">
              <a:solidFill>
                <a:schemeClr val="bg1"/>
              </a:solidFill>
            </a:endParaRPr>
          </a:p>
        </p:txBody>
      </p:sp>
      <p:sp>
        <p:nvSpPr>
          <p:cNvPr id="5" name="TextBox 4">
            <a:extLst>
              <a:ext uri="{FF2B5EF4-FFF2-40B4-BE49-F238E27FC236}">
                <a16:creationId xmlns:a16="http://schemas.microsoft.com/office/drawing/2014/main" id="{249FD58D-FCCD-4DAB-C5A1-0413ED870ADB}"/>
              </a:ext>
            </a:extLst>
          </p:cNvPr>
          <p:cNvSpPr txBox="1"/>
          <p:nvPr/>
        </p:nvSpPr>
        <p:spPr>
          <a:xfrm>
            <a:off x="6420030" y="6223276"/>
            <a:ext cx="54471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Learn more about making your M sound </a:t>
            </a:r>
            <a:r>
              <a:rPr lang="en-US">
                <a:hlinkClick r:id="rId4"/>
              </a:rPr>
              <a:t>here</a:t>
            </a:r>
            <a:r>
              <a:rPr lang="en-US"/>
              <a:t>!</a:t>
            </a:r>
          </a:p>
        </p:txBody>
      </p:sp>
    </p:spTree>
    <p:extLst>
      <p:ext uri="{BB962C8B-B14F-4D97-AF65-F5344CB8AC3E}">
        <p14:creationId xmlns:p14="http://schemas.microsoft.com/office/powerpoint/2010/main" val="2623335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42119E-B0B7-D276-C513-2597847046FF}"/>
              </a:ext>
            </a:extLst>
          </p:cNvPr>
          <p:cNvSpPr>
            <a:spLocks noGrp="1"/>
          </p:cNvSpPr>
          <p:nvPr>
            <p:ph type="title"/>
          </p:nvPr>
        </p:nvSpPr>
        <p:spPr>
          <a:xfrm>
            <a:off x="1024129" y="585216"/>
            <a:ext cx="3779085" cy="1499616"/>
          </a:xfrm>
        </p:spPr>
        <p:txBody>
          <a:bodyPr>
            <a:normAutofit/>
          </a:bodyPr>
          <a:lstStyle/>
          <a:p>
            <a:r>
              <a:rPr lang="en-US">
                <a:solidFill>
                  <a:srgbClr val="FFFFFF"/>
                </a:solidFill>
              </a:rPr>
              <a:t>F- </a:t>
            </a:r>
            <a:r>
              <a:rPr lang="en-US" sz="2400">
                <a:solidFill>
                  <a:schemeClr val="bg1"/>
                </a:solidFill>
                <a:ea typeface="+mj-lt"/>
                <a:cs typeface="+mj-lt"/>
              </a:rPr>
              <a:t>Angry cat sound</a:t>
            </a:r>
          </a:p>
        </p:txBody>
      </p:sp>
      <p:cxnSp>
        <p:nvCxnSpPr>
          <p:cNvPr id="13" name="Straight Connector 1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73937342-CC18-5CDD-63BF-999611075A48}"/>
              </a:ext>
            </a:extLst>
          </p:cNvPr>
          <p:cNvSpPr>
            <a:spLocks noGrp="1"/>
          </p:cNvSpPr>
          <p:nvPr>
            <p:ph idx="1"/>
          </p:nvPr>
        </p:nvSpPr>
        <p:spPr>
          <a:xfrm>
            <a:off x="1024129" y="2286000"/>
            <a:ext cx="3791711" cy="3931920"/>
          </a:xfrm>
        </p:spPr>
        <p:txBody>
          <a:bodyPr vert="horz" lIns="45720" tIns="45720" rIns="45720" bIns="45720" rtlCol="0" anchor="t">
            <a:normAutofit/>
          </a:bodyPr>
          <a:lstStyle/>
          <a:p>
            <a:r>
              <a:rPr lang="en-US" u="sng">
                <a:solidFill>
                  <a:schemeClr val="bg1"/>
                </a:solidFill>
                <a:latin typeface="TW Cen MT"/>
              </a:rPr>
              <a:t>How to make the F Sound:</a:t>
            </a:r>
            <a:endParaRPr lang="en-US">
              <a:solidFill>
                <a:schemeClr val="bg1"/>
              </a:solidFill>
              <a:ea typeface="+mn-lt"/>
              <a:cs typeface="+mn-lt"/>
            </a:endParaRPr>
          </a:p>
          <a:p>
            <a:r>
              <a:rPr lang="en-US">
                <a:solidFill>
                  <a:schemeClr val="bg1"/>
                </a:solidFill>
                <a:latin typeface="TW Cen MT"/>
              </a:rPr>
              <a:t>•Lightly bite your bottom lip</a:t>
            </a:r>
            <a:endParaRPr lang="en-US">
              <a:solidFill>
                <a:schemeClr val="bg1"/>
              </a:solidFill>
              <a:latin typeface="TW Cen MT"/>
              <a:ea typeface="+mn-lt"/>
              <a:cs typeface="+mn-lt"/>
            </a:endParaRPr>
          </a:p>
          <a:p>
            <a:r>
              <a:rPr lang="en-US">
                <a:solidFill>
                  <a:schemeClr val="bg1"/>
                </a:solidFill>
                <a:latin typeface="TW Cen MT"/>
              </a:rPr>
              <a:t>•Blow air over your bottom lip</a:t>
            </a:r>
            <a:endParaRPr lang="en-US">
              <a:solidFill>
                <a:schemeClr val="bg1"/>
              </a:solidFill>
              <a:latin typeface="TW Cen MT"/>
              <a:ea typeface="+mn-lt"/>
              <a:cs typeface="+mn-lt"/>
            </a:endParaRPr>
          </a:p>
          <a:p>
            <a:r>
              <a:rPr lang="en-US">
                <a:solidFill>
                  <a:schemeClr val="bg1"/>
                </a:solidFill>
                <a:latin typeface="TW Cen MT"/>
              </a:rPr>
              <a:t>•Voice is off</a:t>
            </a:r>
            <a:endParaRPr lang="en-US">
              <a:solidFill>
                <a:schemeClr val="bg1"/>
              </a:solidFill>
              <a:latin typeface="TW Cen MT"/>
              <a:ea typeface="+mn-lt"/>
              <a:cs typeface="+mn-lt"/>
            </a:endParaRPr>
          </a:p>
          <a:p>
            <a:endParaRPr lang="en-US">
              <a:ea typeface="+mn-lt"/>
              <a:cs typeface="+mn-lt"/>
            </a:endParaRPr>
          </a:p>
          <a:p>
            <a:r>
              <a:rPr lang="en-US">
                <a:solidFill>
                  <a:schemeClr val="bg1"/>
                </a:solidFill>
                <a:latin typeface="TW Cen MT"/>
              </a:rPr>
              <a:t>Words: fall, fin, foot, fan</a:t>
            </a:r>
            <a:endParaRPr lang="en-US">
              <a:solidFill>
                <a:schemeClr val="bg1"/>
              </a:solidFill>
            </a:endParaRPr>
          </a:p>
        </p:txBody>
      </p:sp>
      <p:pic>
        <p:nvPicPr>
          <p:cNvPr id="4" name="Picture 4" descr="A picture containing logo&#10;&#10;Description automatically generated">
            <a:extLst>
              <a:ext uri="{FF2B5EF4-FFF2-40B4-BE49-F238E27FC236}">
                <a16:creationId xmlns:a16="http://schemas.microsoft.com/office/drawing/2014/main" id="{AC998A7E-0EE5-1364-23D1-2D12BC5E6F64}"/>
              </a:ext>
            </a:extLst>
          </p:cNvPr>
          <p:cNvPicPr>
            <a:picLocks noChangeAspect="1"/>
          </p:cNvPicPr>
          <p:nvPr/>
        </p:nvPicPr>
        <p:blipFill>
          <a:blip r:embed="rId2"/>
          <a:stretch>
            <a:fillRect/>
          </a:stretch>
        </p:blipFill>
        <p:spPr>
          <a:xfrm>
            <a:off x="6096000" y="956122"/>
            <a:ext cx="5455921" cy="4945756"/>
          </a:xfrm>
          <a:prstGeom prst="rect">
            <a:avLst/>
          </a:prstGeom>
        </p:spPr>
      </p:pic>
      <p:sp>
        <p:nvSpPr>
          <p:cNvPr id="6" name="TextBox 5">
            <a:extLst>
              <a:ext uri="{FF2B5EF4-FFF2-40B4-BE49-F238E27FC236}">
                <a16:creationId xmlns:a16="http://schemas.microsoft.com/office/drawing/2014/main" id="{94A8CE0F-38A3-7769-3E94-CCDE2C637084}"/>
              </a:ext>
            </a:extLst>
          </p:cNvPr>
          <p:cNvSpPr txBox="1"/>
          <p:nvPr/>
        </p:nvSpPr>
        <p:spPr>
          <a:xfrm>
            <a:off x="1152276" y="6345394"/>
            <a:ext cx="32803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hlinkClick r:id="rId3" action="ppaction://hlinksldjump">
                  <a:extLst>
                    <a:ext uri="{A12FA001-AC4F-418D-AE19-62706E023703}">
                      <ahyp:hlinkClr xmlns:ahyp="http://schemas.microsoft.com/office/drawing/2018/hyperlinkcolor" val="tx"/>
                    </a:ext>
                  </a:extLst>
                </a:hlinkClick>
              </a:rPr>
              <a:t>Back to speech sound list</a:t>
            </a:r>
            <a:endParaRPr lang="en-US">
              <a:solidFill>
                <a:schemeClr val="bg1"/>
              </a:solidFill>
            </a:endParaRPr>
          </a:p>
        </p:txBody>
      </p:sp>
      <p:sp>
        <p:nvSpPr>
          <p:cNvPr id="5" name="TextBox 4">
            <a:extLst>
              <a:ext uri="{FF2B5EF4-FFF2-40B4-BE49-F238E27FC236}">
                <a16:creationId xmlns:a16="http://schemas.microsoft.com/office/drawing/2014/main" id="{BF75AADF-DB58-AA05-F92B-663AFF333EC4}"/>
              </a:ext>
            </a:extLst>
          </p:cNvPr>
          <p:cNvSpPr txBox="1"/>
          <p:nvPr/>
        </p:nvSpPr>
        <p:spPr>
          <a:xfrm>
            <a:off x="6285559" y="6160523"/>
            <a:ext cx="54471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Learn more about making your F sound </a:t>
            </a:r>
            <a:r>
              <a:rPr lang="en-US">
                <a:hlinkClick r:id="rId4"/>
              </a:rPr>
              <a:t>here</a:t>
            </a:r>
            <a:r>
              <a:rPr lang="en-US"/>
              <a:t>!</a:t>
            </a:r>
          </a:p>
        </p:txBody>
      </p:sp>
    </p:spTree>
    <p:extLst>
      <p:ext uri="{BB962C8B-B14F-4D97-AF65-F5344CB8AC3E}">
        <p14:creationId xmlns:p14="http://schemas.microsoft.com/office/powerpoint/2010/main" val="2761923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FFA4FA-AA04-585F-4EED-85623490572A}"/>
              </a:ext>
            </a:extLst>
          </p:cNvPr>
          <p:cNvSpPr>
            <a:spLocks noGrp="1"/>
          </p:cNvSpPr>
          <p:nvPr>
            <p:ph type="title"/>
          </p:nvPr>
        </p:nvSpPr>
        <p:spPr>
          <a:xfrm>
            <a:off x="1024129" y="585216"/>
            <a:ext cx="3779085" cy="1499616"/>
          </a:xfrm>
        </p:spPr>
        <p:txBody>
          <a:bodyPr>
            <a:normAutofit/>
          </a:bodyPr>
          <a:lstStyle/>
          <a:p>
            <a:r>
              <a:rPr lang="en-US">
                <a:solidFill>
                  <a:srgbClr val="FFFFFF"/>
                </a:solidFill>
              </a:rPr>
              <a:t>V- </a:t>
            </a:r>
            <a:r>
              <a:rPr lang="en-US" sz="2400">
                <a:solidFill>
                  <a:schemeClr val="bg1"/>
                </a:solidFill>
                <a:ea typeface="+mj-lt"/>
                <a:cs typeface="+mj-lt"/>
              </a:rPr>
              <a:t>Vacuum sound</a:t>
            </a:r>
            <a:endParaRPr lang="en-US" sz="2400">
              <a:solidFill>
                <a:schemeClr val="bg1"/>
              </a:solidFill>
            </a:endParaRPr>
          </a:p>
        </p:txBody>
      </p:sp>
      <p:cxnSp>
        <p:nvCxnSpPr>
          <p:cNvPr id="13" name="Straight Connector 1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8754212C-834D-7526-FB25-51FED23A0518}"/>
              </a:ext>
            </a:extLst>
          </p:cNvPr>
          <p:cNvSpPr>
            <a:spLocks noGrp="1"/>
          </p:cNvSpPr>
          <p:nvPr>
            <p:ph idx="1"/>
          </p:nvPr>
        </p:nvSpPr>
        <p:spPr>
          <a:xfrm>
            <a:off x="1024129" y="2286000"/>
            <a:ext cx="3791711" cy="3931920"/>
          </a:xfrm>
        </p:spPr>
        <p:txBody>
          <a:bodyPr vert="horz" lIns="45720" tIns="45720" rIns="45720" bIns="45720" rtlCol="0" anchor="t">
            <a:normAutofit/>
          </a:bodyPr>
          <a:lstStyle/>
          <a:p>
            <a:r>
              <a:rPr lang="en-US" u="sng">
                <a:solidFill>
                  <a:schemeClr val="bg1"/>
                </a:solidFill>
                <a:latin typeface="TW Cen MT"/>
              </a:rPr>
              <a:t>How to make the M Sound:</a:t>
            </a:r>
            <a:endParaRPr lang="en-US">
              <a:solidFill>
                <a:schemeClr val="bg1"/>
              </a:solidFill>
              <a:ea typeface="+mn-lt"/>
              <a:cs typeface="+mn-lt"/>
            </a:endParaRPr>
          </a:p>
          <a:p>
            <a:r>
              <a:rPr lang="en-US">
                <a:solidFill>
                  <a:schemeClr val="bg1"/>
                </a:solidFill>
                <a:latin typeface="TW Cen MT"/>
              </a:rPr>
              <a:t>•Lightly bite your bottom lip</a:t>
            </a:r>
            <a:endParaRPr lang="en-US">
              <a:solidFill>
                <a:schemeClr val="bg1"/>
              </a:solidFill>
              <a:ea typeface="+mn-lt"/>
              <a:cs typeface="+mn-lt"/>
            </a:endParaRPr>
          </a:p>
          <a:p>
            <a:r>
              <a:rPr lang="en-US">
                <a:solidFill>
                  <a:schemeClr val="bg1"/>
                </a:solidFill>
                <a:latin typeface="TW Cen MT"/>
              </a:rPr>
              <a:t>•Blow air over your bottom lip</a:t>
            </a:r>
            <a:endParaRPr lang="en-US">
              <a:solidFill>
                <a:schemeClr val="bg1"/>
              </a:solidFill>
              <a:ea typeface="+mn-lt"/>
              <a:cs typeface="+mn-lt"/>
            </a:endParaRPr>
          </a:p>
          <a:p>
            <a:r>
              <a:rPr lang="en-US">
                <a:solidFill>
                  <a:schemeClr val="bg1"/>
                </a:solidFill>
                <a:latin typeface="TW Cen MT"/>
              </a:rPr>
              <a:t>•Voice is on</a:t>
            </a:r>
            <a:endParaRPr lang="en-US">
              <a:solidFill>
                <a:schemeClr val="bg1"/>
              </a:solidFill>
              <a:ea typeface="+mn-lt"/>
              <a:cs typeface="+mn-lt"/>
            </a:endParaRPr>
          </a:p>
          <a:p>
            <a:endParaRPr lang="en-US">
              <a:ea typeface="+mn-lt"/>
              <a:cs typeface="+mn-lt"/>
            </a:endParaRPr>
          </a:p>
          <a:p>
            <a:r>
              <a:rPr lang="en-US">
                <a:solidFill>
                  <a:schemeClr val="bg1"/>
                </a:solidFill>
                <a:latin typeface="TW Cen MT"/>
              </a:rPr>
              <a:t>Words: van, voice, vet, vote</a:t>
            </a:r>
            <a:endParaRPr lang="en-US">
              <a:solidFill>
                <a:schemeClr val="bg1"/>
              </a:solidFill>
            </a:endParaRPr>
          </a:p>
        </p:txBody>
      </p:sp>
      <p:pic>
        <p:nvPicPr>
          <p:cNvPr id="4" name="Picture 4" descr="A picture containing arrow&#10;&#10;Description automatically generated">
            <a:extLst>
              <a:ext uri="{FF2B5EF4-FFF2-40B4-BE49-F238E27FC236}">
                <a16:creationId xmlns:a16="http://schemas.microsoft.com/office/drawing/2014/main" id="{7B1D00D3-6494-C05F-B969-51B77266CCB8}"/>
              </a:ext>
            </a:extLst>
          </p:cNvPr>
          <p:cNvPicPr>
            <a:picLocks noChangeAspect="1"/>
          </p:cNvPicPr>
          <p:nvPr/>
        </p:nvPicPr>
        <p:blipFill>
          <a:blip r:embed="rId2"/>
          <a:stretch>
            <a:fillRect/>
          </a:stretch>
        </p:blipFill>
        <p:spPr>
          <a:xfrm>
            <a:off x="6096000" y="908679"/>
            <a:ext cx="5455921" cy="5040641"/>
          </a:xfrm>
          <a:prstGeom prst="rect">
            <a:avLst/>
          </a:prstGeom>
        </p:spPr>
      </p:pic>
      <p:sp>
        <p:nvSpPr>
          <p:cNvPr id="6" name="TextBox 5">
            <a:extLst>
              <a:ext uri="{FF2B5EF4-FFF2-40B4-BE49-F238E27FC236}">
                <a16:creationId xmlns:a16="http://schemas.microsoft.com/office/drawing/2014/main" id="{0960C71B-6E04-29A7-4E01-1CBA99B1EC65}"/>
              </a:ext>
            </a:extLst>
          </p:cNvPr>
          <p:cNvSpPr txBox="1"/>
          <p:nvPr/>
        </p:nvSpPr>
        <p:spPr>
          <a:xfrm>
            <a:off x="1152276" y="6345394"/>
            <a:ext cx="32803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hlinkClick r:id="rId3" action="ppaction://hlinksldjump">
                  <a:extLst>
                    <a:ext uri="{A12FA001-AC4F-418D-AE19-62706E023703}">
                      <ahyp:hlinkClr xmlns:ahyp="http://schemas.microsoft.com/office/drawing/2018/hyperlinkcolor" val="tx"/>
                    </a:ext>
                  </a:extLst>
                </a:hlinkClick>
              </a:rPr>
              <a:t>Back to speech sound list</a:t>
            </a:r>
            <a:endParaRPr lang="en-US">
              <a:solidFill>
                <a:schemeClr val="bg1"/>
              </a:solidFill>
            </a:endParaRPr>
          </a:p>
        </p:txBody>
      </p:sp>
      <p:sp>
        <p:nvSpPr>
          <p:cNvPr id="5" name="TextBox 4">
            <a:extLst>
              <a:ext uri="{FF2B5EF4-FFF2-40B4-BE49-F238E27FC236}">
                <a16:creationId xmlns:a16="http://schemas.microsoft.com/office/drawing/2014/main" id="{7FABBB1F-BD39-EC5B-20C3-6678CF1B9BEB}"/>
              </a:ext>
            </a:extLst>
          </p:cNvPr>
          <p:cNvSpPr txBox="1"/>
          <p:nvPr/>
        </p:nvSpPr>
        <p:spPr>
          <a:xfrm>
            <a:off x="6545535" y="6223276"/>
            <a:ext cx="54471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Learn more about making your V sound </a:t>
            </a:r>
            <a:r>
              <a:rPr lang="en-US">
                <a:hlinkClick r:id="rId4"/>
              </a:rPr>
              <a:t>here</a:t>
            </a:r>
            <a:r>
              <a:rPr lang="en-US"/>
              <a:t>!</a:t>
            </a:r>
          </a:p>
        </p:txBody>
      </p:sp>
    </p:spTree>
    <p:extLst>
      <p:ext uri="{BB962C8B-B14F-4D97-AF65-F5344CB8AC3E}">
        <p14:creationId xmlns:p14="http://schemas.microsoft.com/office/powerpoint/2010/main" val="3131873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51CFCD-59C1-AB35-BE1B-D00CDF469030}"/>
              </a:ext>
            </a:extLst>
          </p:cNvPr>
          <p:cNvSpPr>
            <a:spLocks noGrp="1"/>
          </p:cNvSpPr>
          <p:nvPr>
            <p:ph type="title"/>
          </p:nvPr>
        </p:nvSpPr>
        <p:spPr>
          <a:xfrm>
            <a:off x="1024129" y="585216"/>
            <a:ext cx="3779085" cy="1499616"/>
          </a:xfrm>
        </p:spPr>
        <p:txBody>
          <a:bodyPr>
            <a:normAutofit/>
          </a:bodyPr>
          <a:lstStyle/>
          <a:p>
            <a:r>
              <a:rPr lang="en-US">
                <a:solidFill>
                  <a:srgbClr val="FFFFFF"/>
                </a:solidFill>
              </a:rPr>
              <a:t>Final SOunds</a:t>
            </a:r>
          </a:p>
        </p:txBody>
      </p:sp>
      <p:cxnSp>
        <p:nvCxnSpPr>
          <p:cNvPr id="18" name="Straight Connector 17">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26E9939-57B0-91FB-C4DF-8E03B288F2F4}"/>
              </a:ext>
            </a:extLst>
          </p:cNvPr>
          <p:cNvSpPr>
            <a:spLocks noGrp="1"/>
          </p:cNvSpPr>
          <p:nvPr>
            <p:ph idx="1"/>
          </p:nvPr>
        </p:nvSpPr>
        <p:spPr>
          <a:xfrm>
            <a:off x="373642" y="1895708"/>
            <a:ext cx="4758149" cy="4805431"/>
          </a:xfrm>
        </p:spPr>
        <p:txBody>
          <a:bodyPr vert="horz" lIns="45720" tIns="45720" rIns="45720" bIns="45720" rtlCol="0" anchor="t">
            <a:normAutofit/>
          </a:bodyPr>
          <a:lstStyle/>
          <a:p>
            <a:endParaRPr lang="en-US" sz="1500">
              <a:solidFill>
                <a:srgbClr val="FFFFFF"/>
              </a:solidFill>
              <a:ea typeface="+mn-lt"/>
              <a:cs typeface="+mn-lt"/>
            </a:endParaRPr>
          </a:p>
          <a:p>
            <a:r>
              <a:rPr lang="en-US" sz="1800">
                <a:solidFill>
                  <a:srgbClr val="FFFFFF"/>
                </a:solidFill>
                <a:ea typeface="+mn-lt"/>
                <a:cs typeface="+mn-lt"/>
              </a:rPr>
              <a:t>Parent/teacher uses the one strategy that best fits the moment:</a:t>
            </a:r>
            <a:endParaRPr lang="en-US" sz="1800">
              <a:solidFill>
                <a:srgbClr val="FFFFFF"/>
              </a:solidFill>
            </a:endParaRPr>
          </a:p>
          <a:p>
            <a:r>
              <a:rPr lang="en-US" sz="1800">
                <a:solidFill>
                  <a:srgbClr val="FFFFFF"/>
                </a:solidFill>
                <a:ea typeface="+mn-lt"/>
                <a:cs typeface="+mn-lt"/>
              </a:rPr>
              <a:t>Provide a good Model of the word by saying it again slowly and clearly: “Nap.”</a:t>
            </a:r>
            <a:endParaRPr lang="en-US" sz="1800">
              <a:solidFill>
                <a:srgbClr val="FFFFFF"/>
              </a:solidFill>
            </a:endParaRPr>
          </a:p>
          <a:p>
            <a:r>
              <a:rPr lang="en-US" sz="1800">
                <a:solidFill>
                  <a:srgbClr val="FFFFFF"/>
                </a:solidFill>
                <a:ea typeface="+mn-lt"/>
                <a:cs typeface="+mn-lt"/>
              </a:rPr>
              <a:t>Provide a Visual Cue: Point to your lips and emphasizing the /P/ sound as you say “Nap.”</a:t>
            </a:r>
            <a:endParaRPr lang="en-US" sz="1800">
              <a:solidFill>
                <a:srgbClr val="FFFFFF"/>
              </a:solidFill>
            </a:endParaRPr>
          </a:p>
          <a:p>
            <a:r>
              <a:rPr lang="en-US" sz="1800">
                <a:solidFill>
                  <a:srgbClr val="FFFFFF"/>
                </a:solidFill>
                <a:ea typeface="+mn-lt"/>
                <a:cs typeface="+mn-lt"/>
              </a:rPr>
              <a:t>Provide a Verbal Cue: “Listen to the /P/ sound. </a:t>
            </a:r>
            <a:r>
              <a:rPr lang="en-US" sz="1800" err="1">
                <a:solidFill>
                  <a:srgbClr val="FFFFFF"/>
                </a:solidFill>
                <a:ea typeface="+mn-lt"/>
                <a:cs typeface="+mn-lt"/>
              </a:rPr>
              <a:t>Napppp</a:t>
            </a:r>
            <a:r>
              <a:rPr lang="en-US" sz="1800">
                <a:solidFill>
                  <a:srgbClr val="FFFFFF"/>
                </a:solidFill>
                <a:ea typeface="+mn-lt"/>
                <a:cs typeface="+mn-lt"/>
              </a:rPr>
              <a:t>. I use my lips to make the /P/”</a:t>
            </a:r>
            <a:endParaRPr lang="en-US" sz="1800">
              <a:solidFill>
                <a:srgbClr val="FFFFFF"/>
              </a:solidFill>
            </a:endParaRPr>
          </a:p>
          <a:p>
            <a:r>
              <a:rPr lang="en-US" sz="1800">
                <a:solidFill>
                  <a:srgbClr val="FFFFFF"/>
                </a:solidFill>
                <a:ea typeface="+mn-lt"/>
                <a:cs typeface="+mn-lt"/>
              </a:rPr>
              <a:t>Provide Feedback: “I didn’t see the /</a:t>
            </a:r>
            <a:r>
              <a:rPr lang="en-US" sz="1800" err="1">
                <a:solidFill>
                  <a:srgbClr val="FFFFFF"/>
                </a:solidFill>
                <a:ea typeface="+mn-lt"/>
                <a:cs typeface="+mn-lt"/>
              </a:rPr>
              <a:t>ppp</a:t>
            </a:r>
            <a:r>
              <a:rPr lang="en-US" sz="1800">
                <a:solidFill>
                  <a:srgbClr val="FFFFFF"/>
                </a:solidFill>
                <a:ea typeface="+mn-lt"/>
                <a:cs typeface="+mn-lt"/>
              </a:rPr>
              <a:t>/ when you said nap.”</a:t>
            </a:r>
            <a:endParaRPr lang="en-US" sz="1800">
              <a:solidFill>
                <a:srgbClr val="FFFFFF"/>
              </a:solidFill>
            </a:endParaRPr>
          </a:p>
          <a:p>
            <a:r>
              <a:rPr lang="en-US" sz="1800">
                <a:solidFill>
                  <a:srgbClr val="FFFFFF"/>
                </a:solidFill>
                <a:ea typeface="+mn-lt"/>
                <a:cs typeface="+mn-lt"/>
              </a:rPr>
              <a:t>Use a Communication Breakdown technique: “Do you mean “</a:t>
            </a:r>
            <a:r>
              <a:rPr lang="en-US" sz="1800" err="1">
                <a:solidFill>
                  <a:srgbClr val="FFFFFF"/>
                </a:solidFill>
                <a:ea typeface="+mn-lt"/>
                <a:cs typeface="+mn-lt"/>
              </a:rPr>
              <a:t>na</a:t>
            </a:r>
            <a:r>
              <a:rPr lang="en-US" sz="1800">
                <a:solidFill>
                  <a:srgbClr val="FFFFFF"/>
                </a:solidFill>
                <a:ea typeface="+mn-lt"/>
                <a:cs typeface="+mn-lt"/>
              </a:rPr>
              <a:t>” or “nap?”</a:t>
            </a:r>
            <a:endParaRPr lang="en-US" sz="1800">
              <a:solidFill>
                <a:srgbClr val="FFFFFF"/>
              </a:solidFill>
            </a:endParaRPr>
          </a:p>
          <a:p>
            <a:endParaRPr lang="en-US" sz="1500">
              <a:solidFill>
                <a:srgbClr val="FFFFFF"/>
              </a:solidFill>
            </a:endParaRPr>
          </a:p>
        </p:txBody>
      </p:sp>
      <p:pic>
        <p:nvPicPr>
          <p:cNvPr id="5" name="Picture 5" descr="Diagram&#10;&#10;Description automatically generated">
            <a:extLst>
              <a:ext uri="{FF2B5EF4-FFF2-40B4-BE49-F238E27FC236}">
                <a16:creationId xmlns:a16="http://schemas.microsoft.com/office/drawing/2014/main" id="{05D0D90F-3488-43E3-05C7-A675A81B5979}"/>
              </a:ext>
            </a:extLst>
          </p:cNvPr>
          <p:cNvPicPr>
            <a:picLocks noChangeAspect="1"/>
          </p:cNvPicPr>
          <p:nvPr/>
        </p:nvPicPr>
        <p:blipFill>
          <a:blip r:embed="rId2"/>
          <a:stretch>
            <a:fillRect/>
          </a:stretch>
        </p:blipFill>
        <p:spPr>
          <a:xfrm>
            <a:off x="6096000" y="1314831"/>
            <a:ext cx="5455921" cy="4228337"/>
          </a:xfrm>
          <a:prstGeom prst="rect">
            <a:avLst/>
          </a:prstGeom>
        </p:spPr>
      </p:pic>
      <p:sp>
        <p:nvSpPr>
          <p:cNvPr id="7" name="TextBox 6">
            <a:extLst>
              <a:ext uri="{FF2B5EF4-FFF2-40B4-BE49-F238E27FC236}">
                <a16:creationId xmlns:a16="http://schemas.microsoft.com/office/drawing/2014/main" id="{4FDCED75-7411-D546-9280-E369820C2065}"/>
              </a:ext>
            </a:extLst>
          </p:cNvPr>
          <p:cNvSpPr txBox="1"/>
          <p:nvPr/>
        </p:nvSpPr>
        <p:spPr>
          <a:xfrm>
            <a:off x="6461901" y="6093178"/>
            <a:ext cx="54471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Learn more about making your final sounds </a:t>
            </a:r>
            <a:r>
              <a:rPr lang="en-US">
                <a:hlinkClick r:id="rId3"/>
              </a:rPr>
              <a:t>here</a:t>
            </a:r>
            <a:r>
              <a:rPr lang="en-US"/>
              <a:t>!</a:t>
            </a:r>
          </a:p>
        </p:txBody>
      </p:sp>
      <p:sp>
        <p:nvSpPr>
          <p:cNvPr id="6" name="TextBox 5">
            <a:extLst>
              <a:ext uri="{FF2B5EF4-FFF2-40B4-BE49-F238E27FC236}">
                <a16:creationId xmlns:a16="http://schemas.microsoft.com/office/drawing/2014/main" id="{FF9C9F2F-ED24-2A5C-13B8-7BBEFE37D339}"/>
              </a:ext>
            </a:extLst>
          </p:cNvPr>
          <p:cNvSpPr txBox="1"/>
          <p:nvPr/>
        </p:nvSpPr>
        <p:spPr>
          <a:xfrm>
            <a:off x="995503" y="6370320"/>
            <a:ext cx="32803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hlinkClick r:id="rId4" action="ppaction://hlinksldjump">
                  <a:extLst>
                    <a:ext uri="{A12FA001-AC4F-418D-AE19-62706E023703}">
                      <ahyp:hlinkClr xmlns:ahyp="http://schemas.microsoft.com/office/drawing/2018/hyperlinkcolor" val="tx"/>
                    </a:ext>
                  </a:extLst>
                </a:hlinkClick>
              </a:rPr>
              <a:t>Back to speech sound list</a:t>
            </a:r>
            <a:endParaRPr lang="en-US">
              <a:solidFill>
                <a:schemeClr val="bg1"/>
              </a:solidFill>
            </a:endParaRPr>
          </a:p>
        </p:txBody>
      </p:sp>
    </p:spTree>
    <p:extLst>
      <p:ext uri="{BB962C8B-B14F-4D97-AF65-F5344CB8AC3E}">
        <p14:creationId xmlns:p14="http://schemas.microsoft.com/office/powerpoint/2010/main" val="814211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6A1A15-9DBD-B52F-96D5-5D5870F98E1E}"/>
              </a:ext>
            </a:extLst>
          </p:cNvPr>
          <p:cNvSpPr>
            <a:spLocks noGrp="1"/>
          </p:cNvSpPr>
          <p:nvPr>
            <p:ph type="title"/>
          </p:nvPr>
        </p:nvSpPr>
        <p:spPr>
          <a:xfrm>
            <a:off x="1024129" y="585216"/>
            <a:ext cx="3779085" cy="1499616"/>
          </a:xfrm>
        </p:spPr>
        <p:txBody>
          <a:bodyPr>
            <a:normAutofit/>
          </a:bodyPr>
          <a:lstStyle/>
          <a:p>
            <a:r>
              <a:rPr lang="en-US">
                <a:solidFill>
                  <a:srgbClr val="FFFFFF"/>
                </a:solidFill>
              </a:rPr>
              <a:t>K-</a:t>
            </a:r>
            <a:r>
              <a:rPr lang="en-US" sz="2400">
                <a:solidFill>
                  <a:schemeClr val="bg1"/>
                </a:solidFill>
                <a:ea typeface="+mj-lt"/>
                <a:cs typeface="+mj-lt"/>
              </a:rPr>
              <a:t>Coughing sound</a:t>
            </a:r>
            <a:endParaRPr lang="en-US" sz="2400">
              <a:solidFill>
                <a:schemeClr val="bg1"/>
              </a:solidFill>
            </a:endParaRPr>
          </a:p>
        </p:txBody>
      </p:sp>
      <p:cxnSp>
        <p:nvCxnSpPr>
          <p:cNvPr id="11" name="Straight Connector 10">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AE00FE6-A0E8-6099-5A01-6A9C940A0C73}"/>
              </a:ext>
            </a:extLst>
          </p:cNvPr>
          <p:cNvSpPr>
            <a:spLocks noGrp="1"/>
          </p:cNvSpPr>
          <p:nvPr>
            <p:ph idx="1"/>
          </p:nvPr>
        </p:nvSpPr>
        <p:spPr>
          <a:xfrm>
            <a:off x="1024129" y="2286000"/>
            <a:ext cx="3791711" cy="3931920"/>
          </a:xfrm>
        </p:spPr>
        <p:txBody>
          <a:bodyPr vert="horz" lIns="45720" tIns="45720" rIns="45720" bIns="45720" rtlCol="0" anchor="t">
            <a:normAutofit/>
          </a:bodyPr>
          <a:lstStyle/>
          <a:p>
            <a:r>
              <a:rPr lang="en-US" u="sng">
                <a:solidFill>
                  <a:schemeClr val="bg1"/>
                </a:solidFill>
                <a:latin typeface="TW Cen MT"/>
              </a:rPr>
              <a:t>How to make the K Sound:</a:t>
            </a:r>
            <a:endParaRPr lang="en-US">
              <a:solidFill>
                <a:schemeClr val="bg1"/>
              </a:solidFill>
              <a:ea typeface="+mn-lt"/>
              <a:cs typeface="+mn-lt"/>
            </a:endParaRPr>
          </a:p>
          <a:p>
            <a:r>
              <a:rPr lang="en-US">
                <a:solidFill>
                  <a:schemeClr val="bg1"/>
                </a:solidFill>
                <a:latin typeface="TW Cen MT"/>
              </a:rPr>
              <a:t>•Lift the back of your tongue to the back of your mouth or the soft palate. </a:t>
            </a:r>
            <a:endParaRPr lang="en-US">
              <a:solidFill>
                <a:schemeClr val="bg1"/>
              </a:solidFill>
              <a:latin typeface="TW Cen MT"/>
              <a:ea typeface="+mn-lt"/>
              <a:cs typeface="+mn-lt"/>
            </a:endParaRPr>
          </a:p>
          <a:p>
            <a:pPr>
              <a:buFont typeface="Arial" panose="020B0602020104020603" pitchFamily="34" charset="0"/>
              <a:buChar char="•"/>
            </a:pPr>
            <a:r>
              <a:rPr lang="en-US">
                <a:solidFill>
                  <a:schemeClr val="bg1"/>
                </a:solidFill>
                <a:latin typeface="TW Cen MT"/>
              </a:rPr>
              <a:t>•Keep your tongue tip down.</a:t>
            </a:r>
            <a:endParaRPr lang="en-US">
              <a:solidFill>
                <a:schemeClr val="bg1"/>
              </a:solidFill>
              <a:latin typeface="TW Cen MT"/>
              <a:ea typeface="+mn-lt"/>
              <a:cs typeface="+mn-lt"/>
            </a:endParaRPr>
          </a:p>
          <a:p>
            <a:pPr>
              <a:buFont typeface="Arial" panose="020B0602020104020603" pitchFamily="34" charset="0"/>
              <a:buChar char="•"/>
            </a:pPr>
            <a:r>
              <a:rPr lang="en-US">
                <a:solidFill>
                  <a:schemeClr val="bg1"/>
                </a:solidFill>
                <a:latin typeface="TW Cen MT"/>
              </a:rPr>
              <a:t>•Release a burst of air</a:t>
            </a:r>
          </a:p>
          <a:p>
            <a:r>
              <a:rPr lang="en-US">
                <a:solidFill>
                  <a:schemeClr val="bg1"/>
                </a:solidFill>
                <a:latin typeface="TW Cen MT"/>
              </a:rPr>
              <a:t>•Voice is off.</a:t>
            </a:r>
            <a:endParaRPr lang="en-US">
              <a:solidFill>
                <a:schemeClr val="bg1"/>
              </a:solidFill>
              <a:ea typeface="+mn-lt"/>
              <a:cs typeface="+mn-lt"/>
            </a:endParaRPr>
          </a:p>
          <a:p>
            <a:endParaRPr lang="en-US">
              <a:ea typeface="+mn-lt"/>
              <a:cs typeface="+mn-lt"/>
            </a:endParaRPr>
          </a:p>
          <a:p>
            <a:r>
              <a:rPr lang="en-US">
                <a:solidFill>
                  <a:schemeClr val="bg1"/>
                </a:solidFill>
                <a:latin typeface="TW Cen MT"/>
              </a:rPr>
              <a:t>Words: call, key, cone, cow</a:t>
            </a:r>
            <a:endParaRPr lang="en-US">
              <a:solidFill>
                <a:schemeClr val="bg1"/>
              </a:solidFill>
            </a:endParaRPr>
          </a:p>
        </p:txBody>
      </p:sp>
      <p:sp>
        <p:nvSpPr>
          <p:cNvPr id="6" name="TextBox 5">
            <a:extLst>
              <a:ext uri="{FF2B5EF4-FFF2-40B4-BE49-F238E27FC236}">
                <a16:creationId xmlns:a16="http://schemas.microsoft.com/office/drawing/2014/main" id="{63417A2B-25E8-0DDD-0957-C8F8B49ECC9F}"/>
              </a:ext>
            </a:extLst>
          </p:cNvPr>
          <p:cNvSpPr txBox="1"/>
          <p:nvPr/>
        </p:nvSpPr>
        <p:spPr>
          <a:xfrm>
            <a:off x="6749100" y="6165114"/>
            <a:ext cx="54471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Learn more about making your K sound </a:t>
            </a:r>
            <a:r>
              <a:rPr lang="en-US">
                <a:hlinkClick r:id="rId2"/>
              </a:rPr>
              <a:t>here</a:t>
            </a:r>
            <a:r>
              <a:rPr lang="en-US"/>
              <a:t>!</a:t>
            </a:r>
          </a:p>
        </p:txBody>
      </p:sp>
      <p:pic>
        <p:nvPicPr>
          <p:cNvPr id="4" name="Picture 6" descr="A picture containing icon&#10;&#10;Description automatically generated">
            <a:extLst>
              <a:ext uri="{FF2B5EF4-FFF2-40B4-BE49-F238E27FC236}">
                <a16:creationId xmlns:a16="http://schemas.microsoft.com/office/drawing/2014/main" id="{F0D7D8D0-54A4-50D7-91B6-1FC47E326C38}"/>
              </a:ext>
            </a:extLst>
          </p:cNvPr>
          <p:cNvPicPr>
            <a:picLocks noChangeAspect="1"/>
          </p:cNvPicPr>
          <p:nvPr/>
        </p:nvPicPr>
        <p:blipFill>
          <a:blip r:embed="rId3"/>
          <a:stretch>
            <a:fillRect/>
          </a:stretch>
        </p:blipFill>
        <p:spPr>
          <a:xfrm>
            <a:off x="6304156" y="827824"/>
            <a:ext cx="5307980" cy="4895694"/>
          </a:xfrm>
          <a:prstGeom prst="rect">
            <a:avLst/>
          </a:prstGeom>
        </p:spPr>
      </p:pic>
      <p:sp>
        <p:nvSpPr>
          <p:cNvPr id="7" name="TextBox 6">
            <a:extLst>
              <a:ext uri="{FF2B5EF4-FFF2-40B4-BE49-F238E27FC236}">
                <a16:creationId xmlns:a16="http://schemas.microsoft.com/office/drawing/2014/main" id="{4A802D63-9BC5-1890-DF6D-B391D33CE48B}"/>
              </a:ext>
            </a:extLst>
          </p:cNvPr>
          <p:cNvSpPr txBox="1"/>
          <p:nvPr/>
        </p:nvSpPr>
        <p:spPr>
          <a:xfrm>
            <a:off x="1174797" y="6298602"/>
            <a:ext cx="32803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hlinkClick r:id="rId4" action="ppaction://hlinksldjump">
                  <a:extLst>
                    <a:ext uri="{A12FA001-AC4F-418D-AE19-62706E023703}">
                      <ahyp:hlinkClr xmlns:ahyp="http://schemas.microsoft.com/office/drawing/2018/hyperlinkcolor" val="tx"/>
                    </a:ext>
                  </a:extLst>
                </a:hlinkClick>
              </a:rPr>
              <a:t>Back to speech sound list</a:t>
            </a:r>
            <a:endParaRPr lang="en-US">
              <a:solidFill>
                <a:schemeClr val="bg1"/>
              </a:solidFill>
            </a:endParaRPr>
          </a:p>
        </p:txBody>
      </p:sp>
    </p:spTree>
    <p:extLst>
      <p:ext uri="{BB962C8B-B14F-4D97-AF65-F5344CB8AC3E}">
        <p14:creationId xmlns:p14="http://schemas.microsoft.com/office/powerpoint/2010/main" val="4134787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5E589D-BD73-6D2D-4EAA-D12D571329AA}"/>
              </a:ext>
            </a:extLst>
          </p:cNvPr>
          <p:cNvSpPr>
            <a:spLocks noGrp="1"/>
          </p:cNvSpPr>
          <p:nvPr>
            <p:ph type="title"/>
          </p:nvPr>
        </p:nvSpPr>
        <p:spPr>
          <a:xfrm>
            <a:off x="1024129" y="585216"/>
            <a:ext cx="3779085" cy="1499616"/>
          </a:xfrm>
        </p:spPr>
        <p:txBody>
          <a:bodyPr>
            <a:normAutofit/>
          </a:bodyPr>
          <a:lstStyle/>
          <a:p>
            <a:r>
              <a:rPr lang="en-US">
                <a:solidFill>
                  <a:srgbClr val="FFFFFF"/>
                </a:solidFill>
              </a:rPr>
              <a:t>G- </a:t>
            </a:r>
            <a:r>
              <a:rPr lang="en-US" sz="2400">
                <a:solidFill>
                  <a:schemeClr val="bg1"/>
                </a:solidFill>
                <a:ea typeface="+mj-lt"/>
                <a:cs typeface="+mj-lt"/>
              </a:rPr>
              <a:t>Gulping water sound</a:t>
            </a:r>
            <a:endParaRPr lang="en-US" sz="2400">
              <a:solidFill>
                <a:schemeClr val="bg1"/>
              </a:solidFill>
            </a:endParaRPr>
          </a:p>
        </p:txBody>
      </p:sp>
      <p:cxnSp>
        <p:nvCxnSpPr>
          <p:cNvPr id="11" name="Straight Connector 10">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9DF6C30-4094-CE75-C003-682C0B7D767B}"/>
              </a:ext>
            </a:extLst>
          </p:cNvPr>
          <p:cNvSpPr>
            <a:spLocks noGrp="1"/>
          </p:cNvSpPr>
          <p:nvPr>
            <p:ph idx="1"/>
          </p:nvPr>
        </p:nvSpPr>
        <p:spPr>
          <a:xfrm>
            <a:off x="1015164" y="2124635"/>
            <a:ext cx="3791711" cy="3931920"/>
          </a:xfrm>
        </p:spPr>
        <p:txBody>
          <a:bodyPr vert="horz" lIns="45720" tIns="45720" rIns="45720" bIns="45720" rtlCol="0" anchor="t">
            <a:normAutofit/>
          </a:bodyPr>
          <a:lstStyle/>
          <a:p>
            <a:r>
              <a:rPr lang="en-US" u="sng">
                <a:solidFill>
                  <a:schemeClr val="bg1"/>
                </a:solidFill>
                <a:latin typeface="TW Cen MT"/>
              </a:rPr>
              <a:t>How to make the G Sound:</a:t>
            </a:r>
            <a:endParaRPr lang="en-US">
              <a:solidFill>
                <a:schemeClr val="bg1"/>
              </a:solidFill>
              <a:ea typeface="+mn-lt"/>
              <a:cs typeface="+mn-lt"/>
            </a:endParaRPr>
          </a:p>
          <a:p>
            <a:r>
              <a:rPr lang="en-US">
                <a:solidFill>
                  <a:schemeClr val="bg1"/>
                </a:solidFill>
                <a:latin typeface="TW Cen MT"/>
              </a:rPr>
              <a:t>•Lift the back of your tongue to the back of your mouth or the soft palate. </a:t>
            </a:r>
            <a:endParaRPr lang="en-US">
              <a:solidFill>
                <a:schemeClr val="bg1"/>
              </a:solidFill>
              <a:ea typeface="+mn-lt"/>
              <a:cs typeface="+mn-lt"/>
            </a:endParaRPr>
          </a:p>
          <a:p>
            <a:pPr>
              <a:buFont typeface="Arial,Sans-Serif" panose="020B0602020104020603" pitchFamily="34" charset="0"/>
              <a:buChar char="•"/>
            </a:pPr>
            <a:r>
              <a:rPr lang="en-US">
                <a:solidFill>
                  <a:schemeClr val="bg1"/>
                </a:solidFill>
                <a:latin typeface="TW Cen MT"/>
              </a:rPr>
              <a:t>•Keep your tongue tip down.</a:t>
            </a:r>
            <a:endParaRPr lang="en-US">
              <a:solidFill>
                <a:schemeClr val="bg1"/>
              </a:solidFill>
              <a:ea typeface="+mn-lt"/>
              <a:cs typeface="+mn-lt"/>
            </a:endParaRPr>
          </a:p>
          <a:p>
            <a:pPr>
              <a:buFont typeface="Arial,Sans-Serif" panose="020B0602020104020603" pitchFamily="34" charset="0"/>
              <a:buChar char="•"/>
            </a:pPr>
            <a:r>
              <a:rPr lang="en-US">
                <a:solidFill>
                  <a:schemeClr val="bg1"/>
                </a:solidFill>
                <a:latin typeface="TW Cen MT"/>
              </a:rPr>
              <a:t>•Release a burst of air</a:t>
            </a:r>
            <a:endParaRPr lang="en-US">
              <a:solidFill>
                <a:schemeClr val="bg1"/>
              </a:solidFill>
              <a:ea typeface="+mn-lt"/>
              <a:cs typeface="+mn-lt"/>
            </a:endParaRPr>
          </a:p>
          <a:p>
            <a:pPr>
              <a:buFont typeface="Arial,Sans-Serif" panose="020B0602020104020603" pitchFamily="34" charset="0"/>
              <a:buChar char="•"/>
            </a:pPr>
            <a:r>
              <a:rPr lang="en-US">
                <a:solidFill>
                  <a:schemeClr val="bg1"/>
                </a:solidFill>
                <a:latin typeface="TW Cen MT"/>
              </a:rPr>
              <a:t>•Voice is on.</a:t>
            </a:r>
            <a:endParaRPr lang="en-US">
              <a:solidFill>
                <a:schemeClr val="bg1"/>
              </a:solidFill>
            </a:endParaRPr>
          </a:p>
          <a:p>
            <a:endParaRPr lang="en-US">
              <a:ea typeface="+mn-lt"/>
              <a:cs typeface="+mn-lt"/>
            </a:endParaRPr>
          </a:p>
          <a:p>
            <a:r>
              <a:rPr lang="en-US">
                <a:solidFill>
                  <a:schemeClr val="bg1"/>
                </a:solidFill>
                <a:latin typeface="TW Cen MT"/>
              </a:rPr>
              <a:t>Words: go, goat, gift, guy</a:t>
            </a:r>
            <a:endParaRPr lang="en-US">
              <a:solidFill>
                <a:schemeClr val="bg1"/>
              </a:solidFill>
              <a:ea typeface="+mn-lt"/>
              <a:cs typeface="+mn-lt"/>
            </a:endParaRPr>
          </a:p>
          <a:p>
            <a:endParaRPr lang="en-US">
              <a:solidFill>
                <a:srgbClr val="FFFFFF"/>
              </a:solidFill>
            </a:endParaRPr>
          </a:p>
        </p:txBody>
      </p:sp>
      <p:sp>
        <p:nvSpPr>
          <p:cNvPr id="6" name="TextBox 5">
            <a:extLst>
              <a:ext uri="{FF2B5EF4-FFF2-40B4-BE49-F238E27FC236}">
                <a16:creationId xmlns:a16="http://schemas.microsoft.com/office/drawing/2014/main" id="{DE784A7C-F0A1-4EFE-9BB8-4CFD7E84B81B}"/>
              </a:ext>
            </a:extLst>
          </p:cNvPr>
          <p:cNvSpPr txBox="1"/>
          <p:nvPr/>
        </p:nvSpPr>
        <p:spPr>
          <a:xfrm>
            <a:off x="6656173" y="6341675"/>
            <a:ext cx="54471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Learn more about making your G sound </a:t>
            </a:r>
            <a:r>
              <a:rPr lang="en-US">
                <a:hlinkClick r:id="rId2"/>
              </a:rPr>
              <a:t>here</a:t>
            </a:r>
            <a:r>
              <a:rPr lang="en-US"/>
              <a:t>!</a:t>
            </a:r>
          </a:p>
        </p:txBody>
      </p:sp>
      <p:pic>
        <p:nvPicPr>
          <p:cNvPr id="4" name="Picture 6" descr="A picture containing shape&#10;&#10;Description automatically generated">
            <a:extLst>
              <a:ext uri="{FF2B5EF4-FFF2-40B4-BE49-F238E27FC236}">
                <a16:creationId xmlns:a16="http://schemas.microsoft.com/office/drawing/2014/main" id="{88DDD491-1590-3D11-EE75-848122E87F80}"/>
              </a:ext>
            </a:extLst>
          </p:cNvPr>
          <p:cNvPicPr>
            <a:picLocks noChangeAspect="1"/>
          </p:cNvPicPr>
          <p:nvPr/>
        </p:nvPicPr>
        <p:blipFill>
          <a:blip r:embed="rId3"/>
          <a:stretch>
            <a:fillRect/>
          </a:stretch>
        </p:blipFill>
        <p:spPr>
          <a:xfrm>
            <a:off x="6096001" y="449541"/>
            <a:ext cx="5558117" cy="5134164"/>
          </a:xfrm>
          <a:prstGeom prst="rect">
            <a:avLst/>
          </a:prstGeom>
        </p:spPr>
      </p:pic>
      <p:sp>
        <p:nvSpPr>
          <p:cNvPr id="7" name="TextBox 6">
            <a:extLst>
              <a:ext uri="{FF2B5EF4-FFF2-40B4-BE49-F238E27FC236}">
                <a16:creationId xmlns:a16="http://schemas.microsoft.com/office/drawing/2014/main" id="{2FFE46FA-C175-20E1-54C0-34D1AEE5857D}"/>
              </a:ext>
            </a:extLst>
          </p:cNvPr>
          <p:cNvSpPr txBox="1"/>
          <p:nvPr/>
        </p:nvSpPr>
        <p:spPr>
          <a:xfrm>
            <a:off x="1219621" y="6316532"/>
            <a:ext cx="32803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hlinkClick r:id="rId4" action="ppaction://hlinksldjump">
                  <a:extLst>
                    <a:ext uri="{A12FA001-AC4F-418D-AE19-62706E023703}">
                      <ahyp:hlinkClr xmlns:ahyp="http://schemas.microsoft.com/office/drawing/2018/hyperlinkcolor" val="tx"/>
                    </a:ext>
                  </a:extLst>
                </a:hlinkClick>
              </a:rPr>
              <a:t>Back to speech sound list</a:t>
            </a:r>
            <a:endParaRPr lang="en-US">
              <a:solidFill>
                <a:schemeClr val="bg1"/>
              </a:solidFill>
            </a:endParaRPr>
          </a:p>
        </p:txBody>
      </p:sp>
    </p:spTree>
    <p:extLst>
      <p:ext uri="{BB962C8B-B14F-4D97-AF65-F5344CB8AC3E}">
        <p14:creationId xmlns:p14="http://schemas.microsoft.com/office/powerpoint/2010/main" val="2545586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E367D6-01F7-1880-EBB9-27AEEB110CA3}"/>
              </a:ext>
            </a:extLst>
          </p:cNvPr>
          <p:cNvSpPr>
            <a:spLocks noGrp="1"/>
          </p:cNvSpPr>
          <p:nvPr>
            <p:ph type="title"/>
          </p:nvPr>
        </p:nvSpPr>
        <p:spPr>
          <a:xfrm>
            <a:off x="1024129" y="585216"/>
            <a:ext cx="3779085" cy="1499616"/>
          </a:xfrm>
        </p:spPr>
        <p:txBody>
          <a:bodyPr>
            <a:normAutofit/>
          </a:bodyPr>
          <a:lstStyle/>
          <a:p>
            <a:r>
              <a:rPr lang="en-US">
                <a:solidFill>
                  <a:srgbClr val="FFFFFF"/>
                </a:solidFill>
              </a:rPr>
              <a:t>S-blends</a:t>
            </a:r>
          </a:p>
        </p:txBody>
      </p:sp>
      <p:cxnSp>
        <p:nvCxnSpPr>
          <p:cNvPr id="13" name="Straight Connector 1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592645E3-43EC-2C41-C274-C607C465C047}"/>
              </a:ext>
            </a:extLst>
          </p:cNvPr>
          <p:cNvSpPr>
            <a:spLocks noGrp="1"/>
          </p:cNvSpPr>
          <p:nvPr>
            <p:ph idx="1"/>
          </p:nvPr>
        </p:nvSpPr>
        <p:spPr>
          <a:xfrm>
            <a:off x="791812" y="1886415"/>
            <a:ext cx="3958979" cy="4824016"/>
          </a:xfrm>
        </p:spPr>
        <p:txBody>
          <a:bodyPr vert="horz" lIns="45720" tIns="45720" rIns="45720" bIns="45720" rtlCol="0" anchor="t">
            <a:normAutofit fontScale="92500" lnSpcReduction="20000"/>
          </a:bodyPr>
          <a:lstStyle/>
          <a:p>
            <a:r>
              <a:rPr lang="en-US">
                <a:solidFill>
                  <a:schemeClr val="bg1"/>
                </a:solidFill>
                <a:ea typeface="+mn-lt"/>
                <a:cs typeface="+mn-lt"/>
              </a:rPr>
              <a:t>Provide a Visual Cue: Point to your mouth and emphasize the /s/ as you draw your finger away from your mouth and say “</a:t>
            </a:r>
            <a:r>
              <a:rPr lang="en-US" err="1">
                <a:solidFill>
                  <a:schemeClr val="bg1"/>
                </a:solidFill>
                <a:ea typeface="+mn-lt"/>
                <a:cs typeface="+mn-lt"/>
              </a:rPr>
              <a:t>Ssssmile</a:t>
            </a:r>
            <a:r>
              <a:rPr lang="en-US">
                <a:solidFill>
                  <a:schemeClr val="bg1"/>
                </a:solidFill>
                <a:ea typeface="+mn-lt"/>
                <a:cs typeface="+mn-lt"/>
              </a:rPr>
              <a:t>.”</a:t>
            </a:r>
            <a:endParaRPr lang="en-US">
              <a:solidFill>
                <a:schemeClr val="bg1"/>
              </a:solidFill>
            </a:endParaRPr>
          </a:p>
          <a:p>
            <a:r>
              <a:rPr lang="en-US">
                <a:solidFill>
                  <a:schemeClr val="bg1"/>
                </a:solidFill>
                <a:ea typeface="+mn-lt"/>
                <a:cs typeface="+mn-lt"/>
              </a:rPr>
              <a:t>Provide a Verbal Cue: “Close your teeth and say </a:t>
            </a:r>
            <a:r>
              <a:rPr lang="en-US" err="1">
                <a:solidFill>
                  <a:schemeClr val="bg1"/>
                </a:solidFill>
                <a:ea typeface="+mn-lt"/>
                <a:cs typeface="+mn-lt"/>
              </a:rPr>
              <a:t>ssssssmile</a:t>
            </a:r>
            <a:r>
              <a:rPr lang="en-US">
                <a:solidFill>
                  <a:schemeClr val="bg1"/>
                </a:solidFill>
                <a:ea typeface="+mn-lt"/>
                <a:cs typeface="+mn-lt"/>
              </a:rPr>
              <a:t>”</a:t>
            </a:r>
            <a:endParaRPr lang="en-US">
              <a:solidFill>
                <a:schemeClr val="bg1"/>
              </a:solidFill>
            </a:endParaRPr>
          </a:p>
          <a:p>
            <a:r>
              <a:rPr lang="en-US">
                <a:solidFill>
                  <a:schemeClr val="bg1"/>
                </a:solidFill>
                <a:ea typeface="+mn-lt"/>
                <a:cs typeface="+mn-lt"/>
              </a:rPr>
              <a:t>Provide Feedback: “I didn’t hear the /</a:t>
            </a:r>
            <a:r>
              <a:rPr lang="en-US" err="1">
                <a:solidFill>
                  <a:schemeClr val="bg1"/>
                </a:solidFill>
                <a:ea typeface="+mn-lt"/>
                <a:cs typeface="+mn-lt"/>
              </a:rPr>
              <a:t>sssss</a:t>
            </a:r>
            <a:r>
              <a:rPr lang="en-US">
                <a:solidFill>
                  <a:schemeClr val="bg1"/>
                </a:solidFill>
                <a:ea typeface="+mn-lt"/>
                <a:cs typeface="+mn-lt"/>
              </a:rPr>
              <a:t>/ when you said </a:t>
            </a:r>
            <a:r>
              <a:rPr lang="en-US" err="1">
                <a:solidFill>
                  <a:schemeClr val="bg1"/>
                </a:solidFill>
                <a:ea typeface="+mn-lt"/>
                <a:cs typeface="+mn-lt"/>
              </a:rPr>
              <a:t>sssmile</a:t>
            </a:r>
            <a:r>
              <a:rPr lang="en-US">
                <a:solidFill>
                  <a:schemeClr val="bg1"/>
                </a:solidFill>
                <a:ea typeface="+mn-lt"/>
                <a:cs typeface="+mn-lt"/>
              </a:rPr>
              <a:t>.”</a:t>
            </a:r>
            <a:endParaRPr lang="en-US">
              <a:solidFill>
                <a:schemeClr val="bg1"/>
              </a:solidFill>
            </a:endParaRPr>
          </a:p>
          <a:p>
            <a:r>
              <a:rPr lang="en-US">
                <a:solidFill>
                  <a:schemeClr val="bg1"/>
                </a:solidFill>
                <a:ea typeface="+mn-lt"/>
                <a:cs typeface="+mn-lt"/>
              </a:rPr>
              <a:t>Use a Communication Breakdown technique: “Do you mean “mile” or “</a:t>
            </a:r>
            <a:r>
              <a:rPr lang="en-US" err="1">
                <a:solidFill>
                  <a:schemeClr val="bg1"/>
                </a:solidFill>
                <a:ea typeface="+mn-lt"/>
                <a:cs typeface="+mn-lt"/>
              </a:rPr>
              <a:t>sssssmile</a:t>
            </a:r>
            <a:r>
              <a:rPr lang="en-US">
                <a:solidFill>
                  <a:schemeClr val="bg1"/>
                </a:solidFill>
                <a:ea typeface="+mn-lt"/>
                <a:cs typeface="+mn-lt"/>
              </a:rPr>
              <a:t>?”</a:t>
            </a:r>
            <a:endParaRPr lang="en-US">
              <a:solidFill>
                <a:schemeClr val="bg1"/>
              </a:solidFill>
            </a:endParaRPr>
          </a:p>
          <a:p>
            <a:pPr marL="0" indent="0">
              <a:buNone/>
            </a:pPr>
            <a:r>
              <a:rPr lang="en-US" err="1">
                <a:solidFill>
                  <a:srgbClr val="FFFFFF"/>
                </a:solidFill>
              </a:rPr>
              <a:t>Sm</a:t>
            </a:r>
            <a:r>
              <a:rPr lang="en-US">
                <a:solidFill>
                  <a:srgbClr val="FFFFFF"/>
                </a:solidFill>
              </a:rPr>
              <a:t> words: smile, smart, smash</a:t>
            </a:r>
          </a:p>
          <a:p>
            <a:pPr marL="0" indent="0">
              <a:buNone/>
            </a:pPr>
            <a:r>
              <a:rPr lang="en-US">
                <a:solidFill>
                  <a:srgbClr val="FFFFFF"/>
                </a:solidFill>
              </a:rPr>
              <a:t>St words: store, stay, stop</a:t>
            </a:r>
          </a:p>
          <a:p>
            <a:pPr marL="0" indent="0">
              <a:buNone/>
            </a:pPr>
            <a:r>
              <a:rPr lang="en-US" err="1">
                <a:solidFill>
                  <a:srgbClr val="FFFFFF"/>
                </a:solidFill>
              </a:rPr>
              <a:t>Sp</a:t>
            </a:r>
            <a:r>
              <a:rPr lang="en-US">
                <a:solidFill>
                  <a:srgbClr val="FFFFFF"/>
                </a:solidFill>
              </a:rPr>
              <a:t> words: spot, spy, spell</a:t>
            </a:r>
          </a:p>
          <a:p>
            <a:pPr marL="0" indent="0">
              <a:buNone/>
            </a:pPr>
            <a:r>
              <a:rPr lang="en-US">
                <a:solidFill>
                  <a:srgbClr val="FFFFFF"/>
                </a:solidFill>
              </a:rPr>
              <a:t>Sn words: snake, snack, snap</a:t>
            </a:r>
          </a:p>
        </p:txBody>
      </p:sp>
      <p:pic>
        <p:nvPicPr>
          <p:cNvPr id="4" name="Picture 4" descr="A picture containing shape&#10;&#10;Description automatically generated">
            <a:extLst>
              <a:ext uri="{FF2B5EF4-FFF2-40B4-BE49-F238E27FC236}">
                <a16:creationId xmlns:a16="http://schemas.microsoft.com/office/drawing/2014/main" id="{2027D09B-07BE-C45C-D47D-F911A1911D62}"/>
              </a:ext>
            </a:extLst>
          </p:cNvPr>
          <p:cNvPicPr>
            <a:picLocks noChangeAspect="1"/>
          </p:cNvPicPr>
          <p:nvPr/>
        </p:nvPicPr>
        <p:blipFill>
          <a:blip r:embed="rId2"/>
          <a:stretch>
            <a:fillRect/>
          </a:stretch>
        </p:blipFill>
        <p:spPr>
          <a:xfrm>
            <a:off x="6096000" y="2678811"/>
            <a:ext cx="5455921" cy="1500378"/>
          </a:xfrm>
          <a:prstGeom prst="rect">
            <a:avLst/>
          </a:prstGeom>
        </p:spPr>
      </p:pic>
      <p:sp>
        <p:nvSpPr>
          <p:cNvPr id="6" name="TextBox 5">
            <a:extLst>
              <a:ext uri="{FF2B5EF4-FFF2-40B4-BE49-F238E27FC236}">
                <a16:creationId xmlns:a16="http://schemas.microsoft.com/office/drawing/2014/main" id="{93D1D7D4-490E-1241-BC85-169E1A9CF8DB}"/>
              </a:ext>
            </a:extLst>
          </p:cNvPr>
          <p:cNvSpPr txBox="1"/>
          <p:nvPr/>
        </p:nvSpPr>
        <p:spPr>
          <a:xfrm>
            <a:off x="6107905" y="6072187"/>
            <a:ext cx="54471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Learn more about making your s-blends </a:t>
            </a:r>
            <a:r>
              <a:rPr lang="en-US">
                <a:hlinkClick r:id="rId3"/>
              </a:rPr>
              <a:t>here</a:t>
            </a:r>
            <a:r>
              <a:rPr lang="en-US"/>
              <a:t>!</a:t>
            </a:r>
          </a:p>
        </p:txBody>
      </p:sp>
      <p:sp>
        <p:nvSpPr>
          <p:cNvPr id="5" name="TextBox 4">
            <a:extLst>
              <a:ext uri="{FF2B5EF4-FFF2-40B4-BE49-F238E27FC236}">
                <a16:creationId xmlns:a16="http://schemas.microsoft.com/office/drawing/2014/main" id="{04FFF593-3A31-CA9F-437E-1D54719FB349}"/>
              </a:ext>
            </a:extLst>
          </p:cNvPr>
          <p:cNvSpPr txBox="1"/>
          <p:nvPr/>
        </p:nvSpPr>
        <p:spPr>
          <a:xfrm>
            <a:off x="1022397" y="6415143"/>
            <a:ext cx="32803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hlinkClick r:id="rId4" action="ppaction://hlinksldjump">
                  <a:extLst>
                    <a:ext uri="{A12FA001-AC4F-418D-AE19-62706E023703}">
                      <ahyp:hlinkClr xmlns:ahyp="http://schemas.microsoft.com/office/drawing/2018/hyperlinkcolor" val="tx"/>
                    </a:ext>
                  </a:extLst>
                </a:hlinkClick>
              </a:rPr>
              <a:t>Back to speech sound list</a:t>
            </a:r>
            <a:endParaRPr lang="en-US">
              <a:solidFill>
                <a:schemeClr val="bg1"/>
              </a:solidFill>
            </a:endParaRPr>
          </a:p>
        </p:txBody>
      </p:sp>
    </p:spTree>
    <p:extLst>
      <p:ext uri="{BB962C8B-B14F-4D97-AF65-F5344CB8AC3E}">
        <p14:creationId xmlns:p14="http://schemas.microsoft.com/office/powerpoint/2010/main" val="1824771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315E77-F425-8595-C85D-8D75AF1A15E1}"/>
              </a:ext>
            </a:extLst>
          </p:cNvPr>
          <p:cNvSpPr>
            <a:spLocks noGrp="1"/>
          </p:cNvSpPr>
          <p:nvPr>
            <p:ph type="title"/>
          </p:nvPr>
        </p:nvSpPr>
        <p:spPr>
          <a:xfrm>
            <a:off x="1024129" y="585216"/>
            <a:ext cx="3779085" cy="1499616"/>
          </a:xfrm>
        </p:spPr>
        <p:txBody>
          <a:bodyPr>
            <a:normAutofit/>
          </a:bodyPr>
          <a:lstStyle/>
          <a:p>
            <a:r>
              <a:rPr lang="en-US">
                <a:solidFill>
                  <a:srgbClr val="FFFFFF"/>
                </a:solidFill>
              </a:rPr>
              <a:t>L- </a:t>
            </a:r>
            <a:r>
              <a:rPr lang="en-US" sz="2700">
                <a:solidFill>
                  <a:schemeClr val="bg1"/>
                </a:solidFill>
                <a:ea typeface="+mj-lt"/>
                <a:cs typeface="+mj-lt"/>
              </a:rPr>
              <a:t>Singing “</a:t>
            </a:r>
            <a:r>
              <a:rPr lang="en-US" sz="2700" err="1">
                <a:solidFill>
                  <a:schemeClr val="bg1"/>
                </a:solidFill>
                <a:ea typeface="+mj-lt"/>
                <a:cs typeface="+mj-lt"/>
              </a:rPr>
              <a:t>lah-lah-lah</a:t>
            </a:r>
            <a:r>
              <a:rPr lang="en-US" sz="2700">
                <a:solidFill>
                  <a:schemeClr val="bg1"/>
                </a:solidFill>
                <a:ea typeface="+mj-lt"/>
                <a:cs typeface="+mj-lt"/>
              </a:rPr>
              <a:t>” sound</a:t>
            </a:r>
          </a:p>
        </p:txBody>
      </p:sp>
      <p:cxnSp>
        <p:nvCxnSpPr>
          <p:cNvPr id="13" name="Straight Connector 1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3DDC6121-8C2B-556E-FF98-2367A56EB7B4}"/>
              </a:ext>
            </a:extLst>
          </p:cNvPr>
          <p:cNvSpPr>
            <a:spLocks noGrp="1"/>
          </p:cNvSpPr>
          <p:nvPr>
            <p:ph idx="1"/>
          </p:nvPr>
        </p:nvSpPr>
        <p:spPr>
          <a:xfrm>
            <a:off x="1024129" y="1893094"/>
            <a:ext cx="3780338" cy="4375472"/>
          </a:xfrm>
        </p:spPr>
        <p:txBody>
          <a:bodyPr vert="horz" lIns="45720" tIns="45720" rIns="45720" bIns="45720" rtlCol="0" anchor="t">
            <a:noAutofit/>
          </a:bodyPr>
          <a:lstStyle/>
          <a:p>
            <a:r>
              <a:rPr lang="en-US" sz="2700" u="sng">
                <a:solidFill>
                  <a:schemeClr val="bg1"/>
                </a:solidFill>
                <a:ea typeface="+mn-lt"/>
                <a:cs typeface="+mn-lt"/>
              </a:rPr>
              <a:t>How to make the L Sound:</a:t>
            </a:r>
            <a:endParaRPr lang="en-US" sz="2700">
              <a:solidFill>
                <a:schemeClr val="bg1"/>
              </a:solidFill>
            </a:endParaRPr>
          </a:p>
          <a:p>
            <a:r>
              <a:rPr lang="en-US" sz="2700">
                <a:solidFill>
                  <a:schemeClr val="bg1"/>
                </a:solidFill>
                <a:ea typeface="+mn-lt"/>
                <a:cs typeface="+mn-lt"/>
              </a:rPr>
              <a:t>•Lift your tongue up behind your teeth.</a:t>
            </a:r>
            <a:endParaRPr lang="en-US" sz="2700">
              <a:solidFill>
                <a:schemeClr val="bg1"/>
              </a:solidFill>
            </a:endParaRPr>
          </a:p>
          <a:p>
            <a:r>
              <a:rPr lang="en-US" sz="2700">
                <a:solidFill>
                  <a:schemeClr val="bg1"/>
                </a:solidFill>
                <a:ea typeface="+mn-lt"/>
                <a:cs typeface="+mn-lt"/>
              </a:rPr>
              <a:t>•Let the air flow out the sides of your mouth.</a:t>
            </a:r>
            <a:endParaRPr lang="en-US" sz="2700">
              <a:solidFill>
                <a:schemeClr val="bg1"/>
              </a:solidFill>
            </a:endParaRPr>
          </a:p>
          <a:p>
            <a:r>
              <a:rPr lang="en-US" sz="2700">
                <a:solidFill>
                  <a:schemeClr val="bg1"/>
                </a:solidFill>
                <a:ea typeface="+mn-lt"/>
                <a:cs typeface="+mn-lt"/>
              </a:rPr>
              <a:t>•Voice is on.</a:t>
            </a:r>
            <a:endParaRPr lang="en-US" sz="2700">
              <a:solidFill>
                <a:schemeClr val="bg1"/>
              </a:solidFill>
            </a:endParaRPr>
          </a:p>
          <a:p>
            <a:endParaRPr lang="en-US" sz="2700">
              <a:solidFill>
                <a:schemeClr val="bg1"/>
              </a:solidFill>
              <a:ea typeface="+mn-lt"/>
              <a:cs typeface="+mn-lt"/>
            </a:endParaRPr>
          </a:p>
          <a:p>
            <a:r>
              <a:rPr lang="en-US" sz="2700">
                <a:solidFill>
                  <a:schemeClr val="bg1"/>
                </a:solidFill>
                <a:ea typeface="+mn-lt"/>
                <a:cs typeface="+mn-lt"/>
              </a:rPr>
              <a:t>Words: Left, Let, Line, Look, List</a:t>
            </a:r>
            <a:endParaRPr lang="en-US" sz="2700">
              <a:solidFill>
                <a:schemeClr val="bg1"/>
              </a:solidFill>
            </a:endParaRPr>
          </a:p>
          <a:p>
            <a:endParaRPr lang="en-US">
              <a:solidFill>
                <a:srgbClr val="FFFFFF"/>
              </a:solidFill>
            </a:endParaRPr>
          </a:p>
        </p:txBody>
      </p:sp>
      <p:pic>
        <p:nvPicPr>
          <p:cNvPr id="4" name="Picture 4" descr="Diagram&#10;&#10;Description automatically generated">
            <a:extLst>
              <a:ext uri="{FF2B5EF4-FFF2-40B4-BE49-F238E27FC236}">
                <a16:creationId xmlns:a16="http://schemas.microsoft.com/office/drawing/2014/main" id="{781DF6A4-16FA-4D84-BC0D-87D1968C4393}"/>
              </a:ext>
            </a:extLst>
          </p:cNvPr>
          <p:cNvPicPr>
            <a:picLocks noChangeAspect="1"/>
          </p:cNvPicPr>
          <p:nvPr/>
        </p:nvPicPr>
        <p:blipFill>
          <a:blip r:embed="rId2"/>
          <a:stretch>
            <a:fillRect/>
          </a:stretch>
        </p:blipFill>
        <p:spPr>
          <a:xfrm>
            <a:off x="6096000" y="939736"/>
            <a:ext cx="5455921" cy="4978528"/>
          </a:xfrm>
          <a:prstGeom prst="rect">
            <a:avLst/>
          </a:prstGeom>
        </p:spPr>
      </p:pic>
      <p:sp>
        <p:nvSpPr>
          <p:cNvPr id="6" name="TextBox 5">
            <a:extLst>
              <a:ext uri="{FF2B5EF4-FFF2-40B4-BE49-F238E27FC236}">
                <a16:creationId xmlns:a16="http://schemas.microsoft.com/office/drawing/2014/main" id="{3DED9B4A-17CE-4E62-EC42-5781DBE95274}"/>
              </a:ext>
            </a:extLst>
          </p:cNvPr>
          <p:cNvSpPr txBox="1"/>
          <p:nvPr/>
        </p:nvSpPr>
        <p:spPr>
          <a:xfrm>
            <a:off x="6107905" y="6072187"/>
            <a:ext cx="54471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Learn more about making your L sound </a:t>
            </a:r>
            <a:r>
              <a:rPr lang="en-US">
                <a:hlinkClick r:id="rId3"/>
              </a:rPr>
              <a:t>here</a:t>
            </a:r>
            <a:r>
              <a:rPr lang="en-US"/>
              <a:t>!</a:t>
            </a:r>
          </a:p>
        </p:txBody>
      </p:sp>
      <p:sp>
        <p:nvSpPr>
          <p:cNvPr id="5" name="TextBox 4">
            <a:extLst>
              <a:ext uri="{FF2B5EF4-FFF2-40B4-BE49-F238E27FC236}">
                <a16:creationId xmlns:a16="http://schemas.microsoft.com/office/drawing/2014/main" id="{B1A376C3-4C40-EC3E-DCD4-7B4F09007829}"/>
              </a:ext>
            </a:extLst>
          </p:cNvPr>
          <p:cNvSpPr txBox="1"/>
          <p:nvPr/>
        </p:nvSpPr>
        <p:spPr>
          <a:xfrm>
            <a:off x="1452703" y="6262744"/>
            <a:ext cx="32803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hlinkClick r:id="rId4" action="ppaction://hlinksldjump">
                  <a:extLst>
                    <a:ext uri="{A12FA001-AC4F-418D-AE19-62706E023703}">
                      <ahyp:hlinkClr xmlns:ahyp="http://schemas.microsoft.com/office/drawing/2018/hyperlinkcolor" val="tx"/>
                    </a:ext>
                  </a:extLst>
                </a:hlinkClick>
              </a:rPr>
              <a:t>Back to speech sound list</a:t>
            </a:r>
            <a:endParaRPr lang="en-US">
              <a:solidFill>
                <a:schemeClr val="bg1"/>
              </a:solidFill>
            </a:endParaRPr>
          </a:p>
        </p:txBody>
      </p:sp>
    </p:spTree>
    <p:extLst>
      <p:ext uri="{BB962C8B-B14F-4D97-AF65-F5344CB8AC3E}">
        <p14:creationId xmlns:p14="http://schemas.microsoft.com/office/powerpoint/2010/main" val="2558801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BAA1CA-3F2E-6016-585E-611A67ABBC26}"/>
              </a:ext>
            </a:extLst>
          </p:cNvPr>
          <p:cNvSpPr>
            <a:spLocks noGrp="1"/>
          </p:cNvSpPr>
          <p:nvPr>
            <p:ph type="title"/>
          </p:nvPr>
        </p:nvSpPr>
        <p:spPr>
          <a:xfrm>
            <a:off x="1024129" y="585216"/>
            <a:ext cx="3779085" cy="1499616"/>
          </a:xfrm>
        </p:spPr>
        <p:txBody>
          <a:bodyPr vert="horz" lIns="91440" tIns="45720" rIns="91440" bIns="45720" rtlCol="0" anchor="ctr">
            <a:normAutofit/>
          </a:bodyPr>
          <a:lstStyle/>
          <a:p>
            <a:r>
              <a:rPr lang="en-US">
                <a:solidFill>
                  <a:srgbClr val="FFFFFF"/>
                </a:solidFill>
              </a:rPr>
              <a:t>Th- </a:t>
            </a:r>
            <a:r>
              <a:rPr lang="en-US" sz="2400">
                <a:solidFill>
                  <a:schemeClr val="bg1"/>
                </a:solidFill>
                <a:ea typeface="+mj-lt"/>
                <a:cs typeface="+mj-lt"/>
              </a:rPr>
              <a:t>Tongue sandwich sound</a:t>
            </a:r>
          </a:p>
        </p:txBody>
      </p:sp>
      <p:cxnSp>
        <p:nvCxnSpPr>
          <p:cNvPr id="12" name="Straight Connector 11">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7">
            <a:extLst>
              <a:ext uri="{FF2B5EF4-FFF2-40B4-BE49-F238E27FC236}">
                <a16:creationId xmlns:a16="http://schemas.microsoft.com/office/drawing/2014/main" id="{658F268C-B461-F2B4-423C-BEC969496BA6}"/>
              </a:ext>
            </a:extLst>
          </p:cNvPr>
          <p:cNvSpPr txBox="1">
            <a:spLocks/>
          </p:cNvSpPr>
          <p:nvPr/>
        </p:nvSpPr>
        <p:spPr>
          <a:xfrm>
            <a:off x="1024129" y="2286000"/>
            <a:ext cx="3791711" cy="3931920"/>
          </a:xfrm>
          <a:prstGeom prst="rect">
            <a:avLst/>
          </a:prstGeom>
        </p:spPr>
        <p:txBody>
          <a:bodyPr vert="horz" lIns="45720" tIns="45720" rIns="4572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u="sng">
              <a:solidFill>
                <a:srgbClr val="FFFFFF"/>
              </a:solidFill>
            </a:endParaRPr>
          </a:p>
          <a:p>
            <a:endParaRPr lang="en-US">
              <a:solidFill>
                <a:srgbClr val="FFFFFF"/>
              </a:solidFill>
            </a:endParaRPr>
          </a:p>
        </p:txBody>
      </p:sp>
      <p:pic>
        <p:nvPicPr>
          <p:cNvPr id="3" name="Picture 3" descr="Logo&#10;&#10;Description automatically generated">
            <a:extLst>
              <a:ext uri="{FF2B5EF4-FFF2-40B4-BE49-F238E27FC236}">
                <a16:creationId xmlns:a16="http://schemas.microsoft.com/office/drawing/2014/main" id="{D091086B-EC2F-BB2A-6DC3-298958A87F5B}"/>
              </a:ext>
            </a:extLst>
          </p:cNvPr>
          <p:cNvPicPr>
            <a:picLocks noChangeAspect="1"/>
          </p:cNvPicPr>
          <p:nvPr/>
        </p:nvPicPr>
        <p:blipFill>
          <a:blip r:embed="rId2"/>
          <a:stretch>
            <a:fillRect/>
          </a:stretch>
        </p:blipFill>
        <p:spPr>
          <a:xfrm>
            <a:off x="6096000" y="916973"/>
            <a:ext cx="5455921" cy="5024053"/>
          </a:xfrm>
          <a:prstGeom prst="rect">
            <a:avLst/>
          </a:prstGeom>
        </p:spPr>
      </p:pic>
      <p:sp>
        <p:nvSpPr>
          <p:cNvPr id="6" name="TextBox 5">
            <a:extLst>
              <a:ext uri="{FF2B5EF4-FFF2-40B4-BE49-F238E27FC236}">
                <a16:creationId xmlns:a16="http://schemas.microsoft.com/office/drawing/2014/main" id="{B4B1CD88-F1F4-A33B-0CCC-AE8FF8D9CE92}"/>
              </a:ext>
            </a:extLst>
          </p:cNvPr>
          <p:cNvSpPr txBox="1"/>
          <p:nvPr/>
        </p:nvSpPr>
        <p:spPr>
          <a:xfrm>
            <a:off x="1331898" y="6281329"/>
            <a:ext cx="32803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hlinkClick r:id="rId3" action="ppaction://hlinksldjump">
                  <a:extLst>
                    <a:ext uri="{A12FA001-AC4F-418D-AE19-62706E023703}">
                      <ahyp:hlinkClr xmlns:ahyp="http://schemas.microsoft.com/office/drawing/2018/hyperlinkcolor" val="tx"/>
                    </a:ext>
                  </a:extLst>
                </a:hlinkClick>
              </a:rPr>
              <a:t>Back to speech sound list</a:t>
            </a:r>
            <a:endParaRPr lang="en-US">
              <a:solidFill>
                <a:schemeClr val="bg1"/>
              </a:solidFill>
            </a:endParaRPr>
          </a:p>
        </p:txBody>
      </p:sp>
      <p:sp>
        <p:nvSpPr>
          <p:cNvPr id="7" name="Content Placeholder 7">
            <a:extLst>
              <a:ext uri="{FF2B5EF4-FFF2-40B4-BE49-F238E27FC236}">
                <a16:creationId xmlns:a16="http://schemas.microsoft.com/office/drawing/2014/main" id="{B3D1E4F9-2DB1-E13D-9755-07FFE23F46CA}"/>
              </a:ext>
            </a:extLst>
          </p:cNvPr>
          <p:cNvSpPr>
            <a:spLocks noGrp="1"/>
          </p:cNvSpPr>
          <p:nvPr>
            <p:ph idx="1"/>
          </p:nvPr>
        </p:nvSpPr>
        <p:spPr>
          <a:xfrm>
            <a:off x="1024129" y="1893094"/>
            <a:ext cx="3780338" cy="4375472"/>
          </a:xfrm>
        </p:spPr>
        <p:txBody>
          <a:bodyPr vert="horz" lIns="45720" tIns="45720" rIns="45720" bIns="45720" rtlCol="0" anchor="t">
            <a:noAutofit/>
          </a:bodyPr>
          <a:lstStyle/>
          <a:p>
            <a:r>
              <a:rPr lang="en-US" sz="2000" u="sng">
                <a:solidFill>
                  <a:schemeClr val="bg1"/>
                </a:solidFill>
                <a:ea typeface="+mn-lt"/>
                <a:cs typeface="+mn-lt"/>
              </a:rPr>
              <a:t>How to make the TH Sound:</a:t>
            </a:r>
            <a:endParaRPr lang="en-US" sz="2000">
              <a:solidFill>
                <a:schemeClr val="bg1"/>
              </a:solidFill>
            </a:endParaRPr>
          </a:p>
          <a:p>
            <a:r>
              <a:rPr lang="en-US" sz="2000">
                <a:solidFill>
                  <a:schemeClr val="bg1"/>
                </a:solidFill>
                <a:ea typeface="+mn-lt"/>
                <a:cs typeface="+mn-lt"/>
              </a:rPr>
              <a:t>•Tongue between your teeth</a:t>
            </a:r>
            <a:endParaRPr lang="en-US" sz="2000">
              <a:solidFill>
                <a:schemeClr val="bg1"/>
              </a:solidFill>
            </a:endParaRPr>
          </a:p>
          <a:p>
            <a:r>
              <a:rPr lang="en-US" sz="2000">
                <a:solidFill>
                  <a:schemeClr val="bg1"/>
                </a:solidFill>
                <a:ea typeface="+mn-lt"/>
                <a:cs typeface="+mn-lt"/>
              </a:rPr>
              <a:t>•Blow air over your tongue</a:t>
            </a:r>
            <a:endParaRPr lang="en-US" sz="2000">
              <a:solidFill>
                <a:schemeClr val="bg1"/>
              </a:solidFill>
            </a:endParaRPr>
          </a:p>
          <a:p>
            <a:r>
              <a:rPr lang="en-US" sz="2000">
                <a:solidFill>
                  <a:schemeClr val="bg1"/>
                </a:solidFill>
                <a:ea typeface="+mn-lt"/>
                <a:cs typeface="+mn-lt"/>
              </a:rPr>
              <a:t>•TH can be voiceless where the voice is off or voiced where the voice is on</a:t>
            </a:r>
            <a:endParaRPr lang="en-US" sz="2000">
              <a:solidFill>
                <a:schemeClr val="bg1"/>
              </a:solidFill>
            </a:endParaRPr>
          </a:p>
          <a:p>
            <a:r>
              <a:rPr lang="en-US" sz="2000">
                <a:solidFill>
                  <a:schemeClr val="bg1"/>
                </a:solidFill>
                <a:ea typeface="+mn-lt"/>
                <a:cs typeface="+mn-lt"/>
              </a:rPr>
              <a:t>Voiceless TH Words: thumb, three, think, thorn</a:t>
            </a:r>
            <a:endParaRPr lang="en-US" sz="2000">
              <a:solidFill>
                <a:schemeClr val="bg1"/>
              </a:solidFill>
            </a:endParaRPr>
          </a:p>
          <a:p>
            <a:r>
              <a:rPr lang="en-US" sz="2000">
                <a:solidFill>
                  <a:schemeClr val="bg1"/>
                </a:solidFill>
              </a:rPr>
              <a:t>Voiced TH Words: they, the, them, this</a:t>
            </a:r>
          </a:p>
          <a:p>
            <a:endParaRPr lang="en-US">
              <a:solidFill>
                <a:srgbClr val="FFFFFF"/>
              </a:solidFill>
            </a:endParaRPr>
          </a:p>
        </p:txBody>
      </p:sp>
      <p:sp>
        <p:nvSpPr>
          <p:cNvPr id="15" name="TextBox 14">
            <a:extLst>
              <a:ext uri="{FF2B5EF4-FFF2-40B4-BE49-F238E27FC236}">
                <a16:creationId xmlns:a16="http://schemas.microsoft.com/office/drawing/2014/main" id="{8C16A7F2-D566-C212-F16C-ED983B124088}"/>
              </a:ext>
            </a:extLst>
          </p:cNvPr>
          <p:cNvSpPr txBox="1"/>
          <p:nvPr/>
        </p:nvSpPr>
        <p:spPr>
          <a:xfrm>
            <a:off x="6107905" y="6072187"/>
            <a:ext cx="54471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Learn more about making your TH sound </a:t>
            </a:r>
            <a:r>
              <a:rPr lang="en-US">
                <a:hlinkClick r:id="rId4"/>
              </a:rPr>
              <a:t>here</a:t>
            </a:r>
            <a:r>
              <a:rPr lang="en-US"/>
              <a:t>!</a:t>
            </a:r>
          </a:p>
        </p:txBody>
      </p:sp>
    </p:spTree>
    <p:extLst>
      <p:ext uri="{BB962C8B-B14F-4D97-AF65-F5344CB8AC3E}">
        <p14:creationId xmlns:p14="http://schemas.microsoft.com/office/powerpoint/2010/main" val="1755554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7A4278-F250-624D-E9EA-D2378583FCEA}"/>
              </a:ext>
            </a:extLst>
          </p:cNvPr>
          <p:cNvSpPr>
            <a:spLocks noGrp="1"/>
          </p:cNvSpPr>
          <p:nvPr>
            <p:ph type="title"/>
          </p:nvPr>
        </p:nvSpPr>
        <p:spPr>
          <a:xfrm>
            <a:off x="1024129" y="585216"/>
            <a:ext cx="3779085" cy="1499616"/>
          </a:xfrm>
        </p:spPr>
        <p:txBody>
          <a:bodyPr>
            <a:normAutofit/>
          </a:bodyPr>
          <a:lstStyle/>
          <a:p>
            <a:r>
              <a:rPr lang="en-US">
                <a:solidFill>
                  <a:srgbClr val="FFFFFF"/>
                </a:solidFill>
              </a:rPr>
              <a:t>CH- </a:t>
            </a:r>
            <a:r>
              <a:rPr lang="en-US" sz="2400">
                <a:solidFill>
                  <a:schemeClr val="bg1"/>
                </a:solidFill>
                <a:ea typeface="+mj-lt"/>
                <a:cs typeface="+mj-lt"/>
              </a:rPr>
              <a:t>Train “choo-choo” sound</a:t>
            </a:r>
            <a:endParaRPr lang="en-US" sz="2400">
              <a:solidFill>
                <a:schemeClr val="bg1"/>
              </a:solidFill>
            </a:endParaRPr>
          </a:p>
        </p:txBody>
      </p:sp>
      <p:cxnSp>
        <p:nvCxnSpPr>
          <p:cNvPr id="11" name="Straight Connector 10">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2FF9758-D918-D5A3-433A-4E76B770E845}"/>
              </a:ext>
            </a:extLst>
          </p:cNvPr>
          <p:cNvSpPr>
            <a:spLocks noGrp="1"/>
          </p:cNvSpPr>
          <p:nvPr>
            <p:ph idx="1"/>
          </p:nvPr>
        </p:nvSpPr>
        <p:spPr>
          <a:xfrm>
            <a:off x="1024128" y="2017059"/>
            <a:ext cx="3782747" cy="4120179"/>
          </a:xfrm>
        </p:spPr>
        <p:txBody>
          <a:bodyPr vert="horz" lIns="45720" tIns="45720" rIns="45720" bIns="45720" rtlCol="0" anchor="t">
            <a:normAutofit/>
          </a:bodyPr>
          <a:lstStyle/>
          <a:p>
            <a:r>
              <a:rPr lang="en-US" u="sng">
                <a:solidFill>
                  <a:schemeClr val="bg1"/>
                </a:solidFill>
                <a:latin typeface="TW Cen MT"/>
              </a:rPr>
              <a:t>How to make the CH Sound:</a:t>
            </a:r>
            <a:endParaRPr lang="en-US">
              <a:solidFill>
                <a:schemeClr val="bg1"/>
              </a:solidFill>
              <a:ea typeface="+mn-lt"/>
              <a:cs typeface="+mn-lt"/>
            </a:endParaRPr>
          </a:p>
          <a:p>
            <a:r>
              <a:rPr lang="en-US">
                <a:solidFill>
                  <a:schemeClr val="bg1"/>
                </a:solidFill>
                <a:latin typeface="TW Cen MT"/>
              </a:rPr>
              <a:t>•Tongue tip on the bumpy spot behind your teeth, sides of tongue along your molars.</a:t>
            </a:r>
            <a:endParaRPr lang="en-US">
              <a:solidFill>
                <a:schemeClr val="bg1"/>
              </a:solidFill>
              <a:latin typeface="TW Cen MT"/>
              <a:ea typeface="+mn-lt"/>
              <a:cs typeface="+mn-lt"/>
            </a:endParaRPr>
          </a:p>
          <a:p>
            <a:r>
              <a:rPr lang="en-US">
                <a:solidFill>
                  <a:schemeClr val="bg1"/>
                </a:solidFill>
                <a:latin typeface="TW Cen MT"/>
              </a:rPr>
              <a:t>•Round your lips.</a:t>
            </a:r>
            <a:endParaRPr lang="en-US">
              <a:solidFill>
                <a:schemeClr val="bg1"/>
              </a:solidFill>
              <a:latin typeface="TW Cen MT"/>
              <a:ea typeface="+mn-lt"/>
              <a:cs typeface="+mn-lt"/>
            </a:endParaRPr>
          </a:p>
          <a:p>
            <a:r>
              <a:rPr lang="en-US">
                <a:solidFill>
                  <a:schemeClr val="bg1"/>
                </a:solidFill>
                <a:latin typeface="TW Cen MT"/>
              </a:rPr>
              <a:t>•Push tongue forward to release a burst of air.</a:t>
            </a:r>
            <a:endParaRPr lang="en-US">
              <a:solidFill>
                <a:schemeClr val="bg1"/>
              </a:solidFill>
              <a:ea typeface="+mn-lt"/>
              <a:cs typeface="+mn-lt"/>
            </a:endParaRPr>
          </a:p>
          <a:p>
            <a:r>
              <a:rPr lang="en-US">
                <a:solidFill>
                  <a:schemeClr val="bg1"/>
                </a:solidFill>
                <a:latin typeface="TW Cen MT"/>
                <a:ea typeface="+mn-lt"/>
                <a:cs typeface="+mn-lt"/>
              </a:rPr>
              <a:t>•Voice is off</a:t>
            </a:r>
          </a:p>
          <a:p>
            <a:r>
              <a:rPr lang="en-US">
                <a:solidFill>
                  <a:schemeClr val="bg1"/>
                </a:solidFill>
                <a:latin typeface="TW Cen MT"/>
              </a:rPr>
              <a:t>Words: chin, chip, child, chop</a:t>
            </a:r>
            <a:endParaRPr lang="en-US">
              <a:solidFill>
                <a:schemeClr val="bg1"/>
              </a:solidFill>
              <a:latin typeface="TW Cen MT"/>
              <a:ea typeface="+mn-lt"/>
              <a:cs typeface="+mn-lt"/>
            </a:endParaRPr>
          </a:p>
          <a:p>
            <a:endParaRPr lang="en-US">
              <a:solidFill>
                <a:srgbClr val="FFFFFF"/>
              </a:solidFill>
            </a:endParaRPr>
          </a:p>
        </p:txBody>
      </p:sp>
      <p:sp>
        <p:nvSpPr>
          <p:cNvPr id="8" name="TextBox 7">
            <a:extLst>
              <a:ext uri="{FF2B5EF4-FFF2-40B4-BE49-F238E27FC236}">
                <a16:creationId xmlns:a16="http://schemas.microsoft.com/office/drawing/2014/main" id="{A4731184-3299-8921-EC9D-E241417B701C}"/>
              </a:ext>
            </a:extLst>
          </p:cNvPr>
          <p:cNvSpPr txBox="1"/>
          <p:nvPr/>
        </p:nvSpPr>
        <p:spPr>
          <a:xfrm>
            <a:off x="6684051" y="6332382"/>
            <a:ext cx="54471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Learn more about making your CH sound </a:t>
            </a:r>
            <a:r>
              <a:rPr lang="en-US">
                <a:hlinkClick r:id="rId2"/>
              </a:rPr>
              <a:t>here</a:t>
            </a:r>
            <a:r>
              <a:rPr lang="en-US"/>
              <a:t>!</a:t>
            </a:r>
          </a:p>
        </p:txBody>
      </p:sp>
      <p:pic>
        <p:nvPicPr>
          <p:cNvPr id="4" name="Picture 5" descr="A picture containing logo&#10;&#10;Description automatically generated">
            <a:extLst>
              <a:ext uri="{FF2B5EF4-FFF2-40B4-BE49-F238E27FC236}">
                <a16:creationId xmlns:a16="http://schemas.microsoft.com/office/drawing/2014/main" id="{307C0C97-5868-AAEA-6E49-CDF858E81656}"/>
              </a:ext>
            </a:extLst>
          </p:cNvPr>
          <p:cNvPicPr>
            <a:picLocks noChangeAspect="1"/>
          </p:cNvPicPr>
          <p:nvPr/>
        </p:nvPicPr>
        <p:blipFill>
          <a:blip r:embed="rId3"/>
          <a:stretch>
            <a:fillRect/>
          </a:stretch>
        </p:blipFill>
        <p:spPr>
          <a:xfrm>
            <a:off x="5916706" y="334835"/>
            <a:ext cx="5961529" cy="5471152"/>
          </a:xfrm>
          <a:prstGeom prst="rect">
            <a:avLst/>
          </a:prstGeom>
        </p:spPr>
      </p:pic>
      <p:sp>
        <p:nvSpPr>
          <p:cNvPr id="6" name="TextBox 5">
            <a:extLst>
              <a:ext uri="{FF2B5EF4-FFF2-40B4-BE49-F238E27FC236}">
                <a16:creationId xmlns:a16="http://schemas.microsoft.com/office/drawing/2014/main" id="{474D9BB2-EB2A-DF52-B72F-4B7339A7379B}"/>
              </a:ext>
            </a:extLst>
          </p:cNvPr>
          <p:cNvSpPr txBox="1"/>
          <p:nvPr/>
        </p:nvSpPr>
        <p:spPr>
          <a:xfrm>
            <a:off x="1354092" y="6271708"/>
            <a:ext cx="32803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hlinkClick r:id="rId4" action="ppaction://hlinksldjump">
                  <a:extLst>
                    <a:ext uri="{A12FA001-AC4F-418D-AE19-62706E023703}">
                      <ahyp:hlinkClr xmlns:ahyp="http://schemas.microsoft.com/office/drawing/2018/hyperlinkcolor" val="tx"/>
                    </a:ext>
                  </a:extLst>
                </a:hlinkClick>
              </a:rPr>
              <a:t>Back to speech sound list</a:t>
            </a:r>
            <a:endParaRPr lang="en-US">
              <a:solidFill>
                <a:schemeClr val="bg1"/>
              </a:solidFill>
            </a:endParaRPr>
          </a:p>
        </p:txBody>
      </p:sp>
    </p:spTree>
    <p:extLst>
      <p:ext uri="{BB962C8B-B14F-4D97-AF65-F5344CB8AC3E}">
        <p14:creationId xmlns:p14="http://schemas.microsoft.com/office/powerpoint/2010/main" val="1240158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ext Placeholder 127"/>
          <p:cNvSpPr>
            <a:spLocks noGrp="1"/>
          </p:cNvSpPr>
          <p:nvPr>
            <p:ph type="body" sz="quarter" idx="18"/>
          </p:nvPr>
        </p:nvSpPr>
        <p:spPr>
          <a:solidFill>
            <a:schemeClr val="accent1">
              <a:lumMod val="60000"/>
              <a:lumOff val="40000"/>
            </a:schemeClr>
          </a:solidFill>
        </p:spPr>
        <p:txBody>
          <a:bodyPr/>
          <a:lstStyle/>
          <a:p>
            <a:r>
              <a:rPr lang="en-US" sz="4000">
                <a:solidFill>
                  <a:schemeClr val="bg1"/>
                </a:solidFill>
                <a:hlinkClick r:id="rId3" action="ppaction://hlinksldjump">
                  <a:extLst>
                    <a:ext uri="{A12FA001-AC4F-418D-AE19-62706E023703}">
                      <ahyp:hlinkClr xmlns:ahyp="http://schemas.microsoft.com/office/drawing/2018/hyperlinkcolor" val="tx"/>
                    </a:ext>
                  </a:extLst>
                </a:hlinkClick>
              </a:rPr>
              <a:t>P</a:t>
            </a:r>
            <a:endParaRPr lang="en-US" sz="4000">
              <a:solidFill>
                <a:schemeClr val="bg1"/>
              </a:solidFill>
            </a:endParaRPr>
          </a:p>
        </p:txBody>
      </p:sp>
      <p:sp>
        <p:nvSpPr>
          <p:cNvPr id="133" name="Text Placeholder 132"/>
          <p:cNvSpPr>
            <a:spLocks noGrp="1"/>
          </p:cNvSpPr>
          <p:nvPr>
            <p:ph type="body" sz="quarter" idx="23"/>
          </p:nvPr>
        </p:nvSpPr>
        <p:spPr>
          <a:solidFill>
            <a:schemeClr val="accent1">
              <a:lumMod val="60000"/>
              <a:lumOff val="40000"/>
            </a:schemeClr>
          </a:solidFill>
        </p:spPr>
        <p:txBody>
          <a:bodyPr/>
          <a:lstStyle/>
          <a:p>
            <a:r>
              <a:rPr lang="en-US" sz="4000">
                <a:solidFill>
                  <a:schemeClr val="bg1"/>
                </a:solidFill>
                <a:hlinkClick r:id="rId4" action="ppaction://hlinksldjump">
                  <a:extLst>
                    <a:ext uri="{A12FA001-AC4F-418D-AE19-62706E023703}">
                      <ahyp:hlinkClr xmlns:ahyp="http://schemas.microsoft.com/office/drawing/2018/hyperlinkcolor" val="tx"/>
                    </a:ext>
                  </a:extLst>
                </a:hlinkClick>
              </a:rPr>
              <a:t>B</a:t>
            </a:r>
            <a:endParaRPr lang="en-US" sz="4000">
              <a:solidFill>
                <a:schemeClr val="bg1"/>
              </a:solidFill>
            </a:endParaRPr>
          </a:p>
        </p:txBody>
      </p:sp>
      <p:sp>
        <p:nvSpPr>
          <p:cNvPr id="138" name="Text Placeholder 137"/>
          <p:cNvSpPr>
            <a:spLocks noGrp="1"/>
          </p:cNvSpPr>
          <p:nvPr>
            <p:ph type="body" sz="quarter" idx="28"/>
          </p:nvPr>
        </p:nvSpPr>
        <p:spPr>
          <a:solidFill>
            <a:schemeClr val="accent1">
              <a:lumMod val="60000"/>
              <a:lumOff val="40000"/>
            </a:schemeClr>
          </a:solidFill>
        </p:spPr>
        <p:txBody>
          <a:bodyPr/>
          <a:lstStyle/>
          <a:p>
            <a:r>
              <a:rPr lang="en-US" sz="4000">
                <a:solidFill>
                  <a:schemeClr val="bg1"/>
                </a:solidFill>
                <a:hlinkClick r:id="rId5" action="ppaction://hlinksldjump">
                  <a:extLst>
                    <a:ext uri="{A12FA001-AC4F-418D-AE19-62706E023703}">
                      <ahyp:hlinkClr xmlns:ahyp="http://schemas.microsoft.com/office/drawing/2018/hyperlinkcolor" val="tx"/>
                    </a:ext>
                  </a:extLst>
                </a:hlinkClick>
              </a:rPr>
              <a:t>T</a:t>
            </a:r>
            <a:endParaRPr lang="en-US" sz="4000">
              <a:solidFill>
                <a:schemeClr val="bg1"/>
              </a:solidFill>
            </a:endParaRPr>
          </a:p>
        </p:txBody>
      </p:sp>
      <p:sp>
        <p:nvSpPr>
          <p:cNvPr id="143" name="Text Placeholder 142"/>
          <p:cNvSpPr>
            <a:spLocks noGrp="1"/>
          </p:cNvSpPr>
          <p:nvPr>
            <p:ph type="body" sz="quarter" idx="33"/>
          </p:nvPr>
        </p:nvSpPr>
        <p:spPr>
          <a:solidFill>
            <a:schemeClr val="accent1">
              <a:lumMod val="60000"/>
              <a:lumOff val="40000"/>
            </a:schemeClr>
          </a:solidFill>
        </p:spPr>
        <p:txBody>
          <a:bodyPr/>
          <a:lstStyle/>
          <a:p>
            <a:r>
              <a:rPr lang="en-US" sz="4000">
                <a:solidFill>
                  <a:schemeClr val="bg1"/>
                </a:solidFill>
                <a:hlinkClick r:id="rId6" action="ppaction://hlinksldjump">
                  <a:extLst>
                    <a:ext uri="{A12FA001-AC4F-418D-AE19-62706E023703}">
                      <ahyp:hlinkClr xmlns:ahyp="http://schemas.microsoft.com/office/drawing/2018/hyperlinkcolor" val="tx"/>
                    </a:ext>
                  </a:extLst>
                </a:hlinkClick>
              </a:rPr>
              <a:t>D</a:t>
            </a:r>
            <a:endParaRPr lang="en-US" sz="4000">
              <a:solidFill>
                <a:schemeClr val="bg1"/>
              </a:solidFill>
            </a:endParaRPr>
          </a:p>
        </p:txBody>
      </p:sp>
      <p:sp>
        <p:nvSpPr>
          <p:cNvPr id="148" name="Text Placeholder 147"/>
          <p:cNvSpPr>
            <a:spLocks noGrp="1"/>
          </p:cNvSpPr>
          <p:nvPr>
            <p:ph type="body" sz="quarter" idx="38"/>
          </p:nvPr>
        </p:nvSpPr>
        <p:spPr>
          <a:solidFill>
            <a:schemeClr val="accent1">
              <a:lumMod val="60000"/>
              <a:lumOff val="40000"/>
            </a:schemeClr>
          </a:solidFill>
        </p:spPr>
        <p:txBody>
          <a:bodyPr/>
          <a:lstStyle/>
          <a:p>
            <a:r>
              <a:rPr lang="en-US" sz="4400">
                <a:solidFill>
                  <a:schemeClr val="bg1"/>
                </a:solidFill>
                <a:hlinkClick r:id="rId7" action="ppaction://hlinksldjump">
                  <a:extLst>
                    <a:ext uri="{A12FA001-AC4F-418D-AE19-62706E023703}">
                      <ahyp:hlinkClr xmlns:ahyp="http://schemas.microsoft.com/office/drawing/2018/hyperlinkcolor" val="tx"/>
                    </a:ext>
                  </a:extLst>
                </a:hlinkClick>
              </a:rPr>
              <a:t>W</a:t>
            </a:r>
            <a:endParaRPr lang="en-US" sz="4400">
              <a:solidFill>
                <a:schemeClr val="bg1"/>
              </a:solidFill>
            </a:endParaRPr>
          </a:p>
        </p:txBody>
      </p:sp>
      <p:sp>
        <p:nvSpPr>
          <p:cNvPr id="129" name="Text Placeholder 128"/>
          <p:cNvSpPr>
            <a:spLocks noGrp="1"/>
          </p:cNvSpPr>
          <p:nvPr>
            <p:ph type="body" sz="quarter" idx="19"/>
          </p:nvPr>
        </p:nvSpPr>
        <p:spPr>
          <a:solidFill>
            <a:schemeClr val="accent2">
              <a:lumMod val="60000"/>
              <a:lumOff val="40000"/>
            </a:schemeClr>
          </a:solidFill>
        </p:spPr>
        <p:txBody>
          <a:bodyPr/>
          <a:lstStyle/>
          <a:p>
            <a:r>
              <a:rPr lang="en-US" sz="4000">
                <a:solidFill>
                  <a:schemeClr val="bg1"/>
                </a:solidFill>
                <a:hlinkClick r:id="rId8" action="ppaction://hlinksldjump">
                  <a:extLst>
                    <a:ext uri="{A12FA001-AC4F-418D-AE19-62706E023703}">
                      <ahyp:hlinkClr xmlns:ahyp="http://schemas.microsoft.com/office/drawing/2018/hyperlinkcolor" val="tx"/>
                    </a:ext>
                  </a:extLst>
                </a:hlinkClick>
              </a:rPr>
              <a:t>H</a:t>
            </a:r>
            <a:endParaRPr lang="en-US" sz="4000">
              <a:solidFill>
                <a:schemeClr val="bg1"/>
              </a:solidFill>
            </a:endParaRPr>
          </a:p>
        </p:txBody>
      </p:sp>
      <p:sp>
        <p:nvSpPr>
          <p:cNvPr id="134" name="Text Placeholder 133"/>
          <p:cNvSpPr>
            <a:spLocks noGrp="1"/>
          </p:cNvSpPr>
          <p:nvPr>
            <p:ph type="body" sz="quarter" idx="24"/>
          </p:nvPr>
        </p:nvSpPr>
        <p:spPr>
          <a:solidFill>
            <a:schemeClr val="accent2">
              <a:lumMod val="60000"/>
              <a:lumOff val="40000"/>
            </a:schemeClr>
          </a:solidFill>
        </p:spPr>
        <p:txBody>
          <a:bodyPr/>
          <a:lstStyle/>
          <a:p>
            <a:r>
              <a:rPr lang="en-US" sz="4000">
                <a:solidFill>
                  <a:schemeClr val="bg1"/>
                </a:solidFill>
                <a:hlinkClick r:id="rId9" action="ppaction://hlinksldjump">
                  <a:extLst>
                    <a:ext uri="{A12FA001-AC4F-418D-AE19-62706E023703}">
                      <ahyp:hlinkClr xmlns:ahyp="http://schemas.microsoft.com/office/drawing/2018/hyperlinkcolor" val="tx"/>
                    </a:ext>
                  </a:extLst>
                </a:hlinkClick>
              </a:rPr>
              <a:t>N</a:t>
            </a:r>
            <a:endParaRPr lang="en-US" sz="4000">
              <a:solidFill>
                <a:schemeClr val="bg1"/>
              </a:solidFill>
            </a:endParaRPr>
          </a:p>
        </p:txBody>
      </p:sp>
      <p:sp>
        <p:nvSpPr>
          <p:cNvPr id="139" name="Text Placeholder 138"/>
          <p:cNvSpPr>
            <a:spLocks noGrp="1"/>
          </p:cNvSpPr>
          <p:nvPr>
            <p:ph type="body" sz="quarter" idx="29"/>
          </p:nvPr>
        </p:nvSpPr>
        <p:spPr>
          <a:solidFill>
            <a:schemeClr val="accent2">
              <a:lumMod val="60000"/>
              <a:lumOff val="40000"/>
            </a:schemeClr>
          </a:solidFill>
        </p:spPr>
        <p:txBody>
          <a:bodyPr/>
          <a:lstStyle/>
          <a:p>
            <a:r>
              <a:rPr lang="en-US" sz="4000">
                <a:solidFill>
                  <a:schemeClr val="bg1"/>
                </a:solidFill>
                <a:hlinkClick r:id="rId10" action="ppaction://hlinksldjump">
                  <a:extLst>
                    <a:ext uri="{A12FA001-AC4F-418D-AE19-62706E023703}">
                      <ahyp:hlinkClr xmlns:ahyp="http://schemas.microsoft.com/office/drawing/2018/hyperlinkcolor" val="tx"/>
                    </a:ext>
                  </a:extLst>
                </a:hlinkClick>
              </a:rPr>
              <a:t>M</a:t>
            </a:r>
            <a:endParaRPr lang="en-US" sz="4000">
              <a:solidFill>
                <a:schemeClr val="bg1"/>
              </a:solidFill>
            </a:endParaRPr>
          </a:p>
        </p:txBody>
      </p:sp>
      <p:sp>
        <p:nvSpPr>
          <p:cNvPr id="144" name="Text Placeholder 143"/>
          <p:cNvSpPr>
            <a:spLocks noGrp="1"/>
          </p:cNvSpPr>
          <p:nvPr>
            <p:ph type="body" sz="quarter" idx="34"/>
          </p:nvPr>
        </p:nvSpPr>
        <p:spPr>
          <a:solidFill>
            <a:schemeClr val="accent2">
              <a:lumMod val="60000"/>
              <a:lumOff val="40000"/>
            </a:schemeClr>
          </a:solidFill>
        </p:spPr>
        <p:txBody>
          <a:bodyPr/>
          <a:lstStyle/>
          <a:p>
            <a:r>
              <a:rPr lang="en-US" sz="4000">
                <a:solidFill>
                  <a:schemeClr val="bg1"/>
                </a:solidFill>
                <a:hlinkClick r:id="rId11" action="ppaction://hlinksldjump">
                  <a:extLst>
                    <a:ext uri="{A12FA001-AC4F-418D-AE19-62706E023703}">
                      <ahyp:hlinkClr xmlns:ahyp="http://schemas.microsoft.com/office/drawing/2018/hyperlinkcolor" val="tx"/>
                    </a:ext>
                  </a:extLst>
                </a:hlinkClick>
              </a:rPr>
              <a:t>F</a:t>
            </a:r>
            <a:endParaRPr lang="en-US" sz="4000">
              <a:solidFill>
                <a:schemeClr val="bg1"/>
              </a:solidFill>
            </a:endParaRPr>
          </a:p>
        </p:txBody>
      </p:sp>
      <p:sp>
        <p:nvSpPr>
          <p:cNvPr id="149" name="Text Placeholder 148"/>
          <p:cNvSpPr>
            <a:spLocks noGrp="1"/>
          </p:cNvSpPr>
          <p:nvPr>
            <p:ph type="body" sz="quarter" idx="39"/>
          </p:nvPr>
        </p:nvSpPr>
        <p:spPr>
          <a:solidFill>
            <a:schemeClr val="accent2">
              <a:lumMod val="60000"/>
              <a:lumOff val="40000"/>
            </a:schemeClr>
          </a:solidFill>
        </p:spPr>
        <p:txBody>
          <a:bodyPr/>
          <a:lstStyle/>
          <a:p>
            <a:r>
              <a:rPr lang="en-US" sz="4000">
                <a:solidFill>
                  <a:schemeClr val="bg1"/>
                </a:solidFill>
                <a:hlinkClick r:id="rId12" action="ppaction://hlinksldjump">
                  <a:extLst>
                    <a:ext uri="{A12FA001-AC4F-418D-AE19-62706E023703}">
                      <ahyp:hlinkClr xmlns:ahyp="http://schemas.microsoft.com/office/drawing/2018/hyperlinkcolor" val="tx"/>
                    </a:ext>
                  </a:extLst>
                </a:hlinkClick>
              </a:rPr>
              <a:t>V</a:t>
            </a:r>
            <a:endParaRPr lang="en-US" sz="4000">
              <a:solidFill>
                <a:schemeClr val="bg1"/>
              </a:solidFill>
            </a:endParaRPr>
          </a:p>
        </p:txBody>
      </p:sp>
      <p:sp>
        <p:nvSpPr>
          <p:cNvPr id="130" name="Text Placeholder 129"/>
          <p:cNvSpPr>
            <a:spLocks noGrp="1"/>
          </p:cNvSpPr>
          <p:nvPr>
            <p:ph type="body" sz="quarter" idx="20"/>
          </p:nvPr>
        </p:nvSpPr>
        <p:spPr>
          <a:solidFill>
            <a:schemeClr val="accent3">
              <a:lumMod val="60000"/>
              <a:lumOff val="40000"/>
            </a:schemeClr>
          </a:solidFill>
        </p:spPr>
        <p:txBody>
          <a:bodyPr/>
          <a:lstStyle/>
          <a:p>
            <a:r>
              <a:rPr lang="en-US" sz="3200">
                <a:solidFill>
                  <a:schemeClr val="bg1"/>
                </a:solidFill>
                <a:hlinkClick r:id="rId13" action="ppaction://hlinksldjump">
                  <a:extLst>
                    <a:ext uri="{A12FA001-AC4F-418D-AE19-62706E023703}">
                      <ahyp:hlinkClr xmlns:ahyp="http://schemas.microsoft.com/office/drawing/2018/hyperlinkcolor" val="tx"/>
                    </a:ext>
                  </a:extLst>
                </a:hlinkClick>
              </a:rPr>
              <a:t>Final Sounds</a:t>
            </a:r>
            <a:endParaRPr lang="en-US" sz="3200">
              <a:solidFill>
                <a:schemeClr val="bg1"/>
              </a:solidFill>
            </a:endParaRPr>
          </a:p>
        </p:txBody>
      </p:sp>
      <p:sp>
        <p:nvSpPr>
          <p:cNvPr id="135" name="Text Placeholder 134"/>
          <p:cNvSpPr>
            <a:spLocks noGrp="1"/>
          </p:cNvSpPr>
          <p:nvPr>
            <p:ph type="body" sz="quarter" idx="25"/>
          </p:nvPr>
        </p:nvSpPr>
        <p:spPr>
          <a:solidFill>
            <a:schemeClr val="accent3">
              <a:lumMod val="60000"/>
              <a:lumOff val="40000"/>
            </a:schemeClr>
          </a:solidFill>
        </p:spPr>
        <p:txBody>
          <a:bodyPr/>
          <a:lstStyle/>
          <a:p>
            <a:r>
              <a:rPr lang="en-US" sz="4000">
                <a:solidFill>
                  <a:schemeClr val="bg1"/>
                </a:solidFill>
                <a:hlinkClick r:id="rId14" action="ppaction://hlinksldjump">
                  <a:extLst>
                    <a:ext uri="{A12FA001-AC4F-418D-AE19-62706E023703}">
                      <ahyp:hlinkClr xmlns:ahyp="http://schemas.microsoft.com/office/drawing/2018/hyperlinkcolor" val="tx"/>
                    </a:ext>
                  </a:extLst>
                </a:hlinkClick>
              </a:rPr>
              <a:t>K</a:t>
            </a:r>
            <a:endParaRPr lang="en-US" sz="4000">
              <a:solidFill>
                <a:schemeClr val="bg1"/>
              </a:solidFill>
            </a:endParaRPr>
          </a:p>
        </p:txBody>
      </p:sp>
      <p:sp>
        <p:nvSpPr>
          <p:cNvPr id="140" name="Text Placeholder 139"/>
          <p:cNvSpPr>
            <a:spLocks noGrp="1"/>
          </p:cNvSpPr>
          <p:nvPr>
            <p:ph type="body" sz="quarter" idx="30"/>
          </p:nvPr>
        </p:nvSpPr>
        <p:spPr>
          <a:solidFill>
            <a:schemeClr val="accent3">
              <a:lumMod val="60000"/>
              <a:lumOff val="40000"/>
            </a:schemeClr>
          </a:solidFill>
        </p:spPr>
        <p:txBody>
          <a:bodyPr/>
          <a:lstStyle/>
          <a:p>
            <a:r>
              <a:rPr lang="en-US" sz="4000">
                <a:solidFill>
                  <a:schemeClr val="bg1"/>
                </a:solidFill>
                <a:hlinkClick r:id="rId15" action="ppaction://hlinksldjump">
                  <a:extLst>
                    <a:ext uri="{A12FA001-AC4F-418D-AE19-62706E023703}">
                      <ahyp:hlinkClr xmlns:ahyp="http://schemas.microsoft.com/office/drawing/2018/hyperlinkcolor" val="tx"/>
                    </a:ext>
                  </a:extLst>
                </a:hlinkClick>
              </a:rPr>
              <a:t>G</a:t>
            </a:r>
            <a:endParaRPr lang="en-US" sz="4000">
              <a:solidFill>
                <a:schemeClr val="bg1"/>
              </a:solidFill>
            </a:endParaRPr>
          </a:p>
        </p:txBody>
      </p:sp>
      <p:sp>
        <p:nvSpPr>
          <p:cNvPr id="145" name="Text Placeholder 144"/>
          <p:cNvSpPr>
            <a:spLocks noGrp="1"/>
          </p:cNvSpPr>
          <p:nvPr>
            <p:ph type="body" sz="quarter" idx="35"/>
          </p:nvPr>
        </p:nvSpPr>
        <p:spPr>
          <a:solidFill>
            <a:schemeClr val="accent3">
              <a:lumMod val="60000"/>
              <a:lumOff val="40000"/>
            </a:schemeClr>
          </a:solidFill>
        </p:spPr>
        <p:txBody>
          <a:bodyPr/>
          <a:lstStyle/>
          <a:p>
            <a:r>
              <a:rPr lang="en-US" sz="4000">
                <a:solidFill>
                  <a:schemeClr val="bg1"/>
                </a:solidFill>
                <a:hlinkClick r:id="rId16" action="ppaction://hlinksldjump">
                  <a:extLst>
                    <a:ext uri="{A12FA001-AC4F-418D-AE19-62706E023703}">
                      <ahyp:hlinkClr xmlns:ahyp="http://schemas.microsoft.com/office/drawing/2018/hyperlinkcolor" val="tx"/>
                    </a:ext>
                  </a:extLst>
                </a:hlinkClick>
              </a:rPr>
              <a:t>S-blends</a:t>
            </a:r>
            <a:endParaRPr lang="en-US" sz="4000">
              <a:solidFill>
                <a:schemeClr val="bg1"/>
              </a:solidFill>
            </a:endParaRPr>
          </a:p>
        </p:txBody>
      </p:sp>
      <p:sp>
        <p:nvSpPr>
          <p:cNvPr id="150" name="Text Placeholder 149"/>
          <p:cNvSpPr>
            <a:spLocks noGrp="1"/>
          </p:cNvSpPr>
          <p:nvPr>
            <p:ph type="body" sz="quarter" idx="40"/>
          </p:nvPr>
        </p:nvSpPr>
        <p:spPr>
          <a:solidFill>
            <a:schemeClr val="accent3">
              <a:lumMod val="60000"/>
              <a:lumOff val="40000"/>
            </a:schemeClr>
          </a:solidFill>
        </p:spPr>
        <p:txBody>
          <a:bodyPr/>
          <a:lstStyle/>
          <a:p>
            <a:r>
              <a:rPr lang="en-US" sz="4000">
                <a:solidFill>
                  <a:schemeClr val="bg1"/>
                </a:solidFill>
                <a:hlinkClick r:id="rId17" action="ppaction://hlinksldjump">
                  <a:extLst>
                    <a:ext uri="{A12FA001-AC4F-418D-AE19-62706E023703}">
                      <ahyp:hlinkClr xmlns:ahyp="http://schemas.microsoft.com/office/drawing/2018/hyperlinkcolor" val="tx"/>
                    </a:ext>
                  </a:extLst>
                </a:hlinkClick>
              </a:rPr>
              <a:t>L</a:t>
            </a:r>
            <a:endParaRPr lang="en-US" sz="4000">
              <a:solidFill>
                <a:schemeClr val="bg1"/>
              </a:solidFill>
            </a:endParaRPr>
          </a:p>
        </p:txBody>
      </p:sp>
      <p:sp>
        <p:nvSpPr>
          <p:cNvPr id="131" name="Text Placeholder 130"/>
          <p:cNvSpPr>
            <a:spLocks noGrp="1"/>
          </p:cNvSpPr>
          <p:nvPr>
            <p:ph type="body" sz="quarter" idx="21"/>
          </p:nvPr>
        </p:nvSpPr>
        <p:spPr>
          <a:solidFill>
            <a:schemeClr val="accent4">
              <a:lumMod val="60000"/>
              <a:lumOff val="40000"/>
            </a:schemeClr>
          </a:solidFill>
        </p:spPr>
        <p:txBody>
          <a:bodyPr/>
          <a:lstStyle/>
          <a:p>
            <a:r>
              <a:rPr lang="en-US" sz="4000">
                <a:solidFill>
                  <a:schemeClr val="bg1"/>
                </a:solidFill>
                <a:hlinkClick r:id="rId18" action="ppaction://hlinksldjump">
                  <a:extLst>
                    <a:ext uri="{A12FA001-AC4F-418D-AE19-62706E023703}">
                      <ahyp:hlinkClr xmlns:ahyp="http://schemas.microsoft.com/office/drawing/2018/hyperlinkcolor" val="tx"/>
                    </a:ext>
                  </a:extLst>
                </a:hlinkClick>
              </a:rPr>
              <a:t>TH</a:t>
            </a:r>
            <a:endParaRPr lang="en-US" sz="4000">
              <a:solidFill>
                <a:schemeClr val="bg1"/>
              </a:solidFill>
            </a:endParaRPr>
          </a:p>
        </p:txBody>
      </p:sp>
      <p:sp>
        <p:nvSpPr>
          <p:cNvPr id="136" name="Text Placeholder 135"/>
          <p:cNvSpPr>
            <a:spLocks noGrp="1"/>
          </p:cNvSpPr>
          <p:nvPr>
            <p:ph type="body" sz="quarter" idx="26"/>
          </p:nvPr>
        </p:nvSpPr>
        <p:spPr>
          <a:solidFill>
            <a:schemeClr val="accent4">
              <a:lumMod val="60000"/>
              <a:lumOff val="40000"/>
            </a:schemeClr>
          </a:solidFill>
        </p:spPr>
        <p:txBody>
          <a:bodyPr/>
          <a:lstStyle/>
          <a:p>
            <a:r>
              <a:rPr lang="en-US" sz="4000">
                <a:solidFill>
                  <a:schemeClr val="bg1"/>
                </a:solidFill>
                <a:hlinkClick r:id="rId19" action="ppaction://hlinksldjump">
                  <a:extLst>
                    <a:ext uri="{A12FA001-AC4F-418D-AE19-62706E023703}">
                      <ahyp:hlinkClr xmlns:ahyp="http://schemas.microsoft.com/office/drawing/2018/hyperlinkcolor" val="tx"/>
                    </a:ext>
                  </a:extLst>
                </a:hlinkClick>
              </a:rPr>
              <a:t>CH</a:t>
            </a:r>
            <a:endParaRPr lang="en-US" sz="4000">
              <a:solidFill>
                <a:schemeClr val="bg1"/>
              </a:solidFill>
            </a:endParaRPr>
          </a:p>
        </p:txBody>
      </p:sp>
      <p:sp>
        <p:nvSpPr>
          <p:cNvPr id="141" name="Text Placeholder 140"/>
          <p:cNvSpPr>
            <a:spLocks noGrp="1"/>
          </p:cNvSpPr>
          <p:nvPr>
            <p:ph type="body" sz="quarter" idx="31"/>
          </p:nvPr>
        </p:nvSpPr>
        <p:spPr>
          <a:solidFill>
            <a:schemeClr val="accent4">
              <a:lumMod val="60000"/>
              <a:lumOff val="40000"/>
            </a:schemeClr>
          </a:solidFill>
        </p:spPr>
        <p:txBody>
          <a:bodyPr/>
          <a:lstStyle/>
          <a:p>
            <a:r>
              <a:rPr lang="en-US" sz="4000">
                <a:solidFill>
                  <a:schemeClr val="bg1"/>
                </a:solidFill>
                <a:hlinkClick r:id="rId20" action="ppaction://hlinksldjump">
                  <a:extLst>
                    <a:ext uri="{A12FA001-AC4F-418D-AE19-62706E023703}">
                      <ahyp:hlinkClr xmlns:ahyp="http://schemas.microsoft.com/office/drawing/2018/hyperlinkcolor" val="tx"/>
                    </a:ext>
                  </a:extLst>
                </a:hlinkClick>
              </a:rPr>
              <a:t>SH</a:t>
            </a:r>
            <a:endParaRPr lang="en-US" sz="4000">
              <a:solidFill>
                <a:schemeClr val="bg1"/>
              </a:solidFill>
            </a:endParaRPr>
          </a:p>
        </p:txBody>
      </p:sp>
      <p:sp>
        <p:nvSpPr>
          <p:cNvPr id="146" name="Text Placeholder 145"/>
          <p:cNvSpPr>
            <a:spLocks noGrp="1"/>
          </p:cNvSpPr>
          <p:nvPr>
            <p:ph type="body" sz="quarter" idx="36"/>
          </p:nvPr>
        </p:nvSpPr>
        <p:spPr>
          <a:solidFill>
            <a:schemeClr val="accent4">
              <a:lumMod val="60000"/>
              <a:lumOff val="40000"/>
            </a:schemeClr>
          </a:solidFill>
        </p:spPr>
        <p:txBody>
          <a:bodyPr/>
          <a:lstStyle/>
          <a:p>
            <a:r>
              <a:rPr lang="en-US" sz="4000">
                <a:solidFill>
                  <a:schemeClr val="bg1"/>
                </a:solidFill>
                <a:hlinkClick r:id="rId21" action="ppaction://hlinksldjump">
                  <a:extLst>
                    <a:ext uri="{A12FA001-AC4F-418D-AE19-62706E023703}">
                      <ahyp:hlinkClr xmlns:ahyp="http://schemas.microsoft.com/office/drawing/2018/hyperlinkcolor" val="tx"/>
                    </a:ext>
                  </a:extLst>
                </a:hlinkClick>
              </a:rPr>
              <a:t>J</a:t>
            </a:r>
            <a:endParaRPr lang="en-US" sz="4000">
              <a:solidFill>
                <a:schemeClr val="bg1"/>
              </a:solidFill>
            </a:endParaRPr>
          </a:p>
        </p:txBody>
      </p:sp>
      <p:sp>
        <p:nvSpPr>
          <p:cNvPr id="151" name="Text Placeholder 150"/>
          <p:cNvSpPr>
            <a:spLocks noGrp="1"/>
          </p:cNvSpPr>
          <p:nvPr>
            <p:ph type="body" sz="quarter" idx="41"/>
          </p:nvPr>
        </p:nvSpPr>
        <p:spPr>
          <a:solidFill>
            <a:schemeClr val="accent4">
              <a:lumMod val="60000"/>
              <a:lumOff val="40000"/>
            </a:schemeClr>
          </a:solidFill>
        </p:spPr>
        <p:txBody>
          <a:bodyPr/>
          <a:lstStyle/>
          <a:p>
            <a:r>
              <a:rPr lang="en-US" sz="4000">
                <a:solidFill>
                  <a:schemeClr val="bg1"/>
                </a:solidFill>
                <a:hlinkClick r:id="rId22" action="ppaction://hlinksldjump">
                  <a:extLst>
                    <a:ext uri="{A12FA001-AC4F-418D-AE19-62706E023703}">
                      <ahyp:hlinkClr xmlns:ahyp="http://schemas.microsoft.com/office/drawing/2018/hyperlinkcolor" val="tx"/>
                    </a:ext>
                  </a:extLst>
                </a:hlinkClick>
              </a:rPr>
              <a:t>S</a:t>
            </a:r>
            <a:endParaRPr lang="en-US" sz="4000">
              <a:solidFill>
                <a:schemeClr val="bg1"/>
              </a:solidFill>
            </a:endParaRPr>
          </a:p>
        </p:txBody>
      </p:sp>
      <p:sp>
        <p:nvSpPr>
          <p:cNvPr id="132" name="Text Placeholder 131"/>
          <p:cNvSpPr>
            <a:spLocks noGrp="1"/>
          </p:cNvSpPr>
          <p:nvPr>
            <p:ph type="body" sz="quarter" idx="22"/>
          </p:nvPr>
        </p:nvSpPr>
        <p:spPr>
          <a:solidFill>
            <a:schemeClr val="accent5">
              <a:lumMod val="60000"/>
              <a:lumOff val="40000"/>
            </a:schemeClr>
          </a:solidFill>
          <a:ln>
            <a:solidFill>
              <a:schemeClr val="accent5">
                <a:lumMod val="60000"/>
                <a:lumOff val="40000"/>
              </a:schemeClr>
            </a:solidFill>
          </a:ln>
        </p:spPr>
        <p:txBody>
          <a:bodyPr/>
          <a:lstStyle/>
          <a:p>
            <a:r>
              <a:rPr lang="en-US" sz="4000">
                <a:solidFill>
                  <a:schemeClr val="bg1"/>
                </a:solidFill>
                <a:hlinkClick r:id="rId23" action="ppaction://hlinksldjump">
                  <a:extLst>
                    <a:ext uri="{A12FA001-AC4F-418D-AE19-62706E023703}">
                      <ahyp:hlinkClr xmlns:ahyp="http://schemas.microsoft.com/office/drawing/2018/hyperlinkcolor" val="tx"/>
                    </a:ext>
                  </a:extLst>
                </a:hlinkClick>
              </a:rPr>
              <a:t>Z</a:t>
            </a:r>
            <a:endParaRPr lang="en-US" sz="4000">
              <a:solidFill>
                <a:schemeClr val="bg1"/>
              </a:solidFill>
            </a:endParaRPr>
          </a:p>
        </p:txBody>
      </p:sp>
      <p:sp>
        <p:nvSpPr>
          <p:cNvPr id="137" name="Text Placeholder 136"/>
          <p:cNvSpPr>
            <a:spLocks noGrp="1"/>
          </p:cNvSpPr>
          <p:nvPr>
            <p:ph type="body" sz="quarter" idx="27"/>
          </p:nvPr>
        </p:nvSpPr>
        <p:spPr>
          <a:solidFill>
            <a:schemeClr val="accent5">
              <a:lumMod val="60000"/>
              <a:lumOff val="40000"/>
            </a:schemeClr>
          </a:solidFill>
        </p:spPr>
        <p:txBody>
          <a:bodyPr/>
          <a:lstStyle/>
          <a:p>
            <a:r>
              <a:rPr lang="en-US" sz="4000">
                <a:solidFill>
                  <a:schemeClr val="bg1"/>
                </a:solidFill>
                <a:hlinkClick r:id="rId24" action="ppaction://hlinksldjump">
                  <a:extLst>
                    <a:ext uri="{A12FA001-AC4F-418D-AE19-62706E023703}">
                      <ahyp:hlinkClr xmlns:ahyp="http://schemas.microsoft.com/office/drawing/2018/hyperlinkcolor" val="tx"/>
                    </a:ext>
                  </a:extLst>
                </a:hlinkClick>
              </a:rPr>
              <a:t>R</a:t>
            </a:r>
            <a:endParaRPr lang="en-US" sz="4000">
              <a:solidFill>
                <a:schemeClr val="bg1"/>
              </a:solidFill>
            </a:endParaRPr>
          </a:p>
        </p:txBody>
      </p:sp>
      <p:sp>
        <p:nvSpPr>
          <p:cNvPr id="142" name="Text Placeholder 141"/>
          <p:cNvSpPr>
            <a:spLocks noGrp="1"/>
          </p:cNvSpPr>
          <p:nvPr>
            <p:ph type="body" sz="quarter" idx="32"/>
          </p:nvPr>
        </p:nvSpPr>
        <p:spPr>
          <a:solidFill>
            <a:schemeClr val="accent5">
              <a:lumMod val="60000"/>
              <a:lumOff val="40000"/>
            </a:schemeClr>
          </a:solidFill>
        </p:spPr>
        <p:txBody>
          <a:bodyPr/>
          <a:lstStyle/>
          <a:p>
            <a:endParaRPr lang="en-US"/>
          </a:p>
        </p:txBody>
      </p:sp>
      <p:sp>
        <p:nvSpPr>
          <p:cNvPr id="147" name="Text Placeholder 146"/>
          <p:cNvSpPr>
            <a:spLocks noGrp="1"/>
          </p:cNvSpPr>
          <p:nvPr>
            <p:ph type="body" sz="quarter" idx="37"/>
          </p:nvPr>
        </p:nvSpPr>
        <p:spPr>
          <a:solidFill>
            <a:schemeClr val="accent5">
              <a:lumMod val="60000"/>
              <a:lumOff val="40000"/>
            </a:schemeClr>
          </a:solidFill>
        </p:spPr>
        <p:txBody>
          <a:bodyPr/>
          <a:lstStyle/>
          <a:p>
            <a:endParaRPr lang="en-US"/>
          </a:p>
        </p:txBody>
      </p:sp>
      <p:sp>
        <p:nvSpPr>
          <p:cNvPr id="152" name="Text Placeholder 151"/>
          <p:cNvSpPr>
            <a:spLocks noGrp="1"/>
          </p:cNvSpPr>
          <p:nvPr>
            <p:ph type="body" sz="quarter" idx="42"/>
          </p:nvPr>
        </p:nvSpPr>
        <p:spPr>
          <a:solidFill>
            <a:schemeClr val="accent5">
              <a:lumMod val="60000"/>
              <a:lumOff val="40000"/>
            </a:schemeClr>
          </a:solidFill>
        </p:spPr>
        <p:txBody>
          <a:bodyPr/>
          <a:lstStyle/>
          <a:p>
            <a:endParaRPr lang="en-US"/>
          </a:p>
        </p:txBody>
      </p:sp>
      <p:sp>
        <p:nvSpPr>
          <p:cNvPr id="12" name="TextBox 11">
            <a:extLst>
              <a:ext uri="{FF2B5EF4-FFF2-40B4-BE49-F238E27FC236}">
                <a16:creationId xmlns:a16="http://schemas.microsoft.com/office/drawing/2014/main" id="{AD99EF21-D33B-B5E3-DEE6-9A33A2155F35}"/>
              </a:ext>
            </a:extLst>
          </p:cNvPr>
          <p:cNvSpPr txBox="1"/>
          <p:nvPr/>
        </p:nvSpPr>
        <p:spPr>
          <a:xfrm>
            <a:off x="3619500" y="238125"/>
            <a:ext cx="5686425" cy="1015663"/>
          </a:xfrm>
          <a:prstGeom prst="rect">
            <a:avLst/>
          </a:prstGeom>
          <a:noFill/>
        </p:spPr>
        <p:txBody>
          <a:bodyPr wrap="square" rtlCol="0">
            <a:spAutoFit/>
          </a:bodyPr>
          <a:lstStyle/>
          <a:p>
            <a:r>
              <a:rPr lang="en-US" sz="6000"/>
              <a:t>Speech Sounds</a:t>
            </a:r>
          </a:p>
        </p:txBody>
      </p:sp>
    </p:spTree>
    <p:extLst>
      <p:ext uri="{BB962C8B-B14F-4D97-AF65-F5344CB8AC3E}">
        <p14:creationId xmlns:p14="http://schemas.microsoft.com/office/powerpoint/2010/main" val="418246420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8A2088-5AF5-B2AF-0AD8-EF2B73999DAF}"/>
              </a:ext>
            </a:extLst>
          </p:cNvPr>
          <p:cNvSpPr>
            <a:spLocks noGrp="1"/>
          </p:cNvSpPr>
          <p:nvPr>
            <p:ph type="title"/>
          </p:nvPr>
        </p:nvSpPr>
        <p:spPr>
          <a:xfrm>
            <a:off x="1024129" y="585216"/>
            <a:ext cx="3779085" cy="1499616"/>
          </a:xfrm>
        </p:spPr>
        <p:txBody>
          <a:bodyPr>
            <a:normAutofit/>
          </a:bodyPr>
          <a:lstStyle/>
          <a:p>
            <a:r>
              <a:rPr lang="en-US">
                <a:solidFill>
                  <a:srgbClr val="FFFFFF"/>
                </a:solidFill>
              </a:rPr>
              <a:t>SH- </a:t>
            </a:r>
            <a:r>
              <a:rPr lang="en-US" sz="2400">
                <a:solidFill>
                  <a:schemeClr val="bg1"/>
                </a:solidFill>
                <a:ea typeface="+mj-lt"/>
                <a:cs typeface="+mj-lt"/>
              </a:rPr>
              <a:t>Quiet “</a:t>
            </a:r>
            <a:r>
              <a:rPr lang="en-US" sz="2400" err="1">
                <a:solidFill>
                  <a:schemeClr val="bg1"/>
                </a:solidFill>
                <a:ea typeface="+mj-lt"/>
                <a:cs typeface="+mj-lt"/>
              </a:rPr>
              <a:t>shhh</a:t>
            </a:r>
            <a:r>
              <a:rPr lang="en-US" sz="2400">
                <a:solidFill>
                  <a:schemeClr val="bg1"/>
                </a:solidFill>
                <a:ea typeface="+mj-lt"/>
                <a:cs typeface="+mj-lt"/>
              </a:rPr>
              <a:t>” sound</a:t>
            </a:r>
            <a:endParaRPr lang="en-US" sz="2400">
              <a:solidFill>
                <a:schemeClr val="bg1"/>
              </a:solidFill>
            </a:endParaRPr>
          </a:p>
        </p:txBody>
      </p:sp>
      <p:cxnSp>
        <p:nvCxnSpPr>
          <p:cNvPr id="11" name="Straight Connector 10">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C7BAA93-65D7-D09E-6A9E-E9663A8B7E28}"/>
              </a:ext>
            </a:extLst>
          </p:cNvPr>
          <p:cNvSpPr>
            <a:spLocks noGrp="1"/>
          </p:cNvSpPr>
          <p:nvPr>
            <p:ph idx="1"/>
          </p:nvPr>
        </p:nvSpPr>
        <p:spPr>
          <a:xfrm>
            <a:off x="1024129" y="1819836"/>
            <a:ext cx="3782747" cy="4398084"/>
          </a:xfrm>
        </p:spPr>
        <p:txBody>
          <a:bodyPr vert="horz" lIns="45720" tIns="45720" rIns="45720" bIns="45720" rtlCol="0" anchor="t">
            <a:normAutofit lnSpcReduction="10000"/>
          </a:bodyPr>
          <a:lstStyle/>
          <a:p>
            <a:r>
              <a:rPr lang="en-US" u="sng">
                <a:solidFill>
                  <a:schemeClr val="bg1"/>
                </a:solidFill>
                <a:latin typeface="TW Cen MT"/>
              </a:rPr>
              <a:t>How to make the SH Sound:</a:t>
            </a:r>
            <a:endParaRPr lang="en-US">
              <a:solidFill>
                <a:schemeClr val="bg1"/>
              </a:solidFill>
              <a:ea typeface="+mn-lt"/>
              <a:cs typeface="+mn-lt"/>
            </a:endParaRPr>
          </a:p>
          <a:p>
            <a:r>
              <a:rPr lang="en-US">
                <a:solidFill>
                  <a:schemeClr val="bg1"/>
                </a:solidFill>
                <a:latin typeface="TW Cen MT"/>
              </a:rPr>
              <a:t>•Tongue tip on the bumpy spot behind your teeth then pull it back just a little bit, sides of tongue along your molars.</a:t>
            </a:r>
            <a:endParaRPr lang="en-US">
              <a:solidFill>
                <a:schemeClr val="bg1"/>
              </a:solidFill>
              <a:ea typeface="+mn-lt"/>
              <a:cs typeface="+mn-lt"/>
            </a:endParaRPr>
          </a:p>
          <a:p>
            <a:r>
              <a:rPr lang="en-US">
                <a:solidFill>
                  <a:schemeClr val="bg1"/>
                </a:solidFill>
                <a:latin typeface="TW Cen MT"/>
              </a:rPr>
              <a:t>•Round your lips.</a:t>
            </a:r>
            <a:endParaRPr lang="en-US">
              <a:solidFill>
                <a:schemeClr val="bg1"/>
              </a:solidFill>
              <a:ea typeface="+mn-lt"/>
              <a:cs typeface="+mn-lt"/>
            </a:endParaRPr>
          </a:p>
          <a:p>
            <a:r>
              <a:rPr lang="en-US">
                <a:solidFill>
                  <a:schemeClr val="bg1"/>
                </a:solidFill>
                <a:latin typeface="TW Cen MT"/>
              </a:rPr>
              <a:t>•Let air flow over the top of your tongue</a:t>
            </a:r>
            <a:endParaRPr lang="en-US">
              <a:solidFill>
                <a:schemeClr val="bg1"/>
              </a:solidFill>
              <a:latin typeface="TW Cen MT"/>
              <a:ea typeface="+mn-lt"/>
              <a:cs typeface="+mn-lt"/>
            </a:endParaRPr>
          </a:p>
          <a:p>
            <a:r>
              <a:rPr lang="en-US">
                <a:solidFill>
                  <a:schemeClr val="bg1"/>
                </a:solidFill>
                <a:latin typeface="TW Cen MT"/>
              </a:rPr>
              <a:t>•Voice is off</a:t>
            </a:r>
            <a:endParaRPr lang="en-US">
              <a:solidFill>
                <a:schemeClr val="bg1"/>
              </a:solidFill>
            </a:endParaRPr>
          </a:p>
          <a:p>
            <a:endParaRPr lang="en-US">
              <a:ea typeface="+mn-lt"/>
              <a:cs typeface="+mn-lt"/>
            </a:endParaRPr>
          </a:p>
          <a:p>
            <a:r>
              <a:rPr lang="en-US">
                <a:solidFill>
                  <a:schemeClr val="bg1"/>
                </a:solidFill>
                <a:latin typeface="TW Cen MT"/>
              </a:rPr>
              <a:t>Words: she, shell, shop, shy</a:t>
            </a:r>
            <a:endParaRPr lang="en-US">
              <a:solidFill>
                <a:schemeClr val="bg1"/>
              </a:solidFill>
              <a:ea typeface="+mn-lt"/>
              <a:cs typeface="+mn-lt"/>
            </a:endParaRPr>
          </a:p>
          <a:p>
            <a:endParaRPr lang="en-US">
              <a:solidFill>
                <a:srgbClr val="FFFFFF"/>
              </a:solidFill>
            </a:endParaRPr>
          </a:p>
        </p:txBody>
      </p:sp>
      <p:sp>
        <p:nvSpPr>
          <p:cNvPr id="6" name="TextBox 5">
            <a:extLst>
              <a:ext uri="{FF2B5EF4-FFF2-40B4-BE49-F238E27FC236}">
                <a16:creationId xmlns:a16="http://schemas.microsoft.com/office/drawing/2014/main" id="{7A278F6E-F555-5584-B111-51748217D313}"/>
              </a:ext>
            </a:extLst>
          </p:cNvPr>
          <p:cNvSpPr txBox="1"/>
          <p:nvPr/>
        </p:nvSpPr>
        <p:spPr>
          <a:xfrm>
            <a:off x="6653550" y="6039608"/>
            <a:ext cx="54471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Learn more about making your SH sound </a:t>
            </a:r>
            <a:r>
              <a:rPr lang="en-US">
                <a:hlinkClick r:id="rId2"/>
              </a:rPr>
              <a:t>here</a:t>
            </a:r>
            <a:r>
              <a:rPr lang="en-US"/>
              <a:t>!</a:t>
            </a:r>
          </a:p>
        </p:txBody>
      </p:sp>
      <p:pic>
        <p:nvPicPr>
          <p:cNvPr id="4" name="Picture 6" descr="A picture containing logo&#10;&#10;Description automatically generated">
            <a:extLst>
              <a:ext uri="{FF2B5EF4-FFF2-40B4-BE49-F238E27FC236}">
                <a16:creationId xmlns:a16="http://schemas.microsoft.com/office/drawing/2014/main" id="{AF07DDA4-8E8C-57A0-D7EF-D45AD7EF2056}"/>
              </a:ext>
            </a:extLst>
          </p:cNvPr>
          <p:cNvPicPr>
            <a:picLocks noChangeAspect="1"/>
          </p:cNvPicPr>
          <p:nvPr/>
        </p:nvPicPr>
        <p:blipFill>
          <a:blip r:embed="rId3"/>
          <a:stretch>
            <a:fillRect/>
          </a:stretch>
        </p:blipFill>
        <p:spPr>
          <a:xfrm>
            <a:off x="6131859" y="378652"/>
            <a:ext cx="5620870" cy="5195260"/>
          </a:xfrm>
          <a:prstGeom prst="rect">
            <a:avLst/>
          </a:prstGeom>
        </p:spPr>
      </p:pic>
      <p:sp>
        <p:nvSpPr>
          <p:cNvPr id="7" name="TextBox 6">
            <a:extLst>
              <a:ext uri="{FF2B5EF4-FFF2-40B4-BE49-F238E27FC236}">
                <a16:creationId xmlns:a16="http://schemas.microsoft.com/office/drawing/2014/main" id="{B0CEC9F2-8DE7-6846-5DBA-BA7E8DD5BF79}"/>
              </a:ext>
            </a:extLst>
          </p:cNvPr>
          <p:cNvSpPr txBox="1"/>
          <p:nvPr/>
        </p:nvSpPr>
        <p:spPr>
          <a:xfrm>
            <a:off x="1273409" y="6226885"/>
            <a:ext cx="32803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hlinkClick r:id="rId4" action="ppaction://hlinksldjump">
                  <a:extLst>
                    <a:ext uri="{A12FA001-AC4F-418D-AE19-62706E023703}">
                      <ahyp:hlinkClr xmlns:ahyp="http://schemas.microsoft.com/office/drawing/2018/hyperlinkcolor" val="tx"/>
                    </a:ext>
                  </a:extLst>
                </a:hlinkClick>
              </a:rPr>
              <a:t>Back to speech sound list</a:t>
            </a:r>
            <a:endParaRPr lang="en-US">
              <a:solidFill>
                <a:schemeClr val="bg1"/>
              </a:solidFill>
            </a:endParaRPr>
          </a:p>
        </p:txBody>
      </p:sp>
    </p:spTree>
    <p:extLst>
      <p:ext uri="{BB962C8B-B14F-4D97-AF65-F5344CB8AC3E}">
        <p14:creationId xmlns:p14="http://schemas.microsoft.com/office/powerpoint/2010/main" val="2131286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576D59-6CA8-EE4A-2B71-F562F694C128}"/>
              </a:ext>
            </a:extLst>
          </p:cNvPr>
          <p:cNvSpPr>
            <a:spLocks noGrp="1"/>
          </p:cNvSpPr>
          <p:nvPr>
            <p:ph type="title"/>
          </p:nvPr>
        </p:nvSpPr>
        <p:spPr>
          <a:xfrm>
            <a:off x="1024129" y="585216"/>
            <a:ext cx="3779085" cy="1499616"/>
          </a:xfrm>
        </p:spPr>
        <p:txBody>
          <a:bodyPr>
            <a:normAutofit/>
          </a:bodyPr>
          <a:lstStyle/>
          <a:p>
            <a:r>
              <a:rPr lang="en-US">
                <a:solidFill>
                  <a:srgbClr val="FFFFFF"/>
                </a:solidFill>
              </a:rPr>
              <a:t>J- </a:t>
            </a:r>
            <a:r>
              <a:rPr lang="en-US" sz="2400">
                <a:solidFill>
                  <a:schemeClr val="bg1"/>
                </a:solidFill>
                <a:ea typeface="+mj-lt"/>
                <a:cs typeface="+mj-lt"/>
              </a:rPr>
              <a:t>Jumping sound</a:t>
            </a:r>
            <a:endParaRPr lang="en-US" sz="2400">
              <a:solidFill>
                <a:schemeClr val="bg1"/>
              </a:solidFill>
            </a:endParaRPr>
          </a:p>
        </p:txBody>
      </p:sp>
      <p:cxnSp>
        <p:nvCxnSpPr>
          <p:cNvPr id="11" name="Straight Connector 10">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2F6FFB0-33BC-9AAB-DDC9-45324F25EAB7}"/>
              </a:ext>
            </a:extLst>
          </p:cNvPr>
          <p:cNvSpPr>
            <a:spLocks noGrp="1"/>
          </p:cNvSpPr>
          <p:nvPr>
            <p:ph idx="1"/>
          </p:nvPr>
        </p:nvSpPr>
        <p:spPr>
          <a:xfrm>
            <a:off x="1024129" y="2286000"/>
            <a:ext cx="3791711" cy="3931920"/>
          </a:xfrm>
        </p:spPr>
        <p:txBody>
          <a:bodyPr vert="horz" lIns="45720" tIns="45720" rIns="45720" bIns="45720" rtlCol="0" anchor="t">
            <a:normAutofit/>
          </a:bodyPr>
          <a:lstStyle/>
          <a:p>
            <a:endParaRPr lang="en-US" u="sng">
              <a:solidFill>
                <a:schemeClr val="bg1"/>
              </a:solidFill>
              <a:latin typeface="TW Cen MT"/>
              <a:ea typeface="+mn-lt"/>
              <a:cs typeface="+mn-lt"/>
            </a:endParaRPr>
          </a:p>
          <a:p>
            <a:endParaRPr lang="en-US">
              <a:solidFill>
                <a:srgbClr val="FFFFFF"/>
              </a:solidFill>
            </a:endParaRPr>
          </a:p>
        </p:txBody>
      </p:sp>
      <p:sp>
        <p:nvSpPr>
          <p:cNvPr id="6" name="TextBox 5">
            <a:extLst>
              <a:ext uri="{FF2B5EF4-FFF2-40B4-BE49-F238E27FC236}">
                <a16:creationId xmlns:a16="http://schemas.microsoft.com/office/drawing/2014/main" id="{EB9EAE71-9EE0-EF20-9880-2CF546B57787}"/>
              </a:ext>
            </a:extLst>
          </p:cNvPr>
          <p:cNvSpPr txBox="1"/>
          <p:nvPr/>
        </p:nvSpPr>
        <p:spPr>
          <a:xfrm>
            <a:off x="6749100" y="6072187"/>
            <a:ext cx="54471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Learn more about making your J sound </a:t>
            </a:r>
            <a:r>
              <a:rPr lang="en-US">
                <a:hlinkClick r:id="rId2"/>
              </a:rPr>
              <a:t>here</a:t>
            </a:r>
            <a:r>
              <a:rPr lang="en-US"/>
              <a:t>!</a:t>
            </a:r>
          </a:p>
        </p:txBody>
      </p:sp>
      <p:sp>
        <p:nvSpPr>
          <p:cNvPr id="7" name="TextBox 6">
            <a:extLst>
              <a:ext uri="{FF2B5EF4-FFF2-40B4-BE49-F238E27FC236}">
                <a16:creationId xmlns:a16="http://schemas.microsoft.com/office/drawing/2014/main" id="{97BF532B-E9F7-768C-09D8-7613A970D4FB}"/>
              </a:ext>
            </a:extLst>
          </p:cNvPr>
          <p:cNvSpPr txBox="1"/>
          <p:nvPr/>
        </p:nvSpPr>
        <p:spPr>
          <a:xfrm>
            <a:off x="1183762" y="6298602"/>
            <a:ext cx="32803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hlinkClick r:id="rId3" action="ppaction://hlinksldjump">
                  <a:extLst>
                    <a:ext uri="{A12FA001-AC4F-418D-AE19-62706E023703}">
                      <ahyp:hlinkClr xmlns:ahyp="http://schemas.microsoft.com/office/drawing/2018/hyperlinkcolor" val="tx"/>
                    </a:ext>
                  </a:extLst>
                </a:hlinkClick>
              </a:rPr>
              <a:t>Back to speech sound list</a:t>
            </a:r>
            <a:endParaRPr lang="en-US">
              <a:solidFill>
                <a:schemeClr val="bg1"/>
              </a:solidFill>
            </a:endParaRPr>
          </a:p>
        </p:txBody>
      </p:sp>
      <p:pic>
        <p:nvPicPr>
          <p:cNvPr id="8" name="Picture 9" descr="A picture containing logo&#10;&#10;Description automatically generated">
            <a:extLst>
              <a:ext uri="{FF2B5EF4-FFF2-40B4-BE49-F238E27FC236}">
                <a16:creationId xmlns:a16="http://schemas.microsoft.com/office/drawing/2014/main" id="{BA219D07-EDDC-8FF8-E3BD-B4702C3149E8}"/>
              </a:ext>
            </a:extLst>
          </p:cNvPr>
          <p:cNvPicPr>
            <a:picLocks noChangeAspect="1"/>
          </p:cNvPicPr>
          <p:nvPr/>
        </p:nvPicPr>
        <p:blipFill>
          <a:blip r:embed="rId4"/>
          <a:stretch>
            <a:fillRect/>
          </a:stretch>
        </p:blipFill>
        <p:spPr>
          <a:xfrm>
            <a:off x="6062547" y="381775"/>
            <a:ext cx="5651809" cy="5202352"/>
          </a:xfrm>
          <a:prstGeom prst="rect">
            <a:avLst/>
          </a:prstGeom>
        </p:spPr>
      </p:pic>
      <p:sp>
        <p:nvSpPr>
          <p:cNvPr id="5" name="Content Placeholder 2">
            <a:extLst>
              <a:ext uri="{FF2B5EF4-FFF2-40B4-BE49-F238E27FC236}">
                <a16:creationId xmlns:a16="http://schemas.microsoft.com/office/drawing/2014/main" id="{DB96C768-DB82-2864-CC6D-CFBFA134F89F}"/>
              </a:ext>
            </a:extLst>
          </p:cNvPr>
          <p:cNvSpPr txBox="1">
            <a:spLocks/>
          </p:cNvSpPr>
          <p:nvPr/>
        </p:nvSpPr>
        <p:spPr>
          <a:xfrm>
            <a:off x="1015164" y="2124635"/>
            <a:ext cx="3791711" cy="3931920"/>
          </a:xfrm>
          <a:prstGeom prst="rect">
            <a:avLst/>
          </a:prstGeom>
        </p:spPr>
        <p:txBody>
          <a:bodyPr vert="horz" lIns="45720" tIns="45720" rIns="4572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u="sng">
                <a:solidFill>
                  <a:schemeClr val="bg1"/>
                </a:solidFill>
                <a:latin typeface="TW Cen MT"/>
              </a:rPr>
              <a:t>How to make the J Sound:</a:t>
            </a:r>
            <a:endParaRPr lang="en-US">
              <a:solidFill>
                <a:schemeClr val="bg1"/>
              </a:solidFill>
              <a:ea typeface="+mn-lt"/>
              <a:cs typeface="+mn-lt"/>
            </a:endParaRPr>
          </a:p>
          <a:p>
            <a:r>
              <a:rPr lang="en-US">
                <a:solidFill>
                  <a:schemeClr val="bg1"/>
                </a:solidFill>
                <a:latin typeface="TW Cen MT"/>
              </a:rPr>
              <a:t>•Tongue tip on the bumpy spot behind your teeth, sides of tongue along your molars.</a:t>
            </a:r>
            <a:endParaRPr lang="en-US">
              <a:solidFill>
                <a:schemeClr val="bg1"/>
              </a:solidFill>
              <a:ea typeface="+mn-lt"/>
              <a:cs typeface="+mn-lt"/>
            </a:endParaRPr>
          </a:p>
          <a:p>
            <a:r>
              <a:rPr lang="en-US">
                <a:solidFill>
                  <a:schemeClr val="bg1"/>
                </a:solidFill>
                <a:latin typeface="TW Cen MT"/>
              </a:rPr>
              <a:t>•Round your lips.</a:t>
            </a:r>
            <a:endParaRPr lang="en-US">
              <a:solidFill>
                <a:schemeClr val="bg1"/>
              </a:solidFill>
              <a:ea typeface="+mn-lt"/>
              <a:cs typeface="+mn-lt"/>
            </a:endParaRPr>
          </a:p>
          <a:p>
            <a:r>
              <a:rPr lang="en-US">
                <a:solidFill>
                  <a:schemeClr val="bg1"/>
                </a:solidFill>
                <a:latin typeface="TW Cen MT"/>
              </a:rPr>
              <a:t>•Push tongue forward to release a burst of air.</a:t>
            </a:r>
            <a:endParaRPr lang="en-US">
              <a:solidFill>
                <a:schemeClr val="bg1"/>
              </a:solidFill>
              <a:ea typeface="+mn-lt"/>
              <a:cs typeface="+mn-lt"/>
            </a:endParaRPr>
          </a:p>
          <a:p>
            <a:r>
              <a:rPr lang="en-US">
                <a:solidFill>
                  <a:schemeClr val="bg1"/>
                </a:solidFill>
                <a:latin typeface="TW Cen MT"/>
              </a:rPr>
              <a:t>•Voice is on</a:t>
            </a:r>
            <a:endParaRPr lang="en-US">
              <a:solidFill>
                <a:schemeClr val="bg1"/>
              </a:solidFill>
              <a:ea typeface="+mn-lt"/>
              <a:cs typeface="+mn-lt"/>
            </a:endParaRPr>
          </a:p>
          <a:p>
            <a:r>
              <a:rPr lang="en-US">
                <a:solidFill>
                  <a:schemeClr val="bg1"/>
                </a:solidFill>
                <a:latin typeface="TW Cen MT"/>
              </a:rPr>
              <a:t>Words: jump, joy, jet, juice</a:t>
            </a:r>
          </a:p>
          <a:p>
            <a:endParaRPr lang="en-US">
              <a:ea typeface="+mn-lt"/>
              <a:cs typeface="+mn-lt"/>
            </a:endParaRPr>
          </a:p>
          <a:p>
            <a:endParaRPr lang="en-US">
              <a:solidFill>
                <a:schemeClr val="bg1"/>
              </a:solidFill>
              <a:latin typeface="Tw Cen MT" panose="020B0602020104020603"/>
              <a:ea typeface="+mn-lt"/>
              <a:cs typeface="+mn-lt"/>
            </a:endParaRPr>
          </a:p>
        </p:txBody>
      </p:sp>
    </p:spTree>
    <p:extLst>
      <p:ext uri="{BB962C8B-B14F-4D97-AF65-F5344CB8AC3E}">
        <p14:creationId xmlns:p14="http://schemas.microsoft.com/office/powerpoint/2010/main" val="2685887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5EB68C-EDBE-6BA7-1CBE-E7231D612169}"/>
              </a:ext>
            </a:extLst>
          </p:cNvPr>
          <p:cNvSpPr>
            <a:spLocks noGrp="1"/>
          </p:cNvSpPr>
          <p:nvPr>
            <p:ph type="title"/>
          </p:nvPr>
        </p:nvSpPr>
        <p:spPr>
          <a:xfrm>
            <a:off x="1024129" y="585216"/>
            <a:ext cx="3779085" cy="1499616"/>
          </a:xfrm>
        </p:spPr>
        <p:txBody>
          <a:bodyPr>
            <a:normAutofit/>
          </a:bodyPr>
          <a:lstStyle/>
          <a:p>
            <a:r>
              <a:rPr lang="en-US">
                <a:solidFill>
                  <a:srgbClr val="FFFFFF"/>
                </a:solidFill>
              </a:rPr>
              <a:t>S- </a:t>
            </a:r>
            <a:r>
              <a:rPr lang="en-US" sz="2400">
                <a:solidFill>
                  <a:schemeClr val="bg1"/>
                </a:solidFill>
                <a:ea typeface="+mj-lt"/>
                <a:cs typeface="+mj-lt"/>
              </a:rPr>
              <a:t>Snake hissing sound</a:t>
            </a:r>
            <a:endParaRPr lang="en-US" sz="2400">
              <a:solidFill>
                <a:schemeClr val="bg1"/>
              </a:solidFill>
            </a:endParaRPr>
          </a:p>
        </p:txBody>
      </p:sp>
      <p:cxnSp>
        <p:nvCxnSpPr>
          <p:cNvPr id="13" name="Straight Connector 1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82970FAC-164B-97CF-723A-85130D136F23}"/>
              </a:ext>
            </a:extLst>
          </p:cNvPr>
          <p:cNvSpPr>
            <a:spLocks noGrp="1"/>
          </p:cNvSpPr>
          <p:nvPr>
            <p:ph idx="1"/>
          </p:nvPr>
        </p:nvSpPr>
        <p:spPr>
          <a:xfrm>
            <a:off x="1024129" y="2286000"/>
            <a:ext cx="3791711" cy="3931920"/>
          </a:xfrm>
        </p:spPr>
        <p:txBody>
          <a:bodyPr vert="horz" lIns="45720" tIns="45720" rIns="45720" bIns="45720" rtlCol="0" anchor="t">
            <a:normAutofit/>
          </a:bodyPr>
          <a:lstStyle/>
          <a:p>
            <a:r>
              <a:rPr lang="en-US" u="sng">
                <a:solidFill>
                  <a:schemeClr val="bg1"/>
                </a:solidFill>
                <a:latin typeface="TW Cen MT"/>
              </a:rPr>
              <a:t>How to make the S Sound:</a:t>
            </a:r>
            <a:endParaRPr lang="en-US">
              <a:solidFill>
                <a:schemeClr val="bg1"/>
              </a:solidFill>
              <a:ea typeface="+mn-lt"/>
              <a:cs typeface="+mn-lt"/>
            </a:endParaRPr>
          </a:p>
          <a:p>
            <a:r>
              <a:rPr lang="en-US">
                <a:solidFill>
                  <a:schemeClr val="bg1"/>
                </a:solidFill>
                <a:latin typeface="TW Cen MT"/>
              </a:rPr>
              <a:t>•Tongue is at the top of your mouth</a:t>
            </a:r>
            <a:endParaRPr lang="en-US">
              <a:solidFill>
                <a:schemeClr val="bg1"/>
              </a:solidFill>
              <a:latin typeface="TW Cen MT"/>
              <a:ea typeface="+mn-lt"/>
              <a:cs typeface="+mn-lt"/>
            </a:endParaRPr>
          </a:p>
          <a:p>
            <a:r>
              <a:rPr lang="en-US">
                <a:solidFill>
                  <a:schemeClr val="bg1"/>
                </a:solidFill>
                <a:latin typeface="TW Cen MT"/>
              </a:rPr>
              <a:t>•Tongue should be behind your teeth with teeth closed</a:t>
            </a:r>
            <a:endParaRPr lang="en-US">
              <a:solidFill>
                <a:schemeClr val="bg1"/>
              </a:solidFill>
              <a:latin typeface="TW Cen MT"/>
              <a:ea typeface="+mn-lt"/>
              <a:cs typeface="+mn-lt"/>
            </a:endParaRPr>
          </a:p>
          <a:p>
            <a:r>
              <a:rPr lang="en-US">
                <a:solidFill>
                  <a:schemeClr val="bg1"/>
                </a:solidFill>
                <a:latin typeface="TW Cen MT"/>
              </a:rPr>
              <a:t>•Air flows over the tongue</a:t>
            </a:r>
            <a:endParaRPr lang="en-US">
              <a:solidFill>
                <a:schemeClr val="bg1"/>
              </a:solidFill>
              <a:latin typeface="TW Cen MT"/>
              <a:ea typeface="+mn-lt"/>
              <a:cs typeface="+mn-lt"/>
            </a:endParaRPr>
          </a:p>
          <a:p>
            <a:r>
              <a:rPr lang="en-US">
                <a:solidFill>
                  <a:schemeClr val="bg1"/>
                </a:solidFill>
                <a:latin typeface="TW Cen MT"/>
              </a:rPr>
              <a:t>•Voice is off</a:t>
            </a:r>
            <a:endParaRPr lang="en-US">
              <a:solidFill>
                <a:schemeClr val="bg1"/>
              </a:solidFill>
              <a:ea typeface="+mn-lt"/>
              <a:cs typeface="+mn-lt"/>
            </a:endParaRPr>
          </a:p>
          <a:p>
            <a:r>
              <a:rPr lang="en-US">
                <a:solidFill>
                  <a:schemeClr val="bg1"/>
                </a:solidFill>
                <a:latin typeface="TW Cen MT"/>
              </a:rPr>
              <a:t>Words: sad, soup, sit, sing</a:t>
            </a:r>
          </a:p>
        </p:txBody>
      </p:sp>
      <p:pic>
        <p:nvPicPr>
          <p:cNvPr id="4" name="Picture 4" descr="Shape, arrow&#10;&#10;Description automatically generated">
            <a:extLst>
              <a:ext uri="{FF2B5EF4-FFF2-40B4-BE49-F238E27FC236}">
                <a16:creationId xmlns:a16="http://schemas.microsoft.com/office/drawing/2014/main" id="{826B390A-D8A2-1F6D-EE81-641A87D87FD6}"/>
              </a:ext>
            </a:extLst>
          </p:cNvPr>
          <p:cNvPicPr>
            <a:picLocks noChangeAspect="1"/>
          </p:cNvPicPr>
          <p:nvPr/>
        </p:nvPicPr>
        <p:blipFill>
          <a:blip r:embed="rId2"/>
          <a:stretch>
            <a:fillRect/>
          </a:stretch>
        </p:blipFill>
        <p:spPr>
          <a:xfrm>
            <a:off x="6096000" y="936701"/>
            <a:ext cx="5455921" cy="4984597"/>
          </a:xfrm>
          <a:prstGeom prst="rect">
            <a:avLst/>
          </a:prstGeom>
        </p:spPr>
      </p:pic>
      <p:sp>
        <p:nvSpPr>
          <p:cNvPr id="6" name="TextBox 5">
            <a:extLst>
              <a:ext uri="{FF2B5EF4-FFF2-40B4-BE49-F238E27FC236}">
                <a16:creationId xmlns:a16="http://schemas.microsoft.com/office/drawing/2014/main" id="{795058FF-47B2-667A-3817-738B2EBE2471}"/>
              </a:ext>
            </a:extLst>
          </p:cNvPr>
          <p:cNvSpPr txBox="1"/>
          <p:nvPr/>
        </p:nvSpPr>
        <p:spPr>
          <a:xfrm>
            <a:off x="1183762" y="6298602"/>
            <a:ext cx="32803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hlinkClick r:id="rId3" action="ppaction://hlinksldjump">
                  <a:extLst>
                    <a:ext uri="{A12FA001-AC4F-418D-AE19-62706E023703}">
                      <ahyp:hlinkClr xmlns:ahyp="http://schemas.microsoft.com/office/drawing/2018/hyperlinkcolor" val="tx"/>
                    </a:ext>
                  </a:extLst>
                </a:hlinkClick>
              </a:rPr>
              <a:t>Back to speech sound list</a:t>
            </a:r>
            <a:endParaRPr lang="en-US">
              <a:solidFill>
                <a:schemeClr val="bg1"/>
              </a:solidFill>
            </a:endParaRPr>
          </a:p>
        </p:txBody>
      </p:sp>
      <p:sp>
        <p:nvSpPr>
          <p:cNvPr id="5" name="TextBox 4">
            <a:extLst>
              <a:ext uri="{FF2B5EF4-FFF2-40B4-BE49-F238E27FC236}">
                <a16:creationId xmlns:a16="http://schemas.microsoft.com/office/drawing/2014/main" id="{8F5E8B8D-C967-A215-2D71-58B6CB9722CA}"/>
              </a:ext>
            </a:extLst>
          </p:cNvPr>
          <p:cNvSpPr txBox="1"/>
          <p:nvPr/>
        </p:nvSpPr>
        <p:spPr>
          <a:xfrm>
            <a:off x="6674759" y="6183699"/>
            <a:ext cx="54471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Learn more about making your S sound </a:t>
            </a:r>
            <a:r>
              <a:rPr lang="en-US">
                <a:hlinkClick r:id="rId4"/>
              </a:rPr>
              <a:t>here</a:t>
            </a:r>
            <a:r>
              <a:rPr lang="en-US"/>
              <a:t>!</a:t>
            </a:r>
          </a:p>
        </p:txBody>
      </p:sp>
    </p:spTree>
    <p:extLst>
      <p:ext uri="{BB962C8B-B14F-4D97-AF65-F5344CB8AC3E}">
        <p14:creationId xmlns:p14="http://schemas.microsoft.com/office/powerpoint/2010/main" val="670421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7B1602-E083-1F9E-4393-25763EE2FCEE}"/>
              </a:ext>
            </a:extLst>
          </p:cNvPr>
          <p:cNvSpPr>
            <a:spLocks noGrp="1"/>
          </p:cNvSpPr>
          <p:nvPr>
            <p:ph type="title"/>
          </p:nvPr>
        </p:nvSpPr>
        <p:spPr>
          <a:xfrm>
            <a:off x="1024129" y="585216"/>
            <a:ext cx="3779085" cy="1499616"/>
          </a:xfrm>
        </p:spPr>
        <p:txBody>
          <a:bodyPr>
            <a:normAutofit/>
          </a:bodyPr>
          <a:lstStyle/>
          <a:p>
            <a:r>
              <a:rPr lang="en-US">
                <a:solidFill>
                  <a:srgbClr val="FFFFFF"/>
                </a:solidFill>
              </a:rPr>
              <a:t>Z- </a:t>
            </a:r>
            <a:r>
              <a:rPr lang="en-US" sz="2400">
                <a:solidFill>
                  <a:schemeClr val="bg1"/>
                </a:solidFill>
                <a:ea typeface="+mj-lt"/>
                <a:cs typeface="+mj-lt"/>
              </a:rPr>
              <a:t>Bee buzzing sound</a:t>
            </a:r>
          </a:p>
        </p:txBody>
      </p:sp>
      <p:cxnSp>
        <p:nvCxnSpPr>
          <p:cNvPr id="11" name="Straight Connector 10">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2E65A65-2AC1-116E-80FB-C4B29D72DF1C}"/>
              </a:ext>
            </a:extLst>
          </p:cNvPr>
          <p:cNvSpPr>
            <a:spLocks noGrp="1"/>
          </p:cNvSpPr>
          <p:nvPr>
            <p:ph idx="1"/>
          </p:nvPr>
        </p:nvSpPr>
        <p:spPr>
          <a:xfrm>
            <a:off x="1024129" y="2286000"/>
            <a:ext cx="3791711" cy="3931920"/>
          </a:xfrm>
        </p:spPr>
        <p:txBody>
          <a:bodyPr vert="horz" lIns="45720" tIns="45720" rIns="45720" bIns="45720" rtlCol="0" anchor="t">
            <a:normAutofit/>
          </a:bodyPr>
          <a:lstStyle/>
          <a:p>
            <a:endParaRPr lang="en-US" u="sng">
              <a:solidFill>
                <a:schemeClr val="bg1"/>
              </a:solidFill>
              <a:latin typeface="TW Cen MT"/>
              <a:ea typeface="+mn-lt"/>
              <a:cs typeface="+mn-lt"/>
            </a:endParaRPr>
          </a:p>
          <a:p>
            <a:endParaRPr lang="en-US">
              <a:solidFill>
                <a:srgbClr val="FFFFFF"/>
              </a:solidFill>
            </a:endParaRPr>
          </a:p>
        </p:txBody>
      </p:sp>
      <p:sp>
        <p:nvSpPr>
          <p:cNvPr id="6" name="TextBox 5">
            <a:extLst>
              <a:ext uri="{FF2B5EF4-FFF2-40B4-BE49-F238E27FC236}">
                <a16:creationId xmlns:a16="http://schemas.microsoft.com/office/drawing/2014/main" id="{8B96D8BE-58DF-38C0-BE2F-322CACED56B4}"/>
              </a:ext>
            </a:extLst>
          </p:cNvPr>
          <p:cNvSpPr txBox="1"/>
          <p:nvPr/>
        </p:nvSpPr>
        <p:spPr>
          <a:xfrm>
            <a:off x="6646881" y="6127943"/>
            <a:ext cx="54471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Learn more about making your Z sound </a:t>
            </a:r>
            <a:r>
              <a:rPr lang="en-US">
                <a:hlinkClick r:id="rId2"/>
              </a:rPr>
              <a:t>here</a:t>
            </a:r>
            <a:r>
              <a:rPr lang="en-US"/>
              <a:t>!</a:t>
            </a:r>
          </a:p>
        </p:txBody>
      </p:sp>
      <p:sp>
        <p:nvSpPr>
          <p:cNvPr id="7" name="TextBox 6">
            <a:extLst>
              <a:ext uri="{FF2B5EF4-FFF2-40B4-BE49-F238E27FC236}">
                <a16:creationId xmlns:a16="http://schemas.microsoft.com/office/drawing/2014/main" id="{33A4741D-4F4C-25C5-29E8-6F915F8CCF07}"/>
              </a:ext>
            </a:extLst>
          </p:cNvPr>
          <p:cNvSpPr txBox="1"/>
          <p:nvPr/>
        </p:nvSpPr>
        <p:spPr>
          <a:xfrm>
            <a:off x="1228586" y="6262744"/>
            <a:ext cx="32803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hlinkClick r:id="rId3" action="ppaction://hlinksldjump">
                  <a:extLst>
                    <a:ext uri="{A12FA001-AC4F-418D-AE19-62706E023703}">
                      <ahyp:hlinkClr xmlns:ahyp="http://schemas.microsoft.com/office/drawing/2018/hyperlinkcolor" val="tx"/>
                    </a:ext>
                  </a:extLst>
                </a:hlinkClick>
              </a:rPr>
              <a:t>Back to speech sound list</a:t>
            </a:r>
            <a:endParaRPr lang="en-US">
              <a:solidFill>
                <a:schemeClr val="bg1"/>
              </a:solidFill>
            </a:endParaRPr>
          </a:p>
        </p:txBody>
      </p:sp>
      <p:pic>
        <p:nvPicPr>
          <p:cNvPr id="8" name="Picture 9" descr="Shape, arrow&#10;&#10;Description automatically generated">
            <a:extLst>
              <a:ext uri="{FF2B5EF4-FFF2-40B4-BE49-F238E27FC236}">
                <a16:creationId xmlns:a16="http://schemas.microsoft.com/office/drawing/2014/main" id="{0E5F56F6-CA8C-F3FE-9EFA-E3B7B77A536A}"/>
              </a:ext>
            </a:extLst>
          </p:cNvPr>
          <p:cNvPicPr>
            <a:picLocks noChangeAspect="1"/>
          </p:cNvPicPr>
          <p:nvPr/>
        </p:nvPicPr>
        <p:blipFill>
          <a:blip r:embed="rId4"/>
          <a:stretch>
            <a:fillRect/>
          </a:stretch>
        </p:blipFill>
        <p:spPr>
          <a:xfrm>
            <a:off x="5951035" y="417791"/>
            <a:ext cx="5716857" cy="5176785"/>
          </a:xfrm>
          <a:prstGeom prst="rect">
            <a:avLst/>
          </a:prstGeom>
        </p:spPr>
      </p:pic>
      <p:sp>
        <p:nvSpPr>
          <p:cNvPr id="5" name="Content Placeholder 7">
            <a:extLst>
              <a:ext uri="{FF2B5EF4-FFF2-40B4-BE49-F238E27FC236}">
                <a16:creationId xmlns:a16="http://schemas.microsoft.com/office/drawing/2014/main" id="{BF795F29-C1CC-B9A4-1AE7-B65C4090A586}"/>
              </a:ext>
            </a:extLst>
          </p:cNvPr>
          <p:cNvSpPr txBox="1">
            <a:spLocks/>
          </p:cNvSpPr>
          <p:nvPr/>
        </p:nvSpPr>
        <p:spPr>
          <a:xfrm>
            <a:off x="832700" y="2085278"/>
            <a:ext cx="3791711" cy="3931920"/>
          </a:xfrm>
          <a:prstGeom prst="rect">
            <a:avLst/>
          </a:prstGeom>
        </p:spPr>
        <p:txBody>
          <a:bodyPr vert="horz" lIns="45720" tIns="45720" rIns="4572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u="sng">
                <a:solidFill>
                  <a:schemeClr val="bg1"/>
                </a:solidFill>
                <a:latin typeface="TW Cen MT"/>
              </a:rPr>
              <a:t>How to make the Z Sound:</a:t>
            </a:r>
            <a:endParaRPr lang="en-US">
              <a:solidFill>
                <a:schemeClr val="bg1"/>
              </a:solidFill>
              <a:ea typeface="+mn-lt"/>
              <a:cs typeface="+mn-lt"/>
            </a:endParaRPr>
          </a:p>
          <a:p>
            <a:r>
              <a:rPr lang="en-US">
                <a:solidFill>
                  <a:schemeClr val="bg1"/>
                </a:solidFill>
                <a:latin typeface="TW Cen MT"/>
              </a:rPr>
              <a:t>•Tongue is at the top of your mouth</a:t>
            </a:r>
            <a:endParaRPr lang="en-US">
              <a:solidFill>
                <a:schemeClr val="bg1"/>
              </a:solidFill>
              <a:latin typeface="TW Cen MT"/>
              <a:ea typeface="+mn-lt"/>
              <a:cs typeface="+mn-lt"/>
            </a:endParaRPr>
          </a:p>
          <a:p>
            <a:r>
              <a:rPr lang="en-US">
                <a:solidFill>
                  <a:schemeClr val="bg1"/>
                </a:solidFill>
                <a:latin typeface="TW Cen MT"/>
              </a:rPr>
              <a:t>•Tongue should be behind your teeth with teeth closed</a:t>
            </a:r>
            <a:endParaRPr lang="en-US">
              <a:solidFill>
                <a:schemeClr val="bg1"/>
              </a:solidFill>
              <a:latin typeface="TW Cen MT"/>
              <a:ea typeface="+mn-lt"/>
              <a:cs typeface="+mn-lt"/>
            </a:endParaRPr>
          </a:p>
          <a:p>
            <a:r>
              <a:rPr lang="en-US">
                <a:solidFill>
                  <a:schemeClr val="bg1"/>
                </a:solidFill>
                <a:latin typeface="TW Cen MT"/>
              </a:rPr>
              <a:t>•Air flows over the tongue</a:t>
            </a:r>
            <a:endParaRPr lang="en-US">
              <a:solidFill>
                <a:schemeClr val="bg1"/>
              </a:solidFill>
              <a:latin typeface="TW Cen MT"/>
              <a:ea typeface="+mn-lt"/>
              <a:cs typeface="+mn-lt"/>
            </a:endParaRPr>
          </a:p>
          <a:p>
            <a:r>
              <a:rPr lang="en-US">
                <a:solidFill>
                  <a:schemeClr val="bg1"/>
                </a:solidFill>
                <a:latin typeface="TW Cen MT"/>
              </a:rPr>
              <a:t>•Voice is on</a:t>
            </a:r>
            <a:endParaRPr lang="en-US">
              <a:solidFill>
                <a:schemeClr val="bg1"/>
              </a:solidFill>
              <a:ea typeface="+mn-lt"/>
              <a:cs typeface="+mn-lt"/>
            </a:endParaRPr>
          </a:p>
          <a:p>
            <a:r>
              <a:rPr lang="en-US">
                <a:solidFill>
                  <a:schemeClr val="bg1"/>
                </a:solidFill>
                <a:latin typeface="TW Cen MT"/>
              </a:rPr>
              <a:t>Words: zip, zoo, zone, zero</a:t>
            </a:r>
          </a:p>
        </p:txBody>
      </p:sp>
    </p:spTree>
    <p:extLst>
      <p:ext uri="{BB962C8B-B14F-4D97-AF65-F5344CB8AC3E}">
        <p14:creationId xmlns:p14="http://schemas.microsoft.com/office/powerpoint/2010/main" val="2935179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2418BA-8581-5AEC-E7C3-8DF8AEAEBCE1}"/>
              </a:ext>
            </a:extLst>
          </p:cNvPr>
          <p:cNvSpPr>
            <a:spLocks noGrp="1"/>
          </p:cNvSpPr>
          <p:nvPr>
            <p:ph type="title"/>
          </p:nvPr>
        </p:nvSpPr>
        <p:spPr>
          <a:xfrm>
            <a:off x="1024129" y="585216"/>
            <a:ext cx="3779085" cy="1499616"/>
          </a:xfrm>
        </p:spPr>
        <p:txBody>
          <a:bodyPr>
            <a:normAutofit/>
          </a:bodyPr>
          <a:lstStyle/>
          <a:p>
            <a:r>
              <a:rPr lang="en-US">
                <a:solidFill>
                  <a:srgbClr val="FFFFFF"/>
                </a:solidFill>
              </a:rPr>
              <a:t>R- </a:t>
            </a:r>
            <a:r>
              <a:rPr lang="en-US" sz="2400">
                <a:solidFill>
                  <a:schemeClr val="bg1"/>
                </a:solidFill>
                <a:ea typeface="+mj-lt"/>
                <a:cs typeface="+mj-lt"/>
              </a:rPr>
              <a:t>Angry bear sound</a:t>
            </a:r>
          </a:p>
        </p:txBody>
      </p:sp>
      <p:cxnSp>
        <p:nvCxnSpPr>
          <p:cNvPr id="11" name="Straight Connector 10">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F2D7B29-E71B-42F4-0217-5392390B03BC}"/>
              </a:ext>
            </a:extLst>
          </p:cNvPr>
          <p:cNvSpPr>
            <a:spLocks noGrp="1"/>
          </p:cNvSpPr>
          <p:nvPr>
            <p:ph idx="1"/>
          </p:nvPr>
        </p:nvSpPr>
        <p:spPr>
          <a:xfrm>
            <a:off x="1024129" y="2286000"/>
            <a:ext cx="3791711" cy="3931920"/>
          </a:xfrm>
        </p:spPr>
        <p:txBody>
          <a:bodyPr vert="horz" lIns="45720" tIns="45720" rIns="45720" bIns="45720" rtlCol="0" anchor="t">
            <a:normAutofit/>
          </a:bodyPr>
          <a:lstStyle/>
          <a:p>
            <a:endParaRPr lang="en-US" u="sng">
              <a:solidFill>
                <a:schemeClr val="bg1"/>
              </a:solidFill>
              <a:latin typeface="TW Cen MT"/>
              <a:ea typeface="+mn-lt"/>
              <a:cs typeface="+mn-lt"/>
            </a:endParaRPr>
          </a:p>
          <a:p>
            <a:endParaRPr lang="en-US">
              <a:solidFill>
                <a:srgbClr val="FFFFFF"/>
              </a:solidFill>
            </a:endParaRPr>
          </a:p>
        </p:txBody>
      </p:sp>
      <p:sp>
        <p:nvSpPr>
          <p:cNvPr id="7" name="TextBox 6">
            <a:extLst>
              <a:ext uri="{FF2B5EF4-FFF2-40B4-BE49-F238E27FC236}">
                <a16:creationId xmlns:a16="http://schemas.microsoft.com/office/drawing/2014/main" id="{9CB8EA4D-198A-E764-9507-5AA6C5428EA7}"/>
              </a:ext>
            </a:extLst>
          </p:cNvPr>
          <p:cNvSpPr txBox="1"/>
          <p:nvPr/>
        </p:nvSpPr>
        <p:spPr>
          <a:xfrm>
            <a:off x="1443739" y="6217920"/>
            <a:ext cx="32803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hlinkClick r:id="rId2" action="ppaction://hlinksldjump">
                  <a:extLst>
                    <a:ext uri="{A12FA001-AC4F-418D-AE19-62706E023703}">
                      <ahyp:hlinkClr xmlns:ahyp="http://schemas.microsoft.com/office/drawing/2018/hyperlinkcolor" val="tx"/>
                    </a:ext>
                  </a:extLst>
                </a:hlinkClick>
              </a:rPr>
              <a:t>Back to speech sound list</a:t>
            </a:r>
            <a:endParaRPr lang="en-US">
              <a:solidFill>
                <a:schemeClr val="bg1"/>
              </a:solidFill>
            </a:endParaRPr>
          </a:p>
        </p:txBody>
      </p:sp>
      <p:pic>
        <p:nvPicPr>
          <p:cNvPr id="8" name="Picture 9">
            <a:extLst>
              <a:ext uri="{FF2B5EF4-FFF2-40B4-BE49-F238E27FC236}">
                <a16:creationId xmlns:a16="http://schemas.microsoft.com/office/drawing/2014/main" id="{85C538B9-9A16-D28B-0198-0E1D43847049}"/>
              </a:ext>
            </a:extLst>
          </p:cNvPr>
          <p:cNvPicPr>
            <a:picLocks noChangeAspect="1"/>
          </p:cNvPicPr>
          <p:nvPr/>
        </p:nvPicPr>
        <p:blipFill>
          <a:blip r:embed="rId3"/>
          <a:stretch>
            <a:fillRect/>
          </a:stretch>
        </p:blipFill>
        <p:spPr>
          <a:xfrm>
            <a:off x="5978913" y="477440"/>
            <a:ext cx="5698272" cy="5243338"/>
          </a:xfrm>
          <a:prstGeom prst="rect">
            <a:avLst/>
          </a:prstGeom>
        </p:spPr>
      </p:pic>
      <p:sp>
        <p:nvSpPr>
          <p:cNvPr id="5" name="Content Placeholder 7">
            <a:extLst>
              <a:ext uri="{FF2B5EF4-FFF2-40B4-BE49-F238E27FC236}">
                <a16:creationId xmlns:a16="http://schemas.microsoft.com/office/drawing/2014/main" id="{244647DD-74C3-B76C-317B-2200E243184E}"/>
              </a:ext>
            </a:extLst>
          </p:cNvPr>
          <p:cNvSpPr txBox="1">
            <a:spLocks/>
          </p:cNvSpPr>
          <p:nvPr/>
        </p:nvSpPr>
        <p:spPr>
          <a:xfrm>
            <a:off x="832700" y="2085278"/>
            <a:ext cx="3791711" cy="3931920"/>
          </a:xfrm>
          <a:prstGeom prst="rect">
            <a:avLst/>
          </a:prstGeom>
        </p:spPr>
        <p:txBody>
          <a:bodyPr vert="horz" lIns="45720" tIns="45720" rIns="4572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US">
                <a:solidFill>
                  <a:schemeClr val="bg1"/>
                </a:solidFill>
                <a:latin typeface="TW Cen MT"/>
              </a:rPr>
              <a:t>There are two different ways you can make the R sound. One is called the bunched and one is called retroflex or tongue tip. Try both out to see which is easier for your student to make.</a:t>
            </a:r>
          </a:p>
          <a:p>
            <a:pPr marL="0" indent="0">
              <a:buNone/>
            </a:pPr>
            <a:endParaRPr lang="en-US">
              <a:solidFill>
                <a:schemeClr val="bg1"/>
              </a:solidFill>
              <a:latin typeface="TW Cen MT"/>
            </a:endParaRPr>
          </a:p>
          <a:p>
            <a:pPr marL="0" indent="0">
              <a:buNone/>
            </a:pPr>
            <a:r>
              <a:rPr lang="en-US">
                <a:solidFill>
                  <a:schemeClr val="bg1"/>
                </a:solidFill>
                <a:latin typeface="TW Cen MT"/>
                <a:hlinkClick r:id="rId4" action="ppaction://hlinksldjump"/>
              </a:rPr>
              <a:t>Bunched</a:t>
            </a:r>
            <a:endParaRPr lang="en-US">
              <a:solidFill>
                <a:schemeClr val="bg1"/>
              </a:solidFill>
              <a:latin typeface="TW Cen MT"/>
            </a:endParaRPr>
          </a:p>
          <a:p>
            <a:pPr marL="0" indent="0">
              <a:buNone/>
            </a:pPr>
            <a:r>
              <a:rPr lang="en-US">
                <a:solidFill>
                  <a:schemeClr val="bg1"/>
                </a:solidFill>
                <a:latin typeface="TW Cen MT"/>
                <a:hlinkClick r:id="rId5" action="ppaction://hlinksldjump"/>
              </a:rPr>
              <a:t>Retroflex</a:t>
            </a:r>
            <a:endParaRPr lang="en-US">
              <a:solidFill>
                <a:schemeClr val="bg1"/>
              </a:solidFill>
              <a:latin typeface="TW Cen MT"/>
            </a:endParaRPr>
          </a:p>
        </p:txBody>
      </p:sp>
    </p:spTree>
    <p:extLst>
      <p:ext uri="{BB962C8B-B14F-4D97-AF65-F5344CB8AC3E}">
        <p14:creationId xmlns:p14="http://schemas.microsoft.com/office/powerpoint/2010/main" val="2740387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2418BA-8581-5AEC-E7C3-8DF8AEAEBCE1}"/>
              </a:ext>
            </a:extLst>
          </p:cNvPr>
          <p:cNvSpPr>
            <a:spLocks noGrp="1"/>
          </p:cNvSpPr>
          <p:nvPr>
            <p:ph type="title"/>
          </p:nvPr>
        </p:nvSpPr>
        <p:spPr>
          <a:xfrm>
            <a:off x="1024129" y="585216"/>
            <a:ext cx="3779085" cy="1499616"/>
          </a:xfrm>
        </p:spPr>
        <p:txBody>
          <a:bodyPr>
            <a:normAutofit/>
          </a:bodyPr>
          <a:lstStyle/>
          <a:p>
            <a:r>
              <a:rPr lang="en-US">
                <a:solidFill>
                  <a:srgbClr val="FFFFFF"/>
                </a:solidFill>
              </a:rPr>
              <a:t>Bunched R- </a:t>
            </a:r>
            <a:r>
              <a:rPr lang="en-US" sz="2400">
                <a:solidFill>
                  <a:schemeClr val="bg1"/>
                </a:solidFill>
                <a:ea typeface="+mj-lt"/>
                <a:cs typeface="+mj-lt"/>
              </a:rPr>
              <a:t>Angry bear sound</a:t>
            </a:r>
          </a:p>
        </p:txBody>
      </p:sp>
      <p:cxnSp>
        <p:nvCxnSpPr>
          <p:cNvPr id="11" name="Straight Connector 10">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F2D7B29-E71B-42F4-0217-5392390B03BC}"/>
              </a:ext>
            </a:extLst>
          </p:cNvPr>
          <p:cNvSpPr>
            <a:spLocks noGrp="1"/>
          </p:cNvSpPr>
          <p:nvPr>
            <p:ph idx="1"/>
          </p:nvPr>
        </p:nvSpPr>
        <p:spPr>
          <a:xfrm>
            <a:off x="1024129" y="2286000"/>
            <a:ext cx="3791711" cy="3931920"/>
          </a:xfrm>
        </p:spPr>
        <p:txBody>
          <a:bodyPr vert="horz" lIns="45720" tIns="45720" rIns="45720" bIns="45720" rtlCol="0" anchor="t">
            <a:normAutofit/>
          </a:bodyPr>
          <a:lstStyle/>
          <a:p>
            <a:endParaRPr lang="en-US" u="sng">
              <a:solidFill>
                <a:schemeClr val="bg1"/>
              </a:solidFill>
              <a:latin typeface="TW Cen MT"/>
              <a:ea typeface="+mn-lt"/>
              <a:cs typeface="+mn-lt"/>
            </a:endParaRPr>
          </a:p>
          <a:p>
            <a:endParaRPr lang="en-US">
              <a:solidFill>
                <a:srgbClr val="FFFFFF"/>
              </a:solidFill>
            </a:endParaRPr>
          </a:p>
        </p:txBody>
      </p:sp>
      <p:sp>
        <p:nvSpPr>
          <p:cNvPr id="6" name="TextBox 5">
            <a:extLst>
              <a:ext uri="{FF2B5EF4-FFF2-40B4-BE49-F238E27FC236}">
                <a16:creationId xmlns:a16="http://schemas.microsoft.com/office/drawing/2014/main" id="{B6DCF4C9-2119-A1B1-E996-2F6740B0CAE1}"/>
              </a:ext>
            </a:extLst>
          </p:cNvPr>
          <p:cNvSpPr txBox="1"/>
          <p:nvPr/>
        </p:nvSpPr>
        <p:spPr>
          <a:xfrm>
            <a:off x="6693344" y="6137236"/>
            <a:ext cx="54471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Learn more about making your R sound </a:t>
            </a:r>
            <a:r>
              <a:rPr lang="en-US">
                <a:hlinkClick r:id="rId2">
                  <a:extLst>
                    <a:ext uri="{A12FA001-AC4F-418D-AE19-62706E023703}">
                      <ahyp:hlinkClr xmlns:ahyp="http://schemas.microsoft.com/office/drawing/2018/hyperlinkcolor" val="tx"/>
                    </a:ext>
                  </a:extLst>
                </a:hlinkClick>
              </a:rPr>
              <a:t>here</a:t>
            </a:r>
            <a:r>
              <a:rPr lang="en-US"/>
              <a:t>!</a:t>
            </a:r>
          </a:p>
        </p:txBody>
      </p:sp>
      <p:sp>
        <p:nvSpPr>
          <p:cNvPr id="7" name="TextBox 6">
            <a:extLst>
              <a:ext uri="{FF2B5EF4-FFF2-40B4-BE49-F238E27FC236}">
                <a16:creationId xmlns:a16="http://schemas.microsoft.com/office/drawing/2014/main" id="{9CB8EA4D-198A-E764-9507-5AA6C5428EA7}"/>
              </a:ext>
            </a:extLst>
          </p:cNvPr>
          <p:cNvSpPr txBox="1"/>
          <p:nvPr/>
        </p:nvSpPr>
        <p:spPr>
          <a:xfrm>
            <a:off x="1443739" y="6217920"/>
            <a:ext cx="32803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hlinkClick r:id="rId3" action="ppaction://hlinksldjump">
                  <a:extLst>
                    <a:ext uri="{A12FA001-AC4F-418D-AE19-62706E023703}">
                      <ahyp:hlinkClr xmlns:ahyp="http://schemas.microsoft.com/office/drawing/2018/hyperlinkcolor" val="tx"/>
                    </a:ext>
                  </a:extLst>
                </a:hlinkClick>
              </a:rPr>
              <a:t>Back to speech sound list</a:t>
            </a:r>
            <a:endParaRPr lang="en-US">
              <a:solidFill>
                <a:schemeClr val="bg1"/>
              </a:solidFill>
            </a:endParaRPr>
          </a:p>
        </p:txBody>
      </p:sp>
      <p:pic>
        <p:nvPicPr>
          <p:cNvPr id="8" name="Picture 9">
            <a:extLst>
              <a:ext uri="{FF2B5EF4-FFF2-40B4-BE49-F238E27FC236}">
                <a16:creationId xmlns:a16="http://schemas.microsoft.com/office/drawing/2014/main" id="{85C538B9-9A16-D28B-0198-0E1D43847049}"/>
              </a:ext>
            </a:extLst>
          </p:cNvPr>
          <p:cNvPicPr>
            <a:picLocks noChangeAspect="1"/>
          </p:cNvPicPr>
          <p:nvPr/>
        </p:nvPicPr>
        <p:blipFill>
          <a:blip r:embed="rId4"/>
          <a:stretch>
            <a:fillRect/>
          </a:stretch>
        </p:blipFill>
        <p:spPr>
          <a:xfrm>
            <a:off x="5978913" y="477440"/>
            <a:ext cx="5698272" cy="5243338"/>
          </a:xfrm>
          <a:prstGeom prst="rect">
            <a:avLst/>
          </a:prstGeom>
        </p:spPr>
      </p:pic>
      <p:sp>
        <p:nvSpPr>
          <p:cNvPr id="5" name="Content Placeholder 7">
            <a:extLst>
              <a:ext uri="{FF2B5EF4-FFF2-40B4-BE49-F238E27FC236}">
                <a16:creationId xmlns:a16="http://schemas.microsoft.com/office/drawing/2014/main" id="{9A6521E5-02B6-B8F9-46FA-569E21C7671A}"/>
              </a:ext>
            </a:extLst>
          </p:cNvPr>
          <p:cNvSpPr txBox="1">
            <a:spLocks/>
          </p:cNvSpPr>
          <p:nvPr/>
        </p:nvSpPr>
        <p:spPr>
          <a:xfrm>
            <a:off x="832700" y="2085278"/>
            <a:ext cx="3791711" cy="3931920"/>
          </a:xfrm>
          <a:prstGeom prst="rect">
            <a:avLst/>
          </a:prstGeom>
        </p:spPr>
        <p:txBody>
          <a:bodyPr vert="horz" lIns="45720" tIns="45720" rIns="45720" bIns="45720" rtlCol="0" anchor="t">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u="sng">
                <a:solidFill>
                  <a:schemeClr val="bg1"/>
                </a:solidFill>
                <a:latin typeface="TW Cen MT"/>
              </a:rPr>
              <a:t>How to make the R Sound:</a:t>
            </a:r>
            <a:endParaRPr lang="en-US">
              <a:solidFill>
                <a:schemeClr val="bg1"/>
              </a:solidFill>
              <a:ea typeface="+mn-lt"/>
              <a:cs typeface="+mn-lt"/>
            </a:endParaRPr>
          </a:p>
          <a:p>
            <a:r>
              <a:rPr lang="en-US">
                <a:solidFill>
                  <a:schemeClr val="bg1"/>
                </a:solidFill>
                <a:latin typeface="TW Cen MT"/>
              </a:rPr>
              <a:t>•Back sides of tongue are touching the inside of your back teeth</a:t>
            </a:r>
            <a:endParaRPr lang="en-US">
              <a:solidFill>
                <a:schemeClr val="bg1"/>
              </a:solidFill>
              <a:latin typeface="TW Cen MT"/>
              <a:ea typeface="+mn-lt"/>
              <a:cs typeface="+mn-lt"/>
            </a:endParaRPr>
          </a:p>
          <a:p>
            <a:r>
              <a:rPr lang="en-US">
                <a:solidFill>
                  <a:schemeClr val="bg1"/>
                </a:solidFill>
                <a:latin typeface="TW Cen MT"/>
              </a:rPr>
              <a:t>•Pull tongue back</a:t>
            </a:r>
            <a:endParaRPr lang="en-US">
              <a:solidFill>
                <a:schemeClr val="bg1"/>
              </a:solidFill>
              <a:latin typeface="TW Cen MT"/>
              <a:ea typeface="+mn-lt"/>
              <a:cs typeface="+mn-lt"/>
            </a:endParaRPr>
          </a:p>
          <a:p>
            <a:r>
              <a:rPr lang="en-US">
                <a:solidFill>
                  <a:schemeClr val="bg1"/>
                </a:solidFill>
                <a:latin typeface="TW Cen MT"/>
              </a:rPr>
              <a:t>•Tongue will be tight and high</a:t>
            </a:r>
            <a:endParaRPr lang="en-US">
              <a:solidFill>
                <a:schemeClr val="bg1"/>
              </a:solidFill>
              <a:latin typeface="TW Cen MT"/>
              <a:ea typeface="+mn-lt"/>
              <a:cs typeface="+mn-lt"/>
            </a:endParaRPr>
          </a:p>
          <a:p>
            <a:r>
              <a:rPr lang="en-US">
                <a:solidFill>
                  <a:schemeClr val="bg1"/>
                </a:solidFill>
                <a:latin typeface="TW Cen MT"/>
              </a:rPr>
              <a:t>•Voice is on</a:t>
            </a:r>
            <a:endParaRPr lang="en-US">
              <a:solidFill>
                <a:schemeClr val="bg1"/>
              </a:solidFill>
              <a:latin typeface="TW Cen MT"/>
              <a:ea typeface="+mn-lt"/>
              <a:cs typeface="+mn-lt"/>
            </a:endParaRPr>
          </a:p>
          <a:p>
            <a:r>
              <a:rPr lang="en-US">
                <a:solidFill>
                  <a:schemeClr val="bg1"/>
                </a:solidFill>
                <a:latin typeface="TW Cen MT"/>
              </a:rPr>
              <a:t>•Sometimes saying gr helps to find the right spot</a:t>
            </a:r>
          </a:p>
          <a:p>
            <a:r>
              <a:rPr lang="en-US">
                <a:solidFill>
                  <a:schemeClr val="bg1"/>
                </a:solidFill>
                <a:latin typeface="TW Cen MT"/>
              </a:rPr>
              <a:t>•Lips should be still</a:t>
            </a:r>
          </a:p>
          <a:p>
            <a:r>
              <a:rPr lang="en-US">
                <a:solidFill>
                  <a:schemeClr val="bg1"/>
                </a:solidFill>
                <a:latin typeface="TW Cen MT"/>
              </a:rPr>
              <a:t>Words: right, rock, rope, run, rag</a:t>
            </a:r>
          </a:p>
        </p:txBody>
      </p:sp>
    </p:spTree>
    <p:extLst>
      <p:ext uri="{BB962C8B-B14F-4D97-AF65-F5344CB8AC3E}">
        <p14:creationId xmlns:p14="http://schemas.microsoft.com/office/powerpoint/2010/main" val="3158268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2418BA-8581-5AEC-E7C3-8DF8AEAEBCE1}"/>
              </a:ext>
            </a:extLst>
          </p:cNvPr>
          <p:cNvSpPr>
            <a:spLocks noGrp="1"/>
          </p:cNvSpPr>
          <p:nvPr>
            <p:ph type="title"/>
          </p:nvPr>
        </p:nvSpPr>
        <p:spPr>
          <a:xfrm>
            <a:off x="1024129" y="585216"/>
            <a:ext cx="3779085" cy="1499616"/>
          </a:xfrm>
        </p:spPr>
        <p:txBody>
          <a:bodyPr>
            <a:normAutofit/>
          </a:bodyPr>
          <a:lstStyle/>
          <a:p>
            <a:r>
              <a:rPr lang="en-US">
                <a:solidFill>
                  <a:srgbClr val="FFFFFF"/>
                </a:solidFill>
              </a:rPr>
              <a:t>Retroflex R- </a:t>
            </a:r>
            <a:r>
              <a:rPr lang="en-US" sz="2400">
                <a:solidFill>
                  <a:schemeClr val="bg1"/>
                </a:solidFill>
                <a:ea typeface="+mj-lt"/>
                <a:cs typeface="+mj-lt"/>
              </a:rPr>
              <a:t>Angry bear sound</a:t>
            </a:r>
          </a:p>
        </p:txBody>
      </p:sp>
      <p:cxnSp>
        <p:nvCxnSpPr>
          <p:cNvPr id="11" name="Straight Connector 10">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F2D7B29-E71B-42F4-0217-5392390B03BC}"/>
              </a:ext>
            </a:extLst>
          </p:cNvPr>
          <p:cNvSpPr>
            <a:spLocks noGrp="1"/>
          </p:cNvSpPr>
          <p:nvPr>
            <p:ph idx="1"/>
          </p:nvPr>
        </p:nvSpPr>
        <p:spPr>
          <a:xfrm>
            <a:off x="1024129" y="2286000"/>
            <a:ext cx="3791711" cy="3931920"/>
          </a:xfrm>
        </p:spPr>
        <p:txBody>
          <a:bodyPr vert="horz" lIns="45720" tIns="45720" rIns="45720" bIns="45720" rtlCol="0" anchor="t">
            <a:normAutofit/>
          </a:bodyPr>
          <a:lstStyle/>
          <a:p>
            <a:endParaRPr lang="en-US" u="sng">
              <a:solidFill>
                <a:schemeClr val="bg1"/>
              </a:solidFill>
              <a:latin typeface="TW Cen MT"/>
              <a:ea typeface="+mn-lt"/>
              <a:cs typeface="+mn-lt"/>
            </a:endParaRPr>
          </a:p>
          <a:p>
            <a:endParaRPr lang="en-US">
              <a:solidFill>
                <a:srgbClr val="FFFFFF"/>
              </a:solidFill>
            </a:endParaRPr>
          </a:p>
        </p:txBody>
      </p:sp>
      <p:sp>
        <p:nvSpPr>
          <p:cNvPr id="6" name="TextBox 5">
            <a:extLst>
              <a:ext uri="{FF2B5EF4-FFF2-40B4-BE49-F238E27FC236}">
                <a16:creationId xmlns:a16="http://schemas.microsoft.com/office/drawing/2014/main" id="{B6DCF4C9-2119-A1B1-E996-2F6740B0CAE1}"/>
              </a:ext>
            </a:extLst>
          </p:cNvPr>
          <p:cNvSpPr txBox="1"/>
          <p:nvPr/>
        </p:nvSpPr>
        <p:spPr>
          <a:xfrm>
            <a:off x="6693344" y="6137236"/>
            <a:ext cx="54471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Learn more about making your R sound </a:t>
            </a:r>
            <a:r>
              <a:rPr lang="en-US">
                <a:hlinkClick r:id="rId2"/>
              </a:rPr>
              <a:t>here</a:t>
            </a:r>
            <a:r>
              <a:rPr lang="en-US"/>
              <a:t>!</a:t>
            </a:r>
          </a:p>
        </p:txBody>
      </p:sp>
      <p:sp>
        <p:nvSpPr>
          <p:cNvPr id="7" name="TextBox 6">
            <a:extLst>
              <a:ext uri="{FF2B5EF4-FFF2-40B4-BE49-F238E27FC236}">
                <a16:creationId xmlns:a16="http://schemas.microsoft.com/office/drawing/2014/main" id="{9CB8EA4D-198A-E764-9507-5AA6C5428EA7}"/>
              </a:ext>
            </a:extLst>
          </p:cNvPr>
          <p:cNvSpPr txBox="1"/>
          <p:nvPr/>
        </p:nvSpPr>
        <p:spPr>
          <a:xfrm>
            <a:off x="1443739" y="6217920"/>
            <a:ext cx="32803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hlinkClick r:id="rId3" action="ppaction://hlinksldjump">
                  <a:extLst>
                    <a:ext uri="{A12FA001-AC4F-418D-AE19-62706E023703}">
                      <ahyp:hlinkClr xmlns:ahyp="http://schemas.microsoft.com/office/drawing/2018/hyperlinkcolor" val="tx"/>
                    </a:ext>
                  </a:extLst>
                </a:hlinkClick>
              </a:rPr>
              <a:t>Back to speech sound list</a:t>
            </a:r>
            <a:endParaRPr lang="en-US">
              <a:solidFill>
                <a:schemeClr val="bg1"/>
              </a:solidFill>
            </a:endParaRPr>
          </a:p>
        </p:txBody>
      </p:sp>
      <p:pic>
        <p:nvPicPr>
          <p:cNvPr id="8" name="Picture 9">
            <a:extLst>
              <a:ext uri="{FF2B5EF4-FFF2-40B4-BE49-F238E27FC236}">
                <a16:creationId xmlns:a16="http://schemas.microsoft.com/office/drawing/2014/main" id="{85C538B9-9A16-D28B-0198-0E1D43847049}"/>
              </a:ext>
            </a:extLst>
          </p:cNvPr>
          <p:cNvPicPr>
            <a:picLocks noChangeAspect="1"/>
          </p:cNvPicPr>
          <p:nvPr/>
        </p:nvPicPr>
        <p:blipFill>
          <a:blip r:embed="rId4"/>
          <a:stretch>
            <a:fillRect/>
          </a:stretch>
        </p:blipFill>
        <p:spPr>
          <a:xfrm>
            <a:off x="5978913" y="477440"/>
            <a:ext cx="5698272" cy="5243338"/>
          </a:xfrm>
          <a:prstGeom prst="rect">
            <a:avLst/>
          </a:prstGeom>
        </p:spPr>
      </p:pic>
      <p:sp>
        <p:nvSpPr>
          <p:cNvPr id="5" name="Content Placeholder 7">
            <a:extLst>
              <a:ext uri="{FF2B5EF4-FFF2-40B4-BE49-F238E27FC236}">
                <a16:creationId xmlns:a16="http://schemas.microsoft.com/office/drawing/2014/main" id="{4CCFC8CA-6179-FB39-E375-5AEB37642931}"/>
              </a:ext>
            </a:extLst>
          </p:cNvPr>
          <p:cNvSpPr txBox="1">
            <a:spLocks/>
          </p:cNvSpPr>
          <p:nvPr/>
        </p:nvSpPr>
        <p:spPr>
          <a:xfrm>
            <a:off x="832700" y="2085278"/>
            <a:ext cx="3791711" cy="3931920"/>
          </a:xfrm>
          <a:prstGeom prst="rect">
            <a:avLst/>
          </a:prstGeom>
        </p:spPr>
        <p:txBody>
          <a:bodyPr vert="horz" lIns="45720" tIns="45720" rIns="45720" bIns="45720" rtlCol="0" anchor="t">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u="sng">
                <a:solidFill>
                  <a:schemeClr val="bg1"/>
                </a:solidFill>
                <a:latin typeface="TW Cen MT"/>
              </a:rPr>
              <a:t>How to make the R Sound:</a:t>
            </a:r>
            <a:endParaRPr lang="en-US">
              <a:solidFill>
                <a:schemeClr val="bg1"/>
              </a:solidFill>
              <a:ea typeface="+mn-lt"/>
              <a:cs typeface="+mn-lt"/>
            </a:endParaRPr>
          </a:p>
          <a:p>
            <a:r>
              <a:rPr lang="en-US">
                <a:solidFill>
                  <a:schemeClr val="bg1"/>
                </a:solidFill>
                <a:latin typeface="TW Cen MT"/>
              </a:rPr>
              <a:t>•Back sides of tongue are touching the inside of your back teeth</a:t>
            </a:r>
            <a:endParaRPr lang="en-US">
              <a:solidFill>
                <a:schemeClr val="bg1"/>
              </a:solidFill>
              <a:ea typeface="+mn-lt"/>
              <a:cs typeface="+mn-lt"/>
            </a:endParaRPr>
          </a:p>
          <a:p>
            <a:r>
              <a:rPr lang="en-US">
                <a:solidFill>
                  <a:schemeClr val="bg1"/>
                </a:solidFill>
                <a:latin typeface="TW Cen MT"/>
              </a:rPr>
              <a:t>•Tip of tongue curls back</a:t>
            </a:r>
            <a:endParaRPr lang="en-US">
              <a:solidFill>
                <a:schemeClr val="bg1"/>
              </a:solidFill>
              <a:ea typeface="+mn-lt"/>
              <a:cs typeface="+mn-lt"/>
            </a:endParaRPr>
          </a:p>
          <a:p>
            <a:r>
              <a:rPr lang="en-US">
                <a:solidFill>
                  <a:schemeClr val="bg1"/>
                </a:solidFill>
                <a:latin typeface="TW Cen MT"/>
              </a:rPr>
              <a:t>•Tongue will be tight and high</a:t>
            </a:r>
            <a:endParaRPr lang="en-US">
              <a:solidFill>
                <a:schemeClr val="bg1"/>
              </a:solidFill>
              <a:ea typeface="+mn-lt"/>
              <a:cs typeface="+mn-lt"/>
            </a:endParaRPr>
          </a:p>
          <a:p>
            <a:r>
              <a:rPr lang="en-US">
                <a:solidFill>
                  <a:schemeClr val="bg1"/>
                </a:solidFill>
                <a:latin typeface="TW Cen MT"/>
              </a:rPr>
              <a:t>•Voice is on</a:t>
            </a:r>
            <a:endParaRPr lang="en-US">
              <a:solidFill>
                <a:schemeClr val="bg1"/>
              </a:solidFill>
              <a:ea typeface="+mn-lt"/>
              <a:cs typeface="+mn-lt"/>
            </a:endParaRPr>
          </a:p>
          <a:p>
            <a:r>
              <a:rPr lang="en-US">
                <a:solidFill>
                  <a:schemeClr val="bg1"/>
                </a:solidFill>
                <a:latin typeface="TW Cen MT"/>
              </a:rPr>
              <a:t>•Lips should be still</a:t>
            </a:r>
            <a:endParaRPr lang="en-US">
              <a:solidFill>
                <a:schemeClr val="bg1"/>
              </a:solidFill>
              <a:ea typeface="+mn-lt"/>
              <a:cs typeface="+mn-lt"/>
            </a:endParaRPr>
          </a:p>
          <a:p>
            <a:r>
              <a:rPr lang="en-US">
                <a:solidFill>
                  <a:schemeClr val="bg1"/>
                </a:solidFill>
                <a:latin typeface="TW Cen MT"/>
              </a:rPr>
              <a:t>Words: right, rock, rope, run, rag</a:t>
            </a:r>
            <a:endParaRPr lang="en-US">
              <a:solidFill>
                <a:schemeClr val="bg1"/>
              </a:solidFill>
            </a:endParaRPr>
          </a:p>
        </p:txBody>
      </p:sp>
    </p:spTree>
    <p:extLst>
      <p:ext uri="{BB962C8B-B14F-4D97-AF65-F5344CB8AC3E}">
        <p14:creationId xmlns:p14="http://schemas.microsoft.com/office/powerpoint/2010/main" val="2950044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05F0AC-38DE-EEDB-4AC7-60917B3016F4}"/>
              </a:ext>
            </a:extLst>
          </p:cNvPr>
          <p:cNvSpPr>
            <a:spLocks noGrp="1"/>
          </p:cNvSpPr>
          <p:nvPr>
            <p:ph type="title"/>
          </p:nvPr>
        </p:nvSpPr>
        <p:spPr>
          <a:xfrm>
            <a:off x="1024129" y="585216"/>
            <a:ext cx="3779085" cy="1499616"/>
          </a:xfrm>
        </p:spPr>
        <p:txBody>
          <a:bodyPr>
            <a:normAutofit/>
          </a:bodyPr>
          <a:lstStyle/>
          <a:p>
            <a:r>
              <a:rPr lang="en-US">
                <a:solidFill>
                  <a:srgbClr val="FFFFFF"/>
                </a:solidFill>
              </a:rPr>
              <a:t>P-</a:t>
            </a:r>
            <a:r>
              <a:rPr lang="en-US" sz="2700">
                <a:solidFill>
                  <a:schemeClr val="bg1"/>
                </a:solidFill>
                <a:ea typeface="+mj-lt"/>
                <a:cs typeface="+mj-lt"/>
              </a:rPr>
              <a:t>Popcorn popping sound</a:t>
            </a:r>
            <a:r>
              <a:rPr lang="en-US" sz="2700">
                <a:solidFill>
                  <a:srgbClr val="FFFFFF"/>
                </a:solidFill>
              </a:rPr>
              <a:t> </a:t>
            </a:r>
          </a:p>
        </p:txBody>
      </p:sp>
      <p:cxnSp>
        <p:nvCxnSpPr>
          <p:cNvPr id="11" name="Straight Connector 10">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4" name="Picture 4" descr="A picture containing logo&#10;&#10;Description automatically generated">
            <a:extLst>
              <a:ext uri="{FF2B5EF4-FFF2-40B4-BE49-F238E27FC236}">
                <a16:creationId xmlns:a16="http://schemas.microsoft.com/office/drawing/2014/main" id="{FB5528DA-B4FF-ECAE-5A30-3014126DF926}"/>
              </a:ext>
            </a:extLst>
          </p:cNvPr>
          <p:cNvPicPr>
            <a:picLocks noChangeAspect="1"/>
          </p:cNvPicPr>
          <p:nvPr/>
        </p:nvPicPr>
        <p:blipFill>
          <a:blip r:embed="rId2"/>
          <a:stretch>
            <a:fillRect/>
          </a:stretch>
        </p:blipFill>
        <p:spPr>
          <a:xfrm>
            <a:off x="6096000" y="910327"/>
            <a:ext cx="5455921" cy="5037346"/>
          </a:xfrm>
          <a:prstGeom prst="rect">
            <a:avLst/>
          </a:prstGeom>
        </p:spPr>
      </p:pic>
      <p:sp>
        <p:nvSpPr>
          <p:cNvPr id="6" name="TextBox 5">
            <a:extLst>
              <a:ext uri="{FF2B5EF4-FFF2-40B4-BE49-F238E27FC236}">
                <a16:creationId xmlns:a16="http://schemas.microsoft.com/office/drawing/2014/main" id="{584B9480-E320-57A0-8519-9F8F225202C9}"/>
              </a:ext>
            </a:extLst>
          </p:cNvPr>
          <p:cNvSpPr txBox="1"/>
          <p:nvPr/>
        </p:nvSpPr>
        <p:spPr>
          <a:xfrm>
            <a:off x="6488905" y="6220871"/>
            <a:ext cx="54471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Learn more about making your P sound </a:t>
            </a:r>
            <a:r>
              <a:rPr lang="en-US">
                <a:hlinkClick r:id="rId3"/>
              </a:rPr>
              <a:t>here</a:t>
            </a:r>
            <a:r>
              <a:rPr lang="en-US"/>
              <a:t>!</a:t>
            </a:r>
          </a:p>
        </p:txBody>
      </p:sp>
      <p:sp>
        <p:nvSpPr>
          <p:cNvPr id="12" name="Content Placeholder 2">
            <a:extLst>
              <a:ext uri="{FF2B5EF4-FFF2-40B4-BE49-F238E27FC236}">
                <a16:creationId xmlns:a16="http://schemas.microsoft.com/office/drawing/2014/main" id="{3B87A039-1094-4F70-436A-2DA8C229674C}"/>
              </a:ext>
            </a:extLst>
          </p:cNvPr>
          <p:cNvSpPr txBox="1">
            <a:spLocks/>
          </p:cNvSpPr>
          <p:nvPr/>
        </p:nvSpPr>
        <p:spPr>
          <a:xfrm>
            <a:off x="1026209" y="1865194"/>
            <a:ext cx="3780338" cy="4170755"/>
          </a:xfrm>
          <a:prstGeom prst="rect">
            <a:avLst/>
          </a:prstGeom>
        </p:spPr>
        <p:txBody>
          <a:bodyPr vert="horz" lIns="45720" tIns="45720" rIns="4572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700" u="sng">
                <a:solidFill>
                  <a:schemeClr val="bg1"/>
                </a:solidFill>
                <a:latin typeface="TW Cen MT"/>
              </a:rPr>
              <a:t>How to make the P Sound:</a:t>
            </a:r>
            <a:endParaRPr lang="en-US" sz="2700">
              <a:solidFill>
                <a:schemeClr val="bg1"/>
              </a:solidFill>
              <a:ea typeface="+mn-lt"/>
              <a:cs typeface="+mn-lt"/>
            </a:endParaRPr>
          </a:p>
          <a:p>
            <a:r>
              <a:rPr lang="en-US" sz="2700">
                <a:solidFill>
                  <a:schemeClr val="bg1"/>
                </a:solidFill>
                <a:latin typeface="TW Cen MT"/>
              </a:rPr>
              <a:t>•Put lips together</a:t>
            </a:r>
            <a:endParaRPr lang="en-US" sz="2700">
              <a:solidFill>
                <a:schemeClr val="bg1"/>
              </a:solidFill>
              <a:latin typeface="TW Cen MT"/>
              <a:ea typeface="+mn-lt"/>
              <a:cs typeface="+mn-lt"/>
            </a:endParaRPr>
          </a:p>
          <a:p>
            <a:r>
              <a:rPr lang="en-US" sz="2700">
                <a:solidFill>
                  <a:schemeClr val="bg1"/>
                </a:solidFill>
                <a:latin typeface="TW Cen MT"/>
              </a:rPr>
              <a:t>•Let air build up</a:t>
            </a:r>
            <a:endParaRPr lang="en-US" sz="2700">
              <a:solidFill>
                <a:schemeClr val="bg1"/>
              </a:solidFill>
              <a:latin typeface="TW Cen MT"/>
              <a:ea typeface="+mn-lt"/>
              <a:cs typeface="+mn-lt"/>
            </a:endParaRPr>
          </a:p>
          <a:p>
            <a:r>
              <a:rPr lang="en-US" sz="2700">
                <a:solidFill>
                  <a:schemeClr val="bg1"/>
                </a:solidFill>
                <a:latin typeface="TW Cen MT"/>
              </a:rPr>
              <a:t>•Release puff of air</a:t>
            </a:r>
            <a:endParaRPr lang="en-US" sz="2700">
              <a:solidFill>
                <a:schemeClr val="bg1"/>
              </a:solidFill>
              <a:ea typeface="+mn-lt"/>
              <a:cs typeface="+mn-lt"/>
            </a:endParaRPr>
          </a:p>
          <a:p>
            <a:r>
              <a:rPr lang="en-US" sz="2700">
                <a:solidFill>
                  <a:schemeClr val="bg1"/>
                </a:solidFill>
                <a:latin typeface="TW Cen MT"/>
                <a:ea typeface="+mn-lt"/>
                <a:cs typeface="+mn-lt"/>
              </a:rPr>
              <a:t>•Voice is off</a:t>
            </a:r>
          </a:p>
          <a:p>
            <a:endParaRPr lang="en-US" sz="2700">
              <a:solidFill>
                <a:srgbClr val="000000"/>
              </a:solidFill>
              <a:latin typeface="Tw Cen MT" panose="020B0602020104020603"/>
            </a:endParaRPr>
          </a:p>
          <a:p>
            <a:r>
              <a:rPr lang="en-US" sz="2700">
                <a:solidFill>
                  <a:schemeClr val="bg1"/>
                </a:solidFill>
                <a:latin typeface="TW Cen MT"/>
              </a:rPr>
              <a:t>Words: pop, puff, pig, pot, pin</a:t>
            </a:r>
            <a:endParaRPr lang="en-US" sz="2700">
              <a:solidFill>
                <a:schemeClr val="bg1"/>
              </a:solidFill>
              <a:ea typeface="+mn-lt"/>
              <a:cs typeface="+mn-lt"/>
            </a:endParaRPr>
          </a:p>
          <a:p>
            <a:endParaRPr lang="en-US">
              <a:solidFill>
                <a:srgbClr val="FFFFFF"/>
              </a:solidFill>
            </a:endParaRPr>
          </a:p>
        </p:txBody>
      </p:sp>
      <p:sp>
        <p:nvSpPr>
          <p:cNvPr id="13" name="TextBox 12">
            <a:extLst>
              <a:ext uri="{FF2B5EF4-FFF2-40B4-BE49-F238E27FC236}">
                <a16:creationId xmlns:a16="http://schemas.microsoft.com/office/drawing/2014/main" id="{966721AB-2AE2-E9BD-D151-F3C758660640}"/>
              </a:ext>
            </a:extLst>
          </p:cNvPr>
          <p:cNvSpPr txBox="1"/>
          <p:nvPr/>
        </p:nvSpPr>
        <p:spPr>
          <a:xfrm>
            <a:off x="1094115" y="6217920"/>
            <a:ext cx="32803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hlinkClick r:id="rId4" action="ppaction://hlinksldjump">
                  <a:extLst>
                    <a:ext uri="{A12FA001-AC4F-418D-AE19-62706E023703}">
                      <ahyp:hlinkClr xmlns:ahyp="http://schemas.microsoft.com/office/drawing/2018/hyperlinkcolor" val="tx"/>
                    </a:ext>
                  </a:extLst>
                </a:hlinkClick>
              </a:rPr>
              <a:t>Back to speech sound list</a:t>
            </a:r>
            <a:endParaRPr lang="en-US">
              <a:solidFill>
                <a:schemeClr val="bg1"/>
              </a:solidFill>
            </a:endParaRPr>
          </a:p>
        </p:txBody>
      </p:sp>
    </p:spTree>
    <p:extLst>
      <p:ext uri="{BB962C8B-B14F-4D97-AF65-F5344CB8AC3E}">
        <p14:creationId xmlns:p14="http://schemas.microsoft.com/office/powerpoint/2010/main" val="4048687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BCF3D7-0794-CD59-D909-1F56083CC71A}"/>
              </a:ext>
            </a:extLst>
          </p:cNvPr>
          <p:cNvSpPr>
            <a:spLocks noGrp="1"/>
          </p:cNvSpPr>
          <p:nvPr>
            <p:ph type="title"/>
          </p:nvPr>
        </p:nvSpPr>
        <p:spPr>
          <a:xfrm>
            <a:off x="1024129" y="585216"/>
            <a:ext cx="3779085" cy="1499616"/>
          </a:xfrm>
        </p:spPr>
        <p:txBody>
          <a:bodyPr vert="horz" lIns="91440" tIns="45720" rIns="91440" bIns="45720" rtlCol="0" anchor="ctr">
            <a:normAutofit/>
          </a:bodyPr>
          <a:lstStyle/>
          <a:p>
            <a:r>
              <a:rPr lang="en-US">
                <a:solidFill>
                  <a:srgbClr val="FFFFFF"/>
                </a:solidFill>
              </a:rPr>
              <a:t>B- </a:t>
            </a:r>
            <a:r>
              <a:rPr lang="en-US" sz="2400">
                <a:solidFill>
                  <a:schemeClr val="bg1"/>
                </a:solidFill>
              </a:rPr>
              <a:t>Ball</a:t>
            </a:r>
            <a:r>
              <a:rPr lang="en-US" sz="2400">
                <a:solidFill>
                  <a:schemeClr val="bg1"/>
                </a:solidFill>
                <a:ea typeface="+mj-lt"/>
                <a:cs typeface="+mj-lt"/>
              </a:rPr>
              <a:t> bouncing sound</a:t>
            </a:r>
            <a:endParaRPr lang="en-US" sz="3200">
              <a:solidFill>
                <a:schemeClr val="bg1"/>
              </a:solidFill>
            </a:endParaRPr>
          </a:p>
        </p:txBody>
      </p:sp>
      <p:cxnSp>
        <p:nvCxnSpPr>
          <p:cNvPr id="16" name="Straight Connector 15">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600CD1A-5EDF-234A-874F-35CF52D3EB44}"/>
              </a:ext>
            </a:extLst>
          </p:cNvPr>
          <p:cNvSpPr txBox="1"/>
          <p:nvPr/>
        </p:nvSpPr>
        <p:spPr>
          <a:xfrm>
            <a:off x="7473251" y="6114585"/>
            <a:ext cx="3791711" cy="3931920"/>
          </a:xfrm>
          <a:prstGeom prst="rect">
            <a:avLst/>
          </a:prstGeom>
        </p:spPr>
        <p:txBody>
          <a:bodyPr rot="0" spcFirstLastPara="0" vertOverflow="overflow" horzOverflow="overflow" vert="horz" lIns="45720" tIns="45720" rIns="45720" bIns="45720" numCol="1" spcCol="0" rtlCol="0" fromWordArt="0" anchor="t" anchorCtr="0" forceAA="0" compatLnSpc="1">
            <a:prstTxWarp prst="textNoShape">
              <a:avLst/>
            </a:prstTxWarp>
            <a:normAutofit/>
          </a:bodyPr>
          <a:lstStyle/>
          <a:p>
            <a:pPr>
              <a:lnSpc>
                <a:spcPct val="90000"/>
              </a:lnSpc>
              <a:spcAft>
                <a:spcPts val="600"/>
              </a:spcAft>
              <a:buClr>
                <a:schemeClr val="accent1"/>
              </a:buClr>
            </a:pPr>
            <a:r>
              <a:rPr lang="en-US"/>
              <a:t>Learn more making your B sound </a:t>
            </a:r>
            <a:r>
              <a:rPr lang="en-US">
                <a:hlinkClick r:id="rId2">
                  <a:extLst>
                    <a:ext uri="{A12FA001-AC4F-418D-AE19-62706E023703}">
                      <ahyp:hlinkClr xmlns:ahyp="http://schemas.microsoft.com/office/drawing/2018/hyperlinkcolor" val="tx"/>
                    </a:ext>
                  </a:extLst>
                </a:hlinkClick>
              </a:rPr>
              <a:t>here</a:t>
            </a:r>
            <a:r>
              <a:rPr lang="en-US"/>
              <a:t>!</a:t>
            </a:r>
          </a:p>
        </p:txBody>
      </p:sp>
      <p:pic>
        <p:nvPicPr>
          <p:cNvPr id="8" name="Picture 8" descr="A picture containing pie chart&#10;&#10;Description automatically generated">
            <a:extLst>
              <a:ext uri="{FF2B5EF4-FFF2-40B4-BE49-F238E27FC236}">
                <a16:creationId xmlns:a16="http://schemas.microsoft.com/office/drawing/2014/main" id="{7EB7F406-130F-156D-3EAC-B69237FBC4FB}"/>
              </a:ext>
            </a:extLst>
          </p:cNvPr>
          <p:cNvPicPr>
            <a:picLocks noGrp="1" noChangeAspect="1"/>
          </p:cNvPicPr>
          <p:nvPr>
            <p:ph idx="1"/>
          </p:nvPr>
        </p:nvPicPr>
        <p:blipFill>
          <a:blip r:embed="rId3"/>
          <a:stretch>
            <a:fillRect/>
          </a:stretch>
        </p:blipFill>
        <p:spPr>
          <a:xfrm>
            <a:off x="6096000" y="902577"/>
            <a:ext cx="5455921" cy="5052845"/>
          </a:xfrm>
          <a:prstGeom prst="rect">
            <a:avLst/>
          </a:prstGeom>
        </p:spPr>
      </p:pic>
      <p:sp>
        <p:nvSpPr>
          <p:cNvPr id="11" name="Content Placeholder 2">
            <a:extLst>
              <a:ext uri="{FF2B5EF4-FFF2-40B4-BE49-F238E27FC236}">
                <a16:creationId xmlns:a16="http://schemas.microsoft.com/office/drawing/2014/main" id="{B448BCEA-9B25-C248-06B2-0A5DAFBB7DF1}"/>
              </a:ext>
            </a:extLst>
          </p:cNvPr>
          <p:cNvSpPr txBox="1">
            <a:spLocks/>
          </p:cNvSpPr>
          <p:nvPr/>
        </p:nvSpPr>
        <p:spPr>
          <a:xfrm>
            <a:off x="763934" y="2220951"/>
            <a:ext cx="3791711" cy="3931920"/>
          </a:xfrm>
          <a:prstGeom prst="rect">
            <a:avLst/>
          </a:prstGeom>
        </p:spPr>
        <p:txBody>
          <a:bodyPr vert="horz" lIns="45720" tIns="45720" rIns="4572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u="sng">
                <a:solidFill>
                  <a:schemeClr val="bg1"/>
                </a:solidFill>
                <a:latin typeface="TW Cen MT"/>
              </a:rPr>
              <a:t>How to make the B Sound:</a:t>
            </a:r>
            <a:endParaRPr lang="en-US">
              <a:solidFill>
                <a:schemeClr val="bg1"/>
              </a:solidFill>
              <a:ea typeface="+mn-lt"/>
              <a:cs typeface="+mn-lt"/>
            </a:endParaRPr>
          </a:p>
          <a:p>
            <a:r>
              <a:rPr lang="en-US">
                <a:solidFill>
                  <a:schemeClr val="bg1"/>
                </a:solidFill>
                <a:latin typeface="TW Cen MT"/>
              </a:rPr>
              <a:t>•Put lips together</a:t>
            </a:r>
            <a:endParaRPr lang="en-US">
              <a:solidFill>
                <a:schemeClr val="bg1"/>
              </a:solidFill>
              <a:latin typeface="TW Cen MT"/>
              <a:ea typeface="+mn-lt"/>
              <a:cs typeface="+mn-lt"/>
            </a:endParaRPr>
          </a:p>
          <a:p>
            <a:r>
              <a:rPr lang="en-US">
                <a:solidFill>
                  <a:schemeClr val="bg1"/>
                </a:solidFill>
                <a:latin typeface="TW Cen MT"/>
              </a:rPr>
              <a:t>•Voice is on</a:t>
            </a:r>
            <a:endParaRPr lang="en-US">
              <a:solidFill>
                <a:schemeClr val="bg1"/>
              </a:solidFill>
              <a:latin typeface="TW Cen MT"/>
              <a:ea typeface="+mn-lt"/>
              <a:cs typeface="+mn-lt"/>
            </a:endParaRPr>
          </a:p>
          <a:p>
            <a:r>
              <a:rPr lang="en-US">
                <a:solidFill>
                  <a:schemeClr val="bg1"/>
                </a:solidFill>
                <a:latin typeface="TW Cen MT"/>
              </a:rPr>
              <a:t>•Release your sound</a:t>
            </a:r>
            <a:endParaRPr lang="en-US">
              <a:solidFill>
                <a:schemeClr val="bg1"/>
              </a:solidFill>
              <a:ea typeface="+mn-lt"/>
              <a:cs typeface="+mn-lt"/>
            </a:endParaRPr>
          </a:p>
          <a:p>
            <a:endParaRPr lang="en-US">
              <a:ea typeface="+mn-lt"/>
              <a:cs typeface="+mn-lt"/>
            </a:endParaRPr>
          </a:p>
          <a:p>
            <a:r>
              <a:rPr lang="en-US">
                <a:solidFill>
                  <a:schemeClr val="bg1"/>
                </a:solidFill>
                <a:latin typeface="TW Cen MT"/>
              </a:rPr>
              <a:t>Words: ball, bone, boot, buy</a:t>
            </a:r>
            <a:endParaRPr lang="en-US">
              <a:solidFill>
                <a:schemeClr val="bg1"/>
              </a:solidFill>
              <a:ea typeface="+mn-lt"/>
              <a:cs typeface="+mn-lt"/>
            </a:endParaRPr>
          </a:p>
          <a:p>
            <a:endParaRPr lang="en-US">
              <a:solidFill>
                <a:srgbClr val="FFFFFF"/>
              </a:solidFill>
            </a:endParaRPr>
          </a:p>
        </p:txBody>
      </p:sp>
      <p:sp>
        <p:nvSpPr>
          <p:cNvPr id="6" name="TextBox 5">
            <a:extLst>
              <a:ext uri="{FF2B5EF4-FFF2-40B4-BE49-F238E27FC236}">
                <a16:creationId xmlns:a16="http://schemas.microsoft.com/office/drawing/2014/main" id="{292F2D77-0FF5-198A-5F98-A098538A07FD}"/>
              </a:ext>
            </a:extLst>
          </p:cNvPr>
          <p:cNvSpPr txBox="1"/>
          <p:nvPr/>
        </p:nvSpPr>
        <p:spPr>
          <a:xfrm>
            <a:off x="1201691" y="6199991"/>
            <a:ext cx="32803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hlinkClick r:id="rId4" action="ppaction://hlinksldjump">
                  <a:extLst>
                    <a:ext uri="{A12FA001-AC4F-418D-AE19-62706E023703}">
                      <ahyp:hlinkClr xmlns:ahyp="http://schemas.microsoft.com/office/drawing/2018/hyperlinkcolor" val="tx"/>
                    </a:ext>
                  </a:extLst>
                </a:hlinkClick>
              </a:rPr>
              <a:t>Back to speech sound list</a:t>
            </a:r>
            <a:endParaRPr lang="en-US">
              <a:solidFill>
                <a:schemeClr val="bg1"/>
              </a:solidFill>
            </a:endParaRPr>
          </a:p>
        </p:txBody>
      </p:sp>
    </p:spTree>
    <p:extLst>
      <p:ext uri="{BB962C8B-B14F-4D97-AF65-F5344CB8AC3E}">
        <p14:creationId xmlns:p14="http://schemas.microsoft.com/office/powerpoint/2010/main" val="840539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8654E3-23F1-E5DA-907B-1E4A2E60A301}"/>
              </a:ext>
            </a:extLst>
          </p:cNvPr>
          <p:cNvSpPr>
            <a:spLocks noGrp="1"/>
          </p:cNvSpPr>
          <p:nvPr>
            <p:ph type="title"/>
          </p:nvPr>
        </p:nvSpPr>
        <p:spPr>
          <a:xfrm>
            <a:off x="1024129" y="585216"/>
            <a:ext cx="3779085" cy="1499616"/>
          </a:xfrm>
        </p:spPr>
        <p:txBody>
          <a:bodyPr>
            <a:normAutofit/>
          </a:bodyPr>
          <a:lstStyle/>
          <a:p>
            <a:r>
              <a:rPr lang="en-US">
                <a:solidFill>
                  <a:srgbClr val="FFFFFF"/>
                </a:solidFill>
              </a:rPr>
              <a:t>T-</a:t>
            </a:r>
            <a:r>
              <a:rPr lang="en-US" sz="2400">
                <a:solidFill>
                  <a:srgbClr val="FFFFFF"/>
                </a:solidFill>
                <a:ea typeface="+mj-lt"/>
                <a:cs typeface="+mj-lt"/>
              </a:rPr>
              <a:t>Clock ticking sound</a:t>
            </a:r>
            <a:endParaRPr lang="en-US" sz="2400">
              <a:solidFill>
                <a:srgbClr val="FFFFFF"/>
              </a:solidFill>
            </a:endParaRPr>
          </a:p>
        </p:txBody>
      </p:sp>
      <p:cxnSp>
        <p:nvCxnSpPr>
          <p:cNvPr id="13" name="Straight Connector 1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AD21A8A6-9D1C-27D4-0F55-9E3BE3C8D798}"/>
              </a:ext>
            </a:extLst>
          </p:cNvPr>
          <p:cNvSpPr>
            <a:spLocks noGrp="1"/>
          </p:cNvSpPr>
          <p:nvPr>
            <p:ph idx="1"/>
          </p:nvPr>
        </p:nvSpPr>
        <p:spPr>
          <a:xfrm>
            <a:off x="1024129" y="2286000"/>
            <a:ext cx="3791711" cy="3931920"/>
          </a:xfrm>
        </p:spPr>
        <p:txBody>
          <a:bodyPr vert="horz" lIns="45720" tIns="45720" rIns="45720" bIns="45720" rtlCol="0" anchor="t">
            <a:normAutofit/>
          </a:bodyPr>
          <a:lstStyle/>
          <a:p>
            <a:r>
              <a:rPr lang="en-US" u="sng">
                <a:solidFill>
                  <a:schemeClr val="bg1"/>
                </a:solidFill>
                <a:latin typeface="TW Cen MT"/>
              </a:rPr>
              <a:t>How to make the T Sound:</a:t>
            </a:r>
            <a:endParaRPr lang="en-US">
              <a:solidFill>
                <a:schemeClr val="bg1"/>
              </a:solidFill>
              <a:ea typeface="+mn-lt"/>
              <a:cs typeface="+mn-lt"/>
            </a:endParaRPr>
          </a:p>
          <a:p>
            <a:r>
              <a:rPr lang="en-US">
                <a:solidFill>
                  <a:schemeClr val="bg1"/>
                </a:solidFill>
                <a:latin typeface="TW Cen MT"/>
              </a:rPr>
              <a:t>•Lift your tongue up behind your teeth.</a:t>
            </a:r>
            <a:endParaRPr lang="en-US">
              <a:solidFill>
                <a:schemeClr val="bg1"/>
              </a:solidFill>
              <a:ea typeface="+mn-lt"/>
              <a:cs typeface="+mn-lt"/>
            </a:endParaRPr>
          </a:p>
          <a:p>
            <a:r>
              <a:rPr lang="en-US">
                <a:solidFill>
                  <a:schemeClr val="bg1"/>
                </a:solidFill>
                <a:latin typeface="TW Cen MT"/>
              </a:rPr>
              <a:t>•Build up air behind your tongue and release your sound.</a:t>
            </a:r>
            <a:endParaRPr lang="en-US">
              <a:solidFill>
                <a:schemeClr val="bg1"/>
              </a:solidFill>
              <a:ea typeface="+mn-lt"/>
              <a:cs typeface="+mn-lt"/>
            </a:endParaRPr>
          </a:p>
          <a:p>
            <a:r>
              <a:rPr lang="en-US">
                <a:solidFill>
                  <a:schemeClr val="bg1"/>
                </a:solidFill>
                <a:latin typeface="TW Cen MT"/>
              </a:rPr>
              <a:t>•Voice is off.</a:t>
            </a:r>
            <a:endParaRPr lang="en-US">
              <a:solidFill>
                <a:schemeClr val="bg1"/>
              </a:solidFill>
              <a:ea typeface="+mn-lt"/>
              <a:cs typeface="+mn-lt"/>
            </a:endParaRPr>
          </a:p>
          <a:p>
            <a:endParaRPr lang="en-US">
              <a:ea typeface="+mn-lt"/>
              <a:cs typeface="+mn-lt"/>
            </a:endParaRPr>
          </a:p>
          <a:p>
            <a:r>
              <a:rPr lang="en-US">
                <a:solidFill>
                  <a:schemeClr val="bg1"/>
                </a:solidFill>
                <a:latin typeface="TW Cen MT"/>
              </a:rPr>
              <a:t>Words: top, toy, time, tall</a:t>
            </a:r>
            <a:endParaRPr lang="en-US">
              <a:solidFill>
                <a:schemeClr val="bg1"/>
              </a:solidFill>
            </a:endParaRPr>
          </a:p>
        </p:txBody>
      </p:sp>
      <p:pic>
        <p:nvPicPr>
          <p:cNvPr id="4" name="Picture 4" descr="A picture containing logo&#10;&#10;Description automatically generated">
            <a:extLst>
              <a:ext uri="{FF2B5EF4-FFF2-40B4-BE49-F238E27FC236}">
                <a16:creationId xmlns:a16="http://schemas.microsoft.com/office/drawing/2014/main" id="{E397884D-CBFA-ACED-D7AA-DB9187D6D7ED}"/>
              </a:ext>
            </a:extLst>
          </p:cNvPr>
          <p:cNvPicPr>
            <a:picLocks noChangeAspect="1"/>
          </p:cNvPicPr>
          <p:nvPr/>
        </p:nvPicPr>
        <p:blipFill>
          <a:blip r:embed="rId2"/>
          <a:stretch>
            <a:fillRect/>
          </a:stretch>
        </p:blipFill>
        <p:spPr>
          <a:xfrm>
            <a:off x="6096000" y="916973"/>
            <a:ext cx="5455921" cy="5024053"/>
          </a:xfrm>
          <a:prstGeom prst="rect">
            <a:avLst/>
          </a:prstGeom>
        </p:spPr>
      </p:pic>
      <p:sp>
        <p:nvSpPr>
          <p:cNvPr id="6" name="TextBox 5">
            <a:extLst>
              <a:ext uri="{FF2B5EF4-FFF2-40B4-BE49-F238E27FC236}">
                <a16:creationId xmlns:a16="http://schemas.microsoft.com/office/drawing/2014/main" id="{83D3F6DD-44B7-F2F0-01E1-41FA075BA23B}"/>
              </a:ext>
            </a:extLst>
          </p:cNvPr>
          <p:cNvSpPr txBox="1"/>
          <p:nvPr/>
        </p:nvSpPr>
        <p:spPr>
          <a:xfrm>
            <a:off x="6488905" y="6220871"/>
            <a:ext cx="54471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Learn more about making your T sound </a:t>
            </a:r>
            <a:r>
              <a:rPr lang="en-US">
                <a:hlinkClick r:id="rId3"/>
              </a:rPr>
              <a:t>here</a:t>
            </a:r>
            <a:r>
              <a:rPr lang="en-US"/>
              <a:t>!</a:t>
            </a:r>
          </a:p>
        </p:txBody>
      </p:sp>
      <p:sp>
        <p:nvSpPr>
          <p:cNvPr id="5" name="TextBox 4">
            <a:extLst>
              <a:ext uri="{FF2B5EF4-FFF2-40B4-BE49-F238E27FC236}">
                <a16:creationId xmlns:a16="http://schemas.microsoft.com/office/drawing/2014/main" id="{17257BAE-E7F4-9EE1-3ED7-6140CB7241C3}"/>
              </a:ext>
            </a:extLst>
          </p:cNvPr>
          <p:cNvSpPr txBox="1"/>
          <p:nvPr/>
        </p:nvSpPr>
        <p:spPr>
          <a:xfrm>
            <a:off x="1147903" y="6298602"/>
            <a:ext cx="32803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hlinkClick r:id="rId4" action="ppaction://hlinksldjump">
                  <a:extLst>
                    <a:ext uri="{A12FA001-AC4F-418D-AE19-62706E023703}">
                      <ahyp:hlinkClr xmlns:ahyp="http://schemas.microsoft.com/office/drawing/2018/hyperlinkcolor" val="tx"/>
                    </a:ext>
                  </a:extLst>
                </a:hlinkClick>
              </a:rPr>
              <a:t>Back to speech sound list</a:t>
            </a:r>
            <a:endParaRPr lang="en-US">
              <a:solidFill>
                <a:schemeClr val="bg1"/>
              </a:solidFill>
            </a:endParaRPr>
          </a:p>
        </p:txBody>
      </p:sp>
    </p:spTree>
    <p:extLst>
      <p:ext uri="{BB962C8B-B14F-4D97-AF65-F5344CB8AC3E}">
        <p14:creationId xmlns:p14="http://schemas.microsoft.com/office/powerpoint/2010/main" val="1567910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C2AA85-059E-AFF7-F9BE-D3DA15AD6D51}"/>
              </a:ext>
            </a:extLst>
          </p:cNvPr>
          <p:cNvSpPr>
            <a:spLocks noGrp="1"/>
          </p:cNvSpPr>
          <p:nvPr>
            <p:ph type="title"/>
          </p:nvPr>
        </p:nvSpPr>
        <p:spPr>
          <a:xfrm>
            <a:off x="1024129" y="585216"/>
            <a:ext cx="3779085" cy="1499616"/>
          </a:xfrm>
        </p:spPr>
        <p:txBody>
          <a:bodyPr>
            <a:normAutofit/>
          </a:bodyPr>
          <a:lstStyle/>
          <a:p>
            <a:r>
              <a:rPr lang="en-US">
                <a:solidFill>
                  <a:srgbClr val="FFFFFF"/>
                </a:solidFill>
              </a:rPr>
              <a:t>D-</a:t>
            </a:r>
            <a:r>
              <a:rPr lang="en-US" sz="2400">
                <a:solidFill>
                  <a:schemeClr val="bg1"/>
                </a:solidFill>
                <a:ea typeface="+mj-lt"/>
                <a:cs typeface="+mj-lt"/>
              </a:rPr>
              <a:t>Drum tapping sound</a:t>
            </a:r>
            <a:endParaRPr lang="en-US" sz="2400">
              <a:solidFill>
                <a:schemeClr val="bg1"/>
              </a:solidFill>
            </a:endParaRPr>
          </a:p>
        </p:txBody>
      </p:sp>
      <p:cxnSp>
        <p:nvCxnSpPr>
          <p:cNvPr id="11" name="Straight Connector 10">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278A20F-88A6-B62C-4F07-33972A47D12D}"/>
              </a:ext>
            </a:extLst>
          </p:cNvPr>
          <p:cNvSpPr>
            <a:spLocks noGrp="1"/>
          </p:cNvSpPr>
          <p:nvPr>
            <p:ph idx="1"/>
          </p:nvPr>
        </p:nvSpPr>
        <p:spPr>
          <a:xfrm>
            <a:off x="1024129" y="2286000"/>
            <a:ext cx="3791711" cy="3931920"/>
          </a:xfrm>
        </p:spPr>
        <p:txBody>
          <a:bodyPr vert="horz" lIns="45720" tIns="45720" rIns="45720" bIns="45720" rtlCol="0" anchor="t">
            <a:normAutofit/>
          </a:bodyPr>
          <a:lstStyle/>
          <a:p>
            <a:r>
              <a:rPr lang="en-US" u="sng">
                <a:solidFill>
                  <a:schemeClr val="bg1"/>
                </a:solidFill>
                <a:latin typeface="TW Cen MT"/>
              </a:rPr>
              <a:t>How to make the D Sound:</a:t>
            </a:r>
            <a:endParaRPr lang="en-US">
              <a:solidFill>
                <a:schemeClr val="bg1"/>
              </a:solidFill>
              <a:ea typeface="+mn-lt"/>
              <a:cs typeface="+mn-lt"/>
            </a:endParaRPr>
          </a:p>
          <a:p>
            <a:r>
              <a:rPr lang="en-US">
                <a:solidFill>
                  <a:schemeClr val="bg1"/>
                </a:solidFill>
                <a:latin typeface="TW Cen MT"/>
              </a:rPr>
              <a:t>•Lift your tongue up behind your teeth.</a:t>
            </a:r>
            <a:endParaRPr lang="en-US">
              <a:solidFill>
                <a:schemeClr val="bg1"/>
              </a:solidFill>
              <a:ea typeface="+mn-lt"/>
              <a:cs typeface="+mn-lt"/>
            </a:endParaRPr>
          </a:p>
          <a:p>
            <a:r>
              <a:rPr lang="en-US">
                <a:solidFill>
                  <a:schemeClr val="bg1"/>
                </a:solidFill>
                <a:latin typeface="TW Cen MT"/>
              </a:rPr>
              <a:t>•Build up air behind your tongue and release your sound.</a:t>
            </a:r>
            <a:endParaRPr lang="en-US">
              <a:solidFill>
                <a:schemeClr val="bg1"/>
              </a:solidFill>
              <a:ea typeface="+mn-lt"/>
              <a:cs typeface="+mn-lt"/>
            </a:endParaRPr>
          </a:p>
          <a:p>
            <a:r>
              <a:rPr lang="en-US">
                <a:solidFill>
                  <a:schemeClr val="bg1"/>
                </a:solidFill>
                <a:latin typeface="TW Cen MT"/>
              </a:rPr>
              <a:t>•Voice is on.</a:t>
            </a:r>
            <a:endParaRPr lang="en-US">
              <a:solidFill>
                <a:schemeClr val="bg1"/>
              </a:solidFill>
              <a:ea typeface="+mn-lt"/>
              <a:cs typeface="+mn-lt"/>
            </a:endParaRPr>
          </a:p>
          <a:p>
            <a:endParaRPr lang="en-US">
              <a:ea typeface="+mn-lt"/>
              <a:cs typeface="+mn-lt"/>
            </a:endParaRPr>
          </a:p>
          <a:p>
            <a:r>
              <a:rPr lang="en-US">
                <a:solidFill>
                  <a:schemeClr val="bg1"/>
                </a:solidFill>
                <a:latin typeface="TW Cen MT"/>
              </a:rPr>
              <a:t>Words: dog, doll, door, dice</a:t>
            </a:r>
            <a:endParaRPr lang="en-US">
              <a:solidFill>
                <a:schemeClr val="bg1"/>
              </a:solidFill>
              <a:ea typeface="+mn-lt"/>
              <a:cs typeface="+mn-lt"/>
            </a:endParaRPr>
          </a:p>
          <a:p>
            <a:endParaRPr lang="en-US">
              <a:solidFill>
                <a:srgbClr val="FFFFFF"/>
              </a:solidFill>
            </a:endParaRPr>
          </a:p>
        </p:txBody>
      </p:sp>
      <p:sp>
        <p:nvSpPr>
          <p:cNvPr id="6" name="TextBox 5">
            <a:extLst>
              <a:ext uri="{FF2B5EF4-FFF2-40B4-BE49-F238E27FC236}">
                <a16:creationId xmlns:a16="http://schemas.microsoft.com/office/drawing/2014/main" id="{2AEA6F4B-857E-3CD9-411D-0C84DAF2D0BA}"/>
              </a:ext>
            </a:extLst>
          </p:cNvPr>
          <p:cNvSpPr txBox="1"/>
          <p:nvPr/>
        </p:nvSpPr>
        <p:spPr>
          <a:xfrm>
            <a:off x="6823442" y="6035017"/>
            <a:ext cx="54471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Learn more about making your D sound </a:t>
            </a:r>
            <a:r>
              <a:rPr lang="en-US">
                <a:hlinkClick r:id="rId2"/>
              </a:rPr>
              <a:t>here</a:t>
            </a:r>
            <a:r>
              <a:rPr lang="en-US"/>
              <a:t>!</a:t>
            </a:r>
          </a:p>
        </p:txBody>
      </p:sp>
      <p:pic>
        <p:nvPicPr>
          <p:cNvPr id="4" name="Picture 6" descr="A picture containing shape&#10;&#10;Description automatically generated">
            <a:extLst>
              <a:ext uri="{FF2B5EF4-FFF2-40B4-BE49-F238E27FC236}">
                <a16:creationId xmlns:a16="http://schemas.microsoft.com/office/drawing/2014/main" id="{0A6E1D0F-5F65-6E24-644F-80BCE500CD86}"/>
              </a:ext>
            </a:extLst>
          </p:cNvPr>
          <p:cNvPicPr>
            <a:picLocks noChangeAspect="1"/>
          </p:cNvPicPr>
          <p:nvPr/>
        </p:nvPicPr>
        <p:blipFill>
          <a:blip r:embed="rId3"/>
          <a:stretch>
            <a:fillRect/>
          </a:stretch>
        </p:blipFill>
        <p:spPr>
          <a:xfrm>
            <a:off x="6099718" y="614093"/>
            <a:ext cx="5596053" cy="5146595"/>
          </a:xfrm>
          <a:prstGeom prst="rect">
            <a:avLst/>
          </a:prstGeom>
        </p:spPr>
      </p:pic>
      <p:sp>
        <p:nvSpPr>
          <p:cNvPr id="7" name="TextBox 6">
            <a:extLst>
              <a:ext uri="{FF2B5EF4-FFF2-40B4-BE49-F238E27FC236}">
                <a16:creationId xmlns:a16="http://schemas.microsoft.com/office/drawing/2014/main" id="{74CE8665-CE0C-34DF-64BC-C2173F4C25FC}"/>
              </a:ext>
            </a:extLst>
          </p:cNvPr>
          <p:cNvSpPr txBox="1"/>
          <p:nvPr/>
        </p:nvSpPr>
        <p:spPr>
          <a:xfrm>
            <a:off x="1282374" y="6289638"/>
            <a:ext cx="32803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hlinkClick r:id="rId4" action="ppaction://hlinksldjump">
                  <a:extLst>
                    <a:ext uri="{A12FA001-AC4F-418D-AE19-62706E023703}">
                      <ahyp:hlinkClr xmlns:ahyp="http://schemas.microsoft.com/office/drawing/2018/hyperlinkcolor" val="tx"/>
                    </a:ext>
                  </a:extLst>
                </a:hlinkClick>
              </a:rPr>
              <a:t>Back to speech sound list</a:t>
            </a:r>
            <a:endParaRPr lang="en-US">
              <a:solidFill>
                <a:schemeClr val="bg1"/>
              </a:solidFill>
            </a:endParaRPr>
          </a:p>
        </p:txBody>
      </p:sp>
    </p:spTree>
    <p:extLst>
      <p:ext uri="{BB962C8B-B14F-4D97-AF65-F5344CB8AC3E}">
        <p14:creationId xmlns:p14="http://schemas.microsoft.com/office/powerpoint/2010/main" val="4232923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70ABD2-B587-CA8C-4DE9-BF79F57A5DF0}"/>
              </a:ext>
            </a:extLst>
          </p:cNvPr>
          <p:cNvSpPr>
            <a:spLocks noGrp="1"/>
          </p:cNvSpPr>
          <p:nvPr>
            <p:ph type="title"/>
          </p:nvPr>
        </p:nvSpPr>
        <p:spPr>
          <a:xfrm>
            <a:off x="1024129" y="585216"/>
            <a:ext cx="3779085" cy="1499616"/>
          </a:xfrm>
        </p:spPr>
        <p:txBody>
          <a:bodyPr>
            <a:normAutofit/>
          </a:bodyPr>
          <a:lstStyle/>
          <a:p>
            <a:r>
              <a:rPr lang="en-US">
                <a:solidFill>
                  <a:srgbClr val="FFFFFF"/>
                </a:solidFill>
              </a:rPr>
              <a:t>W- </a:t>
            </a:r>
            <a:r>
              <a:rPr lang="en-US" sz="2400">
                <a:solidFill>
                  <a:srgbClr val="FFFFFF"/>
                </a:solidFill>
              </a:rPr>
              <a:t>Windy Sound</a:t>
            </a:r>
          </a:p>
        </p:txBody>
      </p:sp>
      <p:cxnSp>
        <p:nvCxnSpPr>
          <p:cNvPr id="13" name="Straight Connector 1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0AE7AAAB-64DF-0E47-6719-3F97094D2C37}"/>
              </a:ext>
            </a:extLst>
          </p:cNvPr>
          <p:cNvSpPr>
            <a:spLocks noGrp="1"/>
          </p:cNvSpPr>
          <p:nvPr>
            <p:ph idx="1"/>
          </p:nvPr>
        </p:nvSpPr>
        <p:spPr>
          <a:xfrm>
            <a:off x="1024129" y="2286000"/>
            <a:ext cx="3791711" cy="3931920"/>
          </a:xfrm>
        </p:spPr>
        <p:txBody>
          <a:bodyPr vert="horz" lIns="45720" tIns="45720" rIns="45720" bIns="45720" rtlCol="0" anchor="t">
            <a:normAutofit/>
          </a:bodyPr>
          <a:lstStyle/>
          <a:p>
            <a:r>
              <a:rPr lang="en-US" u="sng">
                <a:solidFill>
                  <a:schemeClr val="bg1"/>
                </a:solidFill>
                <a:latin typeface="TW Cen MT"/>
              </a:rPr>
              <a:t>How to make the W Sound:</a:t>
            </a:r>
            <a:endParaRPr lang="en-US">
              <a:solidFill>
                <a:schemeClr val="bg1"/>
              </a:solidFill>
              <a:ea typeface="+mn-lt"/>
              <a:cs typeface="+mn-lt"/>
            </a:endParaRPr>
          </a:p>
          <a:p>
            <a:r>
              <a:rPr lang="en-US">
                <a:solidFill>
                  <a:schemeClr val="bg1"/>
                </a:solidFill>
                <a:latin typeface="TW Cen MT"/>
              </a:rPr>
              <a:t>•Back of tongue up a little</a:t>
            </a:r>
            <a:endParaRPr lang="en-US">
              <a:solidFill>
                <a:schemeClr val="bg1"/>
              </a:solidFill>
              <a:ea typeface="+mn-lt"/>
              <a:cs typeface="+mn-lt"/>
            </a:endParaRPr>
          </a:p>
          <a:p>
            <a:r>
              <a:rPr lang="en-US">
                <a:solidFill>
                  <a:schemeClr val="bg1"/>
                </a:solidFill>
                <a:latin typeface="TW Cen MT"/>
              </a:rPr>
              <a:t>•Lips start off round</a:t>
            </a:r>
            <a:endParaRPr lang="en-US">
              <a:solidFill>
                <a:schemeClr val="bg1"/>
              </a:solidFill>
              <a:ea typeface="+mn-lt"/>
              <a:cs typeface="+mn-lt"/>
            </a:endParaRPr>
          </a:p>
          <a:p>
            <a:r>
              <a:rPr lang="en-US">
                <a:solidFill>
                  <a:schemeClr val="bg1"/>
                </a:solidFill>
                <a:latin typeface="TW Cen MT"/>
              </a:rPr>
              <a:t>•Glide into the next sound</a:t>
            </a:r>
            <a:endParaRPr lang="en-US">
              <a:solidFill>
                <a:schemeClr val="bg1"/>
              </a:solidFill>
              <a:ea typeface="+mn-lt"/>
              <a:cs typeface="+mn-lt"/>
            </a:endParaRPr>
          </a:p>
          <a:p>
            <a:r>
              <a:rPr lang="en-US">
                <a:solidFill>
                  <a:schemeClr val="bg1"/>
                </a:solidFill>
                <a:latin typeface="TW Cen MT"/>
              </a:rPr>
              <a:t>•Voice is on</a:t>
            </a:r>
            <a:endParaRPr lang="en-US">
              <a:solidFill>
                <a:schemeClr val="bg1"/>
              </a:solidFill>
              <a:ea typeface="+mn-lt"/>
              <a:cs typeface="+mn-lt"/>
            </a:endParaRPr>
          </a:p>
          <a:p>
            <a:endParaRPr lang="en-US">
              <a:ea typeface="+mn-lt"/>
              <a:cs typeface="+mn-lt"/>
            </a:endParaRPr>
          </a:p>
          <a:p>
            <a:r>
              <a:rPr lang="en-US">
                <a:solidFill>
                  <a:schemeClr val="bg1"/>
                </a:solidFill>
                <a:latin typeface="TW Cen MT"/>
              </a:rPr>
              <a:t>Words: wet, wall, we, wipe</a:t>
            </a:r>
            <a:endParaRPr lang="en-US">
              <a:solidFill>
                <a:schemeClr val="bg1"/>
              </a:solidFill>
              <a:ea typeface="+mn-lt"/>
              <a:cs typeface="+mn-lt"/>
            </a:endParaRPr>
          </a:p>
          <a:p>
            <a:endParaRPr lang="en-US">
              <a:solidFill>
                <a:srgbClr val="FFFFFF"/>
              </a:solidFill>
            </a:endParaRPr>
          </a:p>
        </p:txBody>
      </p:sp>
      <p:pic>
        <p:nvPicPr>
          <p:cNvPr id="4" name="Picture 4" descr="Logo&#10;&#10;Description automatically generated">
            <a:extLst>
              <a:ext uri="{FF2B5EF4-FFF2-40B4-BE49-F238E27FC236}">
                <a16:creationId xmlns:a16="http://schemas.microsoft.com/office/drawing/2014/main" id="{ADEB3F79-2965-FC7A-19FA-0F64084E1FCD}"/>
              </a:ext>
            </a:extLst>
          </p:cNvPr>
          <p:cNvPicPr>
            <a:picLocks noChangeAspect="1"/>
          </p:cNvPicPr>
          <p:nvPr/>
        </p:nvPicPr>
        <p:blipFill>
          <a:blip r:embed="rId2"/>
          <a:stretch>
            <a:fillRect/>
          </a:stretch>
        </p:blipFill>
        <p:spPr>
          <a:xfrm>
            <a:off x="6096000" y="917543"/>
            <a:ext cx="5455921" cy="5022913"/>
          </a:xfrm>
          <a:prstGeom prst="rect">
            <a:avLst/>
          </a:prstGeom>
        </p:spPr>
      </p:pic>
      <p:sp>
        <p:nvSpPr>
          <p:cNvPr id="6" name="TextBox 5">
            <a:extLst>
              <a:ext uri="{FF2B5EF4-FFF2-40B4-BE49-F238E27FC236}">
                <a16:creationId xmlns:a16="http://schemas.microsoft.com/office/drawing/2014/main" id="{E78E550A-3811-A841-3CE5-FFF9E8DDDB3A}"/>
              </a:ext>
            </a:extLst>
          </p:cNvPr>
          <p:cNvSpPr txBox="1"/>
          <p:nvPr/>
        </p:nvSpPr>
        <p:spPr>
          <a:xfrm>
            <a:off x="1310252" y="6354687"/>
            <a:ext cx="32803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hlinkClick r:id="rId3" action="ppaction://hlinksldjump">
                  <a:extLst>
                    <a:ext uri="{A12FA001-AC4F-418D-AE19-62706E023703}">
                      <ahyp:hlinkClr xmlns:ahyp="http://schemas.microsoft.com/office/drawing/2018/hyperlinkcolor" val="tx"/>
                    </a:ext>
                  </a:extLst>
                </a:hlinkClick>
              </a:rPr>
              <a:t>Back to speech sound list</a:t>
            </a:r>
            <a:endParaRPr lang="en-US">
              <a:solidFill>
                <a:schemeClr val="bg1"/>
              </a:solidFill>
            </a:endParaRPr>
          </a:p>
        </p:txBody>
      </p:sp>
      <p:sp>
        <p:nvSpPr>
          <p:cNvPr id="5" name="TextBox 4">
            <a:extLst>
              <a:ext uri="{FF2B5EF4-FFF2-40B4-BE49-F238E27FC236}">
                <a16:creationId xmlns:a16="http://schemas.microsoft.com/office/drawing/2014/main" id="{D8FA6375-A3EB-3A12-70F5-F192F97F7F00}"/>
              </a:ext>
            </a:extLst>
          </p:cNvPr>
          <p:cNvSpPr txBox="1"/>
          <p:nvPr/>
        </p:nvSpPr>
        <p:spPr>
          <a:xfrm>
            <a:off x="6626218" y="6223276"/>
            <a:ext cx="54471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Learn more about making your W sound </a:t>
            </a:r>
            <a:r>
              <a:rPr lang="en-US">
                <a:hlinkClick r:id="rId4"/>
              </a:rPr>
              <a:t>here</a:t>
            </a:r>
            <a:r>
              <a:rPr lang="en-US"/>
              <a:t>!</a:t>
            </a:r>
          </a:p>
        </p:txBody>
      </p:sp>
    </p:spTree>
    <p:extLst>
      <p:ext uri="{BB962C8B-B14F-4D97-AF65-F5344CB8AC3E}">
        <p14:creationId xmlns:p14="http://schemas.microsoft.com/office/powerpoint/2010/main" val="3556575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A090C6-EAF4-FF4F-2438-58E2E03E027D}"/>
              </a:ext>
            </a:extLst>
          </p:cNvPr>
          <p:cNvSpPr>
            <a:spLocks noGrp="1"/>
          </p:cNvSpPr>
          <p:nvPr>
            <p:ph type="title"/>
          </p:nvPr>
        </p:nvSpPr>
        <p:spPr>
          <a:xfrm>
            <a:off x="1024129" y="585216"/>
            <a:ext cx="3779085" cy="1499616"/>
          </a:xfrm>
        </p:spPr>
        <p:txBody>
          <a:bodyPr>
            <a:normAutofit/>
          </a:bodyPr>
          <a:lstStyle/>
          <a:p>
            <a:r>
              <a:rPr lang="en-US">
                <a:solidFill>
                  <a:srgbClr val="FFFFFF"/>
                </a:solidFill>
              </a:rPr>
              <a:t>H- </a:t>
            </a:r>
            <a:r>
              <a:rPr lang="en-US" sz="2400">
                <a:solidFill>
                  <a:srgbClr val="FFFFFF"/>
                </a:solidFill>
              </a:rPr>
              <a:t>dog panting sound</a:t>
            </a:r>
          </a:p>
        </p:txBody>
      </p:sp>
      <p:cxnSp>
        <p:nvCxnSpPr>
          <p:cNvPr id="13" name="Straight Connector 1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25F057A6-64F1-DB36-EA02-D55D5034120F}"/>
              </a:ext>
            </a:extLst>
          </p:cNvPr>
          <p:cNvSpPr>
            <a:spLocks noGrp="1"/>
          </p:cNvSpPr>
          <p:nvPr>
            <p:ph idx="1"/>
          </p:nvPr>
        </p:nvSpPr>
        <p:spPr>
          <a:xfrm>
            <a:off x="1024129" y="2286000"/>
            <a:ext cx="3791711" cy="3931920"/>
          </a:xfrm>
        </p:spPr>
        <p:txBody>
          <a:bodyPr vert="horz" lIns="45720" tIns="45720" rIns="45720" bIns="45720" rtlCol="0" anchor="t">
            <a:normAutofit/>
          </a:bodyPr>
          <a:lstStyle/>
          <a:p>
            <a:r>
              <a:rPr lang="en-US" u="sng">
                <a:solidFill>
                  <a:schemeClr val="bg1"/>
                </a:solidFill>
                <a:latin typeface="TW Cen MT"/>
              </a:rPr>
              <a:t>How to make the H Sound:</a:t>
            </a:r>
            <a:endParaRPr lang="en-US">
              <a:solidFill>
                <a:schemeClr val="bg1"/>
              </a:solidFill>
              <a:ea typeface="+mn-lt"/>
              <a:cs typeface="+mn-lt"/>
            </a:endParaRPr>
          </a:p>
          <a:p>
            <a:r>
              <a:rPr lang="en-US">
                <a:solidFill>
                  <a:schemeClr val="bg1"/>
                </a:solidFill>
                <a:latin typeface="TW Cen MT"/>
              </a:rPr>
              <a:t>•Open mouth a little</a:t>
            </a:r>
            <a:endParaRPr lang="en-US">
              <a:solidFill>
                <a:schemeClr val="bg1"/>
              </a:solidFill>
              <a:ea typeface="+mn-lt"/>
              <a:cs typeface="+mn-lt"/>
            </a:endParaRPr>
          </a:p>
          <a:p>
            <a:r>
              <a:rPr lang="en-US">
                <a:solidFill>
                  <a:schemeClr val="bg1"/>
                </a:solidFill>
                <a:latin typeface="TW Cen MT"/>
              </a:rPr>
              <a:t>•Let air flow through your mouth</a:t>
            </a:r>
            <a:endParaRPr lang="en-US">
              <a:solidFill>
                <a:schemeClr val="bg1"/>
              </a:solidFill>
              <a:ea typeface="+mn-lt"/>
              <a:cs typeface="+mn-lt"/>
            </a:endParaRPr>
          </a:p>
          <a:p>
            <a:endParaRPr lang="en-US">
              <a:solidFill>
                <a:schemeClr val="bg1"/>
              </a:solidFill>
              <a:latin typeface="TW Cen MT"/>
              <a:ea typeface="+mn-lt"/>
              <a:cs typeface="+mn-lt"/>
            </a:endParaRPr>
          </a:p>
          <a:p>
            <a:endParaRPr lang="en-US">
              <a:ea typeface="+mn-lt"/>
              <a:cs typeface="+mn-lt"/>
            </a:endParaRPr>
          </a:p>
          <a:p>
            <a:r>
              <a:rPr lang="en-US">
                <a:solidFill>
                  <a:schemeClr val="bg1"/>
                </a:solidFill>
                <a:latin typeface="TW Cen MT"/>
              </a:rPr>
              <a:t>Words: hi, hot, hit, heat</a:t>
            </a:r>
            <a:endParaRPr lang="en-US">
              <a:solidFill>
                <a:schemeClr val="bg1"/>
              </a:solidFill>
            </a:endParaRPr>
          </a:p>
        </p:txBody>
      </p:sp>
      <p:pic>
        <p:nvPicPr>
          <p:cNvPr id="4" name="Picture 4" descr="A picture containing logo&#10;&#10;Description automatically generated">
            <a:extLst>
              <a:ext uri="{FF2B5EF4-FFF2-40B4-BE49-F238E27FC236}">
                <a16:creationId xmlns:a16="http://schemas.microsoft.com/office/drawing/2014/main" id="{D551E5C1-3C5E-974A-21B7-DC3CC9A8FE7B}"/>
              </a:ext>
            </a:extLst>
          </p:cNvPr>
          <p:cNvPicPr>
            <a:picLocks noChangeAspect="1"/>
          </p:cNvPicPr>
          <p:nvPr/>
        </p:nvPicPr>
        <p:blipFill>
          <a:blip r:embed="rId2"/>
          <a:stretch>
            <a:fillRect/>
          </a:stretch>
        </p:blipFill>
        <p:spPr>
          <a:xfrm>
            <a:off x="6096000" y="882420"/>
            <a:ext cx="5455921" cy="5093160"/>
          </a:xfrm>
          <a:prstGeom prst="rect">
            <a:avLst/>
          </a:prstGeom>
        </p:spPr>
      </p:pic>
      <p:sp>
        <p:nvSpPr>
          <p:cNvPr id="6" name="TextBox 5">
            <a:extLst>
              <a:ext uri="{FF2B5EF4-FFF2-40B4-BE49-F238E27FC236}">
                <a16:creationId xmlns:a16="http://schemas.microsoft.com/office/drawing/2014/main" id="{52BA6B96-DF7C-3142-BACB-A99E57A1F8CA}"/>
              </a:ext>
            </a:extLst>
          </p:cNvPr>
          <p:cNvSpPr txBox="1"/>
          <p:nvPr/>
        </p:nvSpPr>
        <p:spPr>
          <a:xfrm>
            <a:off x="1152276" y="6345394"/>
            <a:ext cx="32803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hlinkClick r:id="rId3" action="ppaction://hlinksldjump">
                  <a:extLst>
                    <a:ext uri="{A12FA001-AC4F-418D-AE19-62706E023703}">
                      <ahyp:hlinkClr xmlns:ahyp="http://schemas.microsoft.com/office/drawing/2018/hyperlinkcolor" val="tx"/>
                    </a:ext>
                  </a:extLst>
                </a:hlinkClick>
              </a:rPr>
              <a:t>Back to speech sound list</a:t>
            </a:r>
            <a:endParaRPr lang="en-US">
              <a:solidFill>
                <a:schemeClr val="bg1"/>
              </a:solidFill>
            </a:endParaRPr>
          </a:p>
        </p:txBody>
      </p:sp>
      <p:sp>
        <p:nvSpPr>
          <p:cNvPr id="9" name="TextBox 8">
            <a:extLst>
              <a:ext uri="{FF2B5EF4-FFF2-40B4-BE49-F238E27FC236}">
                <a16:creationId xmlns:a16="http://schemas.microsoft.com/office/drawing/2014/main" id="{F2F62095-179D-C9D1-84EC-302BBD810F53}"/>
              </a:ext>
            </a:extLst>
          </p:cNvPr>
          <p:cNvSpPr txBox="1"/>
          <p:nvPr/>
        </p:nvSpPr>
        <p:spPr>
          <a:xfrm>
            <a:off x="6545536" y="6223276"/>
            <a:ext cx="54471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Learn more about making your H sound </a:t>
            </a:r>
            <a:r>
              <a:rPr lang="en-US">
                <a:hlinkClick r:id="rId4"/>
              </a:rPr>
              <a:t>here</a:t>
            </a:r>
            <a:r>
              <a:rPr lang="en-US"/>
              <a:t>!</a:t>
            </a:r>
          </a:p>
        </p:txBody>
      </p:sp>
    </p:spTree>
    <p:extLst>
      <p:ext uri="{BB962C8B-B14F-4D97-AF65-F5344CB8AC3E}">
        <p14:creationId xmlns:p14="http://schemas.microsoft.com/office/powerpoint/2010/main" val="1686824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4E4679-313B-CE54-FD46-0160685EF43D}"/>
              </a:ext>
            </a:extLst>
          </p:cNvPr>
          <p:cNvSpPr>
            <a:spLocks noGrp="1"/>
          </p:cNvSpPr>
          <p:nvPr>
            <p:ph type="title"/>
          </p:nvPr>
        </p:nvSpPr>
        <p:spPr>
          <a:xfrm>
            <a:off x="1024129" y="585216"/>
            <a:ext cx="3779085" cy="1499616"/>
          </a:xfrm>
        </p:spPr>
        <p:txBody>
          <a:bodyPr>
            <a:normAutofit/>
          </a:bodyPr>
          <a:lstStyle/>
          <a:p>
            <a:r>
              <a:rPr lang="en-US">
                <a:solidFill>
                  <a:srgbClr val="FFFFFF"/>
                </a:solidFill>
              </a:rPr>
              <a:t>N- </a:t>
            </a:r>
            <a:r>
              <a:rPr lang="en-US" sz="2400">
                <a:solidFill>
                  <a:srgbClr val="FFFFFF"/>
                </a:solidFill>
              </a:rPr>
              <a:t>airplane sound</a:t>
            </a:r>
          </a:p>
        </p:txBody>
      </p:sp>
      <p:cxnSp>
        <p:nvCxnSpPr>
          <p:cNvPr id="13" name="Straight Connector 1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41417D4D-27CB-8096-499C-28E29D519EA5}"/>
              </a:ext>
            </a:extLst>
          </p:cNvPr>
          <p:cNvSpPr>
            <a:spLocks noGrp="1"/>
          </p:cNvSpPr>
          <p:nvPr>
            <p:ph idx="1"/>
          </p:nvPr>
        </p:nvSpPr>
        <p:spPr>
          <a:xfrm>
            <a:off x="1024129" y="2286000"/>
            <a:ext cx="3791711" cy="3931920"/>
          </a:xfrm>
        </p:spPr>
        <p:txBody>
          <a:bodyPr vert="horz" lIns="45720" tIns="45720" rIns="45720" bIns="45720" rtlCol="0" anchor="t">
            <a:normAutofit lnSpcReduction="10000"/>
          </a:bodyPr>
          <a:lstStyle/>
          <a:p>
            <a:r>
              <a:rPr lang="en-US" u="sng">
                <a:solidFill>
                  <a:schemeClr val="bg1"/>
                </a:solidFill>
                <a:latin typeface="TW Cen MT"/>
              </a:rPr>
              <a:t>How to make the N Sound:</a:t>
            </a:r>
            <a:endParaRPr lang="en-US">
              <a:solidFill>
                <a:schemeClr val="bg1"/>
              </a:solidFill>
              <a:ea typeface="+mn-lt"/>
              <a:cs typeface="+mn-lt"/>
            </a:endParaRPr>
          </a:p>
          <a:p>
            <a:r>
              <a:rPr lang="en-US">
                <a:solidFill>
                  <a:schemeClr val="bg1"/>
                </a:solidFill>
                <a:latin typeface="TW Cen MT"/>
              </a:rPr>
              <a:t>•Lift your tongue tip up to the bumpy top of your mouth behind your teeth</a:t>
            </a:r>
            <a:endParaRPr lang="en-US">
              <a:solidFill>
                <a:schemeClr val="bg1"/>
              </a:solidFill>
              <a:latin typeface="TW Cen MT"/>
              <a:ea typeface="+mn-lt"/>
              <a:cs typeface="+mn-lt"/>
            </a:endParaRPr>
          </a:p>
          <a:p>
            <a:r>
              <a:rPr lang="en-US">
                <a:solidFill>
                  <a:schemeClr val="bg1"/>
                </a:solidFill>
                <a:latin typeface="TW Cen MT"/>
              </a:rPr>
              <a:t>•Sides of your tongue should be up too</a:t>
            </a:r>
            <a:endParaRPr lang="en-US">
              <a:solidFill>
                <a:schemeClr val="bg1"/>
              </a:solidFill>
              <a:latin typeface="TW Cen MT"/>
              <a:ea typeface="+mn-lt"/>
              <a:cs typeface="+mn-lt"/>
            </a:endParaRPr>
          </a:p>
          <a:p>
            <a:r>
              <a:rPr lang="en-US">
                <a:solidFill>
                  <a:schemeClr val="bg1"/>
                </a:solidFill>
                <a:latin typeface="TW Cen MT"/>
              </a:rPr>
              <a:t>•Voice is on.</a:t>
            </a:r>
            <a:endParaRPr lang="en-US">
              <a:solidFill>
                <a:schemeClr val="bg1"/>
              </a:solidFill>
              <a:latin typeface="TW Cen MT"/>
              <a:ea typeface="+mn-lt"/>
              <a:cs typeface="+mn-lt"/>
            </a:endParaRPr>
          </a:p>
          <a:p>
            <a:r>
              <a:rPr lang="en-US">
                <a:solidFill>
                  <a:schemeClr val="bg1"/>
                </a:solidFill>
                <a:latin typeface="TW Cen MT"/>
                <a:ea typeface="+mn-lt"/>
                <a:cs typeface="+mn-lt"/>
              </a:rPr>
              <a:t>•Air goes through your nose</a:t>
            </a:r>
          </a:p>
          <a:p>
            <a:endParaRPr lang="en-US">
              <a:solidFill>
                <a:srgbClr val="000000"/>
              </a:solidFill>
              <a:latin typeface="Tw Cen MT" panose="020B0602020104020603"/>
            </a:endParaRPr>
          </a:p>
          <a:p>
            <a:r>
              <a:rPr lang="en-US">
                <a:solidFill>
                  <a:schemeClr val="bg1"/>
                </a:solidFill>
                <a:latin typeface="TW Cen MT"/>
              </a:rPr>
              <a:t>Words: no, nap, net, nail</a:t>
            </a:r>
            <a:endParaRPr lang="en-US">
              <a:solidFill>
                <a:schemeClr val="bg1"/>
              </a:solidFill>
            </a:endParaRPr>
          </a:p>
        </p:txBody>
      </p:sp>
      <p:pic>
        <p:nvPicPr>
          <p:cNvPr id="4" name="Picture 4" descr="Logo, company name&#10;&#10;Description automatically generated">
            <a:extLst>
              <a:ext uri="{FF2B5EF4-FFF2-40B4-BE49-F238E27FC236}">
                <a16:creationId xmlns:a16="http://schemas.microsoft.com/office/drawing/2014/main" id="{D2929380-8BED-2EC1-89A9-C429D3042DF2}"/>
              </a:ext>
            </a:extLst>
          </p:cNvPr>
          <p:cNvPicPr>
            <a:picLocks noChangeAspect="1"/>
          </p:cNvPicPr>
          <p:nvPr/>
        </p:nvPicPr>
        <p:blipFill>
          <a:blip r:embed="rId2"/>
          <a:stretch>
            <a:fillRect/>
          </a:stretch>
        </p:blipFill>
        <p:spPr>
          <a:xfrm>
            <a:off x="6096000" y="938567"/>
            <a:ext cx="5455921" cy="4980866"/>
          </a:xfrm>
          <a:prstGeom prst="rect">
            <a:avLst/>
          </a:prstGeom>
        </p:spPr>
      </p:pic>
      <p:sp>
        <p:nvSpPr>
          <p:cNvPr id="6" name="TextBox 5">
            <a:extLst>
              <a:ext uri="{FF2B5EF4-FFF2-40B4-BE49-F238E27FC236}">
                <a16:creationId xmlns:a16="http://schemas.microsoft.com/office/drawing/2014/main" id="{7A51E419-A7EB-E7B0-8EAF-85D43B80165D}"/>
              </a:ext>
            </a:extLst>
          </p:cNvPr>
          <p:cNvSpPr txBox="1"/>
          <p:nvPr/>
        </p:nvSpPr>
        <p:spPr>
          <a:xfrm>
            <a:off x="1277782" y="6345394"/>
            <a:ext cx="32803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hlinkClick r:id="rId3" action="ppaction://hlinksldjump">
                  <a:extLst>
                    <a:ext uri="{A12FA001-AC4F-418D-AE19-62706E023703}">
                      <ahyp:hlinkClr xmlns:ahyp="http://schemas.microsoft.com/office/drawing/2018/hyperlinkcolor" val="tx"/>
                    </a:ext>
                  </a:extLst>
                </a:hlinkClick>
              </a:rPr>
              <a:t>Back to speech sound list</a:t>
            </a:r>
            <a:endParaRPr lang="en-US">
              <a:solidFill>
                <a:schemeClr val="bg1"/>
              </a:solidFill>
            </a:endParaRPr>
          </a:p>
        </p:txBody>
      </p:sp>
      <p:sp>
        <p:nvSpPr>
          <p:cNvPr id="5" name="TextBox 4">
            <a:extLst>
              <a:ext uri="{FF2B5EF4-FFF2-40B4-BE49-F238E27FC236}">
                <a16:creationId xmlns:a16="http://schemas.microsoft.com/office/drawing/2014/main" id="{D16EB2CC-EB38-959F-9243-794F32DAA3B3}"/>
              </a:ext>
            </a:extLst>
          </p:cNvPr>
          <p:cNvSpPr txBox="1"/>
          <p:nvPr/>
        </p:nvSpPr>
        <p:spPr>
          <a:xfrm>
            <a:off x="6545536" y="6223276"/>
            <a:ext cx="54471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Learn more about making your N sound </a:t>
            </a:r>
            <a:r>
              <a:rPr lang="en-US">
                <a:hlinkClick r:id="rId4"/>
              </a:rPr>
              <a:t>here</a:t>
            </a:r>
            <a:r>
              <a:rPr lang="en-US"/>
              <a:t>!</a:t>
            </a:r>
          </a:p>
        </p:txBody>
      </p:sp>
    </p:spTree>
    <p:extLst>
      <p:ext uri="{BB962C8B-B14F-4D97-AF65-F5344CB8AC3E}">
        <p14:creationId xmlns:p14="http://schemas.microsoft.com/office/powerpoint/2010/main" val="402927694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bebc9f1-6e60-4f22-aca4-a3288ea69ae2">
      <Terms xmlns="http://schemas.microsoft.com/office/infopath/2007/PartnerControls"/>
    </lcf76f155ced4ddcb4097134ff3c332f>
    <TaxCatchAll xmlns="081e6064-04ba-4bb3-a74d-8438b8602cc3" xsi:nil="true"/>
    <SharedWithUsers xmlns="c7a0b038-488d-4e8c-829d-1a40a11dc355">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9AC224EA41AB548958240D74308D1ED" ma:contentTypeVersion="16" ma:contentTypeDescription="Create a new document." ma:contentTypeScope="" ma:versionID="2b29f371c3da67d807ec152b33bbba82">
  <xsd:schema xmlns:xsd="http://www.w3.org/2001/XMLSchema" xmlns:xs="http://www.w3.org/2001/XMLSchema" xmlns:p="http://schemas.microsoft.com/office/2006/metadata/properties" xmlns:ns2="8bebc9f1-6e60-4f22-aca4-a3288ea69ae2" xmlns:ns3="c7a0b038-488d-4e8c-829d-1a40a11dc355" xmlns:ns4="081e6064-04ba-4bb3-a74d-8438b8602cc3" targetNamespace="http://schemas.microsoft.com/office/2006/metadata/properties" ma:root="true" ma:fieldsID="05274869221789be274be54f8be7cb46" ns2:_="" ns3:_="" ns4:_="">
    <xsd:import namespace="8bebc9f1-6e60-4f22-aca4-a3288ea69ae2"/>
    <xsd:import namespace="c7a0b038-488d-4e8c-829d-1a40a11dc355"/>
    <xsd:import namespace="081e6064-04ba-4bb3-a74d-8438b8602cc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lcf76f155ced4ddcb4097134ff3c332f" minOccurs="0"/>
                <xsd:element ref="ns4: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ebc9f1-6e60-4f22-aca4-a3288ea69a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74f1240-93bd-4482-bce0-b9f848d58788"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7a0b038-488d-4e8c-829d-1a40a11dc35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81e6064-04ba-4bb3-a74d-8438b8602cc3"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b5d700ce-1e0c-4623-96b9-9b9d8468a0f2}" ma:internalName="TaxCatchAll" ma:showField="CatchAllData" ma:web="c7a0b038-488d-4e8c-829d-1a40a11dc3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D30DB5-EC50-478B-8F9E-2D7B6D296DF6}">
  <ds:schemaRefs>
    <ds:schemaRef ds:uri="http://schemas.microsoft.com/sharepoint/v3/contenttype/forms"/>
  </ds:schemaRefs>
</ds:datastoreItem>
</file>

<file path=customXml/itemProps2.xml><?xml version="1.0" encoding="utf-8"?>
<ds:datastoreItem xmlns:ds="http://schemas.openxmlformats.org/officeDocument/2006/customXml" ds:itemID="{20AA25BC-918E-4CA8-B020-BD608A33196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E94A5BA-C90A-4E00-B1CA-A6F1387D5ADC}"/>
</file>

<file path=docProps/app.xml><?xml version="1.0" encoding="utf-8"?>
<Properties xmlns="http://schemas.openxmlformats.org/officeDocument/2006/extended-properties" xmlns:vt="http://schemas.openxmlformats.org/officeDocument/2006/docPropsVTypes">
  <TotalTime>0</TotalTime>
  <Words>1765</Words>
  <Application>Microsoft Office PowerPoint</Application>
  <PresentationFormat>Widescreen</PresentationFormat>
  <Paragraphs>258</Paragraphs>
  <Slides>26</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Arial</vt:lpstr>
      <vt:lpstr>Arial,Sans-Serif</vt:lpstr>
      <vt:lpstr>Calibri</vt:lpstr>
      <vt:lpstr>Calibri Light</vt:lpstr>
      <vt:lpstr>Corbel</vt:lpstr>
      <vt:lpstr>Tw Cen MT</vt:lpstr>
      <vt:lpstr>Tw Cen MT</vt:lpstr>
      <vt:lpstr>Tw Cen MT Condensed</vt:lpstr>
      <vt:lpstr>Wingdings 3</vt:lpstr>
      <vt:lpstr>Office Theme</vt:lpstr>
      <vt:lpstr>Integral</vt:lpstr>
      <vt:lpstr>Instructions</vt:lpstr>
      <vt:lpstr>PowerPoint Presentation</vt:lpstr>
      <vt:lpstr>P-Popcorn popping sound </vt:lpstr>
      <vt:lpstr>B- Ball bouncing sound</vt:lpstr>
      <vt:lpstr>T-Clock ticking sound</vt:lpstr>
      <vt:lpstr>D-Drum tapping sound</vt:lpstr>
      <vt:lpstr>W- Windy Sound</vt:lpstr>
      <vt:lpstr>H- dog panting sound</vt:lpstr>
      <vt:lpstr>N- airplane sound</vt:lpstr>
      <vt:lpstr>M- Yummy “mmm-mmm” sound</vt:lpstr>
      <vt:lpstr>F- Angry cat sound</vt:lpstr>
      <vt:lpstr>V- Vacuum sound</vt:lpstr>
      <vt:lpstr>Final SOunds</vt:lpstr>
      <vt:lpstr>K-Coughing sound</vt:lpstr>
      <vt:lpstr>G- Gulping water sound</vt:lpstr>
      <vt:lpstr>S-blends</vt:lpstr>
      <vt:lpstr>L- Singing “lah-lah-lah” sound</vt:lpstr>
      <vt:lpstr>Th- Tongue sandwich sound</vt:lpstr>
      <vt:lpstr>CH- Train “choo-choo” sound</vt:lpstr>
      <vt:lpstr>SH- Quiet “shhh” sound</vt:lpstr>
      <vt:lpstr>J- Jumping sound</vt:lpstr>
      <vt:lpstr>S- Snake hissing sound</vt:lpstr>
      <vt:lpstr>Z- Bee buzzing sound</vt:lpstr>
      <vt:lpstr>R- Angry bear sound</vt:lpstr>
      <vt:lpstr>Bunched R- Angry bear sound</vt:lpstr>
      <vt:lpstr>Retroflex R- Angry bear sound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Milanowski, Jamie</dc:creator>
  <cp:lastModifiedBy>Sheehan, Michelle</cp:lastModifiedBy>
  <cp:revision>1</cp:revision>
  <dcterms:created xsi:type="dcterms:W3CDTF">2022-10-06T15:06:16Z</dcterms:created>
  <dcterms:modified xsi:type="dcterms:W3CDTF">2022-10-17T14:15:07Z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0x010100E9AC224EA41AB548958240D74308D1ED</vt:lpwstr>
  </property>
  <property fmtid="{D5CDD505-2E9C-101B-9397-08002B2CF9AE}" pid="3" name="Order">
    <vt:r8>250900</vt:r8>
  </property>
  <property fmtid="{D5CDD505-2E9C-101B-9397-08002B2CF9AE}" pid="4" name="TriggerFlowInfo">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y fmtid="{D5CDD505-2E9C-101B-9397-08002B2CF9AE}" pid="9" name="MediaServiceImageTags">
    <vt:lpwstr/>
  </property>
</Properties>
</file>