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59" r:id="rId5"/>
    <p:sldId id="260" r:id="rId6"/>
    <p:sldId id="265" r:id="rId7"/>
    <p:sldId id="268" r:id="rId8"/>
    <p:sldId id="266" r:id="rId9"/>
    <p:sldId id="267" r:id="rId10"/>
    <p:sldId id="270"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44"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A74C56-3209-4DC8-9848-217A79315187}"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01295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A74C56-3209-4DC8-9848-217A79315187}"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2608119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A74C56-3209-4DC8-9848-217A79315187}"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C4C6A7-4F81-4EAB-9683-DE23682E803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3887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3850589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C4C6A7-4F81-4EAB-9683-DE23682E803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0338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1638961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74C56-3209-4DC8-9848-217A79315187}"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30729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74C56-3209-4DC8-9848-217A79315187}"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323719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74C56-3209-4DC8-9848-217A79315187}"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2028884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A74C56-3209-4DC8-9848-217A79315187}"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23228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A74C56-3209-4DC8-9848-217A79315187}"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29451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A74C56-3209-4DC8-9848-217A79315187}" type="datetimeFigureOut">
              <a:rPr lang="en-US" smtClean="0"/>
              <a:t>9/11/2018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199060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A74C56-3209-4DC8-9848-217A79315187}" type="datetimeFigureOut">
              <a:rPr lang="en-US" smtClean="0"/>
              <a:t>9/11/2018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8863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74C56-3209-4DC8-9848-217A79315187}" type="datetimeFigureOut">
              <a:rPr lang="en-US" smtClean="0"/>
              <a:t>9/11/2018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124059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96898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28713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EA74C56-3209-4DC8-9848-217A79315187}" type="datetimeFigureOut">
              <a:rPr lang="en-US" smtClean="0"/>
              <a:t>9/11/2018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C4C6A7-4F81-4EAB-9683-DE23682E8035}" type="slidenum">
              <a:rPr lang="en-US" smtClean="0"/>
              <a:t>‹#›</a:t>
            </a:fld>
            <a:endParaRPr lang="en-US"/>
          </a:p>
        </p:txBody>
      </p:sp>
    </p:spTree>
    <p:extLst>
      <p:ext uri="{BB962C8B-B14F-4D97-AF65-F5344CB8AC3E}">
        <p14:creationId xmlns:p14="http://schemas.microsoft.com/office/powerpoint/2010/main" val="2527480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DF54C-F0C0-4B72-9DBC-B3D8AD7E4361}"/>
              </a:ext>
            </a:extLst>
          </p:cNvPr>
          <p:cNvSpPr>
            <a:spLocks noGrp="1"/>
          </p:cNvSpPr>
          <p:nvPr>
            <p:ph type="ctrTitle"/>
          </p:nvPr>
        </p:nvSpPr>
        <p:spPr>
          <a:xfrm>
            <a:off x="2589213" y="3302000"/>
            <a:ext cx="8915399" cy="2262781"/>
          </a:xfrm>
        </p:spPr>
        <p:txBody>
          <a:bodyPr/>
          <a:lstStyle/>
          <a:p>
            <a:r>
              <a:rPr lang="en-US" dirty="0"/>
              <a:t>SOAR Expectations</a:t>
            </a:r>
          </a:p>
        </p:txBody>
      </p:sp>
      <p:sp>
        <p:nvSpPr>
          <p:cNvPr id="3" name="Subtitle 2">
            <a:extLst>
              <a:ext uri="{FF2B5EF4-FFF2-40B4-BE49-F238E27FC236}">
                <a16:creationId xmlns:a16="http://schemas.microsoft.com/office/drawing/2014/main" id="{2A779417-A7BF-49AD-BB47-64A94DE66215}"/>
              </a:ext>
            </a:extLst>
          </p:cNvPr>
          <p:cNvSpPr>
            <a:spLocks noGrp="1"/>
          </p:cNvSpPr>
          <p:nvPr>
            <p:ph type="subTitle" idx="1"/>
          </p:nvPr>
        </p:nvSpPr>
        <p:spPr>
          <a:xfrm>
            <a:off x="2589213" y="5780679"/>
            <a:ext cx="8915399" cy="1126283"/>
          </a:xfrm>
        </p:spPr>
        <p:txBody>
          <a:bodyPr>
            <a:normAutofit/>
          </a:bodyPr>
          <a:lstStyle/>
          <a:p>
            <a:r>
              <a:rPr lang="en-US" sz="3200" dirty="0"/>
              <a:t>Lunch Procedures</a:t>
            </a:r>
          </a:p>
        </p:txBody>
      </p:sp>
      <p:pic>
        <p:nvPicPr>
          <p:cNvPr id="1032" name="Picture 8" descr="Image result for food is fuel">
            <a:extLst>
              <a:ext uri="{FF2B5EF4-FFF2-40B4-BE49-F238E27FC236}">
                <a16:creationId xmlns:a16="http://schemas.microsoft.com/office/drawing/2014/main" id="{04242B5F-D2F2-433C-B561-36538B9C2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2200" y="1006475"/>
            <a:ext cx="4381500" cy="3286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523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B2EC7880-C5D9-40A8-A6B0-3198AD07A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4619543" cy="6854038"/>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836562-8163-4C5F-9AAC-95778035B1AC}"/>
              </a:ext>
            </a:extLst>
          </p:cNvPr>
          <p:cNvSpPr>
            <a:spLocks noGrp="1"/>
          </p:cNvSpPr>
          <p:nvPr>
            <p:ph type="title"/>
          </p:nvPr>
        </p:nvSpPr>
        <p:spPr>
          <a:xfrm>
            <a:off x="179615" y="2799052"/>
            <a:ext cx="4266846" cy="1495361"/>
          </a:xfrm>
        </p:spPr>
        <p:txBody>
          <a:bodyPr>
            <a:noAutofit/>
          </a:bodyPr>
          <a:lstStyle/>
          <a:p>
            <a:r>
              <a:rPr lang="en-US" sz="6000" dirty="0"/>
              <a:t>COMPOST!</a:t>
            </a:r>
            <a:br>
              <a:rPr lang="en-US" sz="6000" dirty="0"/>
            </a:br>
            <a:br>
              <a:rPr lang="en-US" sz="4400" dirty="0"/>
            </a:br>
            <a:r>
              <a:rPr lang="en-US" sz="4400" dirty="0"/>
              <a:t>Thanks </a:t>
            </a:r>
            <a:r>
              <a:rPr lang="en-US" sz="4400" dirty="0">
                <a:sym typeface="Wingdings" panose="05000000000000000000" pitchFamily="2" charset="2"/>
              </a:rPr>
              <a:t> </a:t>
            </a:r>
            <a:endParaRPr lang="en-US" sz="4400" dirty="0"/>
          </a:p>
        </p:txBody>
      </p:sp>
      <p:pic>
        <p:nvPicPr>
          <p:cNvPr id="2054" name="Picture 6" descr="Image result for composting faq">
            <a:extLst>
              <a:ext uri="{FF2B5EF4-FFF2-40B4-BE49-F238E27FC236}">
                <a16:creationId xmlns:a16="http://schemas.microsoft.com/office/drawing/2014/main" id="{3438569E-D297-4BB4-8D67-EC387865ED8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0" r="-2" b="-2"/>
          <a:stretch/>
        </p:blipFill>
        <p:spPr bwMode="auto">
          <a:xfrm>
            <a:off x="4619543" y="4748"/>
            <a:ext cx="7572457" cy="6848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601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D232-34CF-4E72-9BC3-F59144B4F948}"/>
              </a:ext>
            </a:extLst>
          </p:cNvPr>
          <p:cNvSpPr>
            <a:spLocks noGrp="1"/>
          </p:cNvSpPr>
          <p:nvPr>
            <p:ph type="title"/>
          </p:nvPr>
        </p:nvSpPr>
        <p:spPr>
          <a:xfrm>
            <a:off x="1725612" y="324755"/>
            <a:ext cx="8911687" cy="1280890"/>
          </a:xfrm>
        </p:spPr>
        <p:txBody>
          <a:bodyPr/>
          <a:lstStyle/>
          <a:p>
            <a:r>
              <a:rPr lang="en-US" u="sng" dirty="0"/>
              <a:t>SOAR Tip of the Day</a:t>
            </a:r>
          </a:p>
        </p:txBody>
      </p:sp>
      <p:sp>
        <p:nvSpPr>
          <p:cNvPr id="3" name="Content Placeholder 2">
            <a:extLst>
              <a:ext uri="{FF2B5EF4-FFF2-40B4-BE49-F238E27FC236}">
                <a16:creationId xmlns:a16="http://schemas.microsoft.com/office/drawing/2014/main" id="{60CCB67E-CAF1-4A6B-AB8A-9346ECD561B7}"/>
              </a:ext>
            </a:extLst>
          </p:cNvPr>
          <p:cNvSpPr>
            <a:spLocks noGrp="1"/>
          </p:cNvSpPr>
          <p:nvPr>
            <p:ph idx="1"/>
          </p:nvPr>
        </p:nvSpPr>
        <p:spPr>
          <a:xfrm>
            <a:off x="2093912" y="965200"/>
            <a:ext cx="9234488" cy="5600700"/>
          </a:xfrm>
        </p:spPr>
        <p:txBody>
          <a:bodyPr>
            <a:normAutofit/>
          </a:bodyPr>
          <a:lstStyle/>
          <a:p>
            <a:pPr marL="0" indent="0">
              <a:buNone/>
            </a:pPr>
            <a:r>
              <a:rPr lang="en-US" sz="2800" b="1" dirty="0"/>
              <a:t>Healthy </a:t>
            </a:r>
            <a:r>
              <a:rPr lang="en-US" sz="2800" b="1" dirty="0" err="1"/>
              <a:t>Abes</a:t>
            </a:r>
            <a:r>
              <a:rPr lang="en-US" sz="2800" b="1" dirty="0"/>
              <a:t> SOAR</a:t>
            </a:r>
          </a:p>
          <a:p>
            <a:r>
              <a:rPr lang="en-US" sz="2800" dirty="0"/>
              <a:t>It is important to use breakfast and lunch as an opportunity to fuel your body with a variety of healthy foods.  Eating too much or too little can negatively affect your mood and classroom performance.</a:t>
            </a:r>
          </a:p>
          <a:p>
            <a:pPr marL="0" indent="0">
              <a:buNone/>
            </a:pPr>
            <a:endParaRPr lang="en-US" sz="3600" dirty="0">
              <a:solidFill>
                <a:schemeClr val="tx1">
                  <a:lumMod val="85000"/>
                  <a:lumOff val="15000"/>
                </a:schemeClr>
              </a:solidFill>
              <a:latin typeface="+mj-lt"/>
              <a:ea typeface="+mj-ea"/>
              <a:cs typeface="+mj-cs"/>
            </a:endParaRPr>
          </a:p>
          <a:p>
            <a:pPr marL="0" indent="0">
              <a:spcBef>
                <a:spcPct val="0"/>
              </a:spcBef>
              <a:buNone/>
            </a:pPr>
            <a:r>
              <a:rPr lang="en-US" sz="3200" dirty="0">
                <a:solidFill>
                  <a:schemeClr val="tx1">
                    <a:lumMod val="85000"/>
                    <a:lumOff val="15000"/>
                  </a:schemeClr>
                </a:solidFill>
                <a:latin typeface="+mj-lt"/>
                <a:ea typeface="+mj-ea"/>
                <a:cs typeface="+mj-cs"/>
              </a:rPr>
              <a:t>SOAR Goals for the day (and every day </a:t>
            </a:r>
            <a:r>
              <a:rPr lang="en-US" sz="3200" dirty="0">
                <a:solidFill>
                  <a:schemeClr val="tx1">
                    <a:lumMod val="85000"/>
                    <a:lumOff val="15000"/>
                  </a:schemeClr>
                </a:solidFill>
                <a:latin typeface="+mj-lt"/>
                <a:ea typeface="+mj-ea"/>
                <a:cs typeface="+mj-cs"/>
                <a:sym typeface="Wingdings" panose="05000000000000000000" pitchFamily="2" charset="2"/>
              </a:rPr>
              <a:t>)</a:t>
            </a:r>
            <a:r>
              <a:rPr lang="en-US" sz="3200" dirty="0">
                <a:solidFill>
                  <a:schemeClr val="tx1">
                    <a:lumMod val="85000"/>
                    <a:lumOff val="15000"/>
                  </a:schemeClr>
                </a:solidFill>
                <a:latin typeface="+mj-lt"/>
                <a:ea typeface="+mj-ea"/>
                <a:cs typeface="+mj-cs"/>
              </a:rPr>
              <a:t>:</a:t>
            </a:r>
          </a:p>
          <a:p>
            <a:pPr>
              <a:buAutoNum type="arabicParenR"/>
            </a:pPr>
            <a:r>
              <a:rPr lang="en-US" sz="2400" dirty="0"/>
              <a:t>Choose a healthy meal option while at school.</a:t>
            </a:r>
          </a:p>
          <a:p>
            <a:pPr>
              <a:buAutoNum type="arabicParenR"/>
            </a:pPr>
            <a:r>
              <a:rPr lang="en-US" sz="2400" dirty="0"/>
              <a:t>Eat a healthy breakfast tomorrow morning before arriving to MHS.</a:t>
            </a:r>
          </a:p>
          <a:p>
            <a:pPr>
              <a:buAutoNum type="arabicParenR"/>
            </a:pPr>
            <a:endParaRPr lang="en-US" sz="2400" dirty="0"/>
          </a:p>
          <a:p>
            <a:endParaRPr lang="en-US" dirty="0"/>
          </a:p>
        </p:txBody>
      </p:sp>
    </p:spTree>
    <p:extLst>
      <p:ext uri="{BB962C8B-B14F-4D97-AF65-F5344CB8AC3E}">
        <p14:creationId xmlns:p14="http://schemas.microsoft.com/office/powerpoint/2010/main" val="347655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25A8-5FE9-4CF8-B3A1-A4D7A7CF182B}"/>
              </a:ext>
            </a:extLst>
          </p:cNvPr>
          <p:cNvSpPr>
            <a:spLocks noGrp="1"/>
          </p:cNvSpPr>
          <p:nvPr>
            <p:ph type="title"/>
          </p:nvPr>
        </p:nvSpPr>
        <p:spPr>
          <a:xfrm>
            <a:off x="2592925" y="624110"/>
            <a:ext cx="8911687" cy="5662390"/>
          </a:xfrm>
        </p:spPr>
        <p:txBody>
          <a:bodyPr>
            <a:normAutofit fontScale="90000"/>
          </a:bodyPr>
          <a:lstStyle/>
          <a:p>
            <a:r>
              <a:rPr lang="en-US" u="sng" dirty="0"/>
              <a:t>SOAR Connection</a:t>
            </a:r>
            <a:br>
              <a:rPr lang="en-US" dirty="0"/>
            </a:br>
            <a:br>
              <a:rPr lang="en-US" dirty="0"/>
            </a:br>
            <a:r>
              <a:rPr lang="en-US" dirty="0"/>
              <a:t>Eating healthy and acting properly in the lunch room is a:</a:t>
            </a:r>
            <a:br>
              <a:rPr lang="en-US" dirty="0"/>
            </a:br>
            <a:br>
              <a:rPr lang="en-US" dirty="0"/>
            </a:br>
            <a:br>
              <a:rPr lang="en-US" dirty="0"/>
            </a:br>
            <a:br>
              <a:rPr lang="en-US" dirty="0"/>
            </a:br>
            <a:br>
              <a:rPr lang="en-US" dirty="0"/>
            </a:br>
            <a:br>
              <a:rPr lang="en-US" dirty="0"/>
            </a:br>
            <a:r>
              <a:rPr lang="en-US" dirty="0"/>
              <a:t>CHOICE!</a:t>
            </a:r>
            <a:br>
              <a:rPr lang="en-US" dirty="0"/>
            </a:br>
            <a:br>
              <a:rPr lang="en-US" dirty="0"/>
            </a:br>
            <a:r>
              <a:rPr lang="en-US" dirty="0"/>
              <a:t>Verify this claim with a neighbor. </a:t>
            </a:r>
          </a:p>
        </p:txBody>
      </p:sp>
      <p:sp>
        <p:nvSpPr>
          <p:cNvPr id="3" name="Content Placeholder 2">
            <a:extLst>
              <a:ext uri="{FF2B5EF4-FFF2-40B4-BE49-F238E27FC236}">
                <a16:creationId xmlns:a16="http://schemas.microsoft.com/office/drawing/2014/main" id="{B91B2218-7D8A-47B9-9216-025FC244D50F}"/>
              </a:ext>
            </a:extLst>
          </p:cNvPr>
          <p:cNvSpPr>
            <a:spLocks noGrp="1"/>
          </p:cNvSpPr>
          <p:nvPr>
            <p:ph idx="1"/>
          </p:nvPr>
        </p:nvSpPr>
        <p:spPr>
          <a:xfrm>
            <a:off x="2589212" y="2755900"/>
            <a:ext cx="8915400" cy="1739900"/>
          </a:xfrm>
        </p:spPr>
        <p:txBody>
          <a:bodyPr>
            <a:normAutofit/>
          </a:bodyPr>
          <a:lstStyle/>
          <a:p>
            <a:r>
              <a:rPr lang="en-US" sz="2000" dirty="0"/>
              <a:t>SAFE</a:t>
            </a:r>
          </a:p>
          <a:p>
            <a:r>
              <a:rPr lang="en-US" sz="2000" dirty="0"/>
              <a:t>ORGANIZED</a:t>
            </a:r>
          </a:p>
          <a:p>
            <a:r>
              <a:rPr lang="en-US" sz="2000" dirty="0"/>
              <a:t>ACCOUNTABLE</a:t>
            </a:r>
          </a:p>
          <a:p>
            <a:r>
              <a:rPr lang="en-US" sz="2000" dirty="0"/>
              <a:t>RESPECTFUL</a:t>
            </a:r>
          </a:p>
        </p:txBody>
      </p:sp>
    </p:spTree>
    <p:extLst>
      <p:ext uri="{BB962C8B-B14F-4D97-AF65-F5344CB8AC3E}">
        <p14:creationId xmlns:p14="http://schemas.microsoft.com/office/powerpoint/2010/main" val="169680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CC6682-00DB-4F9D-80D1-6946FFA89DF8}"/>
              </a:ext>
            </a:extLst>
          </p:cNvPr>
          <p:cNvSpPr>
            <a:spLocks noGrp="1"/>
          </p:cNvSpPr>
          <p:nvPr>
            <p:ph idx="1"/>
          </p:nvPr>
        </p:nvSpPr>
        <p:spPr>
          <a:xfrm>
            <a:off x="2249905" y="1455821"/>
            <a:ext cx="9793706" cy="5209674"/>
          </a:xfrm>
        </p:spPr>
        <p:txBody>
          <a:bodyPr>
            <a:normAutofit/>
          </a:bodyPr>
          <a:lstStyle/>
          <a:p>
            <a:pPr marL="457200" lvl="1" indent="0" fontAlgn="base">
              <a:buNone/>
            </a:pPr>
            <a:endParaRPr lang="en-US" sz="900" dirty="0"/>
          </a:p>
          <a:p>
            <a:pPr marL="457200" lvl="1" indent="0">
              <a:buNone/>
            </a:pPr>
            <a:endParaRPr lang="en-US" dirty="0"/>
          </a:p>
        </p:txBody>
      </p:sp>
      <p:sp>
        <p:nvSpPr>
          <p:cNvPr id="146" name="TextBox 145">
            <a:extLst>
              <a:ext uri="{FF2B5EF4-FFF2-40B4-BE49-F238E27FC236}">
                <a16:creationId xmlns:a16="http://schemas.microsoft.com/office/drawing/2014/main" id="{1E91AC7E-BE1C-41CA-921E-C40601193AA2}"/>
              </a:ext>
            </a:extLst>
          </p:cNvPr>
          <p:cNvSpPr txBox="1"/>
          <p:nvPr/>
        </p:nvSpPr>
        <p:spPr>
          <a:xfrm>
            <a:off x="2006600" y="300121"/>
            <a:ext cx="8928100" cy="7048083"/>
          </a:xfrm>
          <a:prstGeom prst="rect">
            <a:avLst/>
          </a:prstGeom>
          <a:noFill/>
        </p:spPr>
        <p:txBody>
          <a:bodyPr wrap="square" rtlCol="0">
            <a:spAutoFit/>
          </a:bodyPr>
          <a:lstStyle/>
          <a:p>
            <a:endParaRPr lang="en-US" dirty="0"/>
          </a:p>
          <a:p>
            <a:r>
              <a:rPr lang="en-US" sz="3200" b="1" dirty="0"/>
              <a:t>Cafeteria Expectations:</a:t>
            </a:r>
          </a:p>
          <a:p>
            <a:pPr marL="285750" indent="-285750">
              <a:lnSpc>
                <a:spcPct val="150000"/>
              </a:lnSpc>
              <a:buFont typeface="Arial" panose="020B0604020202020204" pitchFamily="34" charset="0"/>
              <a:buChar char="•"/>
            </a:pPr>
            <a:r>
              <a:rPr lang="en-US" sz="2800" dirty="0"/>
              <a:t>Walk throughout the cafeteria</a:t>
            </a:r>
          </a:p>
          <a:p>
            <a:pPr marL="285750" indent="-285750">
              <a:lnSpc>
                <a:spcPct val="150000"/>
              </a:lnSpc>
              <a:buFont typeface="Arial" panose="020B0604020202020204" pitchFamily="34" charset="0"/>
              <a:buChar char="•"/>
            </a:pPr>
            <a:r>
              <a:rPr lang="en-US" sz="2800" dirty="0"/>
              <a:t>Keep backpacks and personal belongings out of the way</a:t>
            </a:r>
          </a:p>
          <a:p>
            <a:pPr marL="285750" indent="-285750">
              <a:lnSpc>
                <a:spcPct val="150000"/>
              </a:lnSpc>
              <a:buFont typeface="Arial" panose="020B0604020202020204" pitchFamily="34" charset="0"/>
              <a:buChar char="•"/>
            </a:pPr>
            <a:r>
              <a:rPr lang="en-US" sz="2800" dirty="0"/>
              <a:t>Do not throw food</a:t>
            </a:r>
          </a:p>
          <a:p>
            <a:pPr marL="285750" indent="-285750">
              <a:lnSpc>
                <a:spcPct val="150000"/>
              </a:lnSpc>
              <a:buFont typeface="Arial" panose="020B0604020202020204" pitchFamily="34" charset="0"/>
              <a:buChar char="•"/>
            </a:pPr>
            <a:r>
              <a:rPr lang="en-US" sz="2800" dirty="0"/>
              <a:t>Use a conversational voice level</a:t>
            </a:r>
          </a:p>
          <a:p>
            <a:pPr marL="285750" indent="-285750">
              <a:lnSpc>
                <a:spcPct val="150000"/>
              </a:lnSpc>
              <a:buFont typeface="Arial" panose="020B0604020202020204" pitchFamily="34" charset="0"/>
              <a:buChar char="•"/>
            </a:pPr>
            <a:r>
              <a:rPr lang="en-US" sz="2800" dirty="0"/>
              <a:t>Use cell phones only in the commons or outside during lunch</a:t>
            </a:r>
          </a:p>
          <a:p>
            <a:pPr marL="285750" indent="-285750">
              <a:lnSpc>
                <a:spcPct val="150000"/>
              </a:lnSpc>
              <a:buFont typeface="Arial" panose="020B0604020202020204" pitchFamily="34" charset="0"/>
              <a:buChar char="•"/>
            </a:pPr>
            <a:r>
              <a:rPr lang="en-US" sz="2800" dirty="0"/>
              <a:t>Clean up after yourself</a:t>
            </a:r>
          </a:p>
          <a:p>
            <a:endParaRPr lang="en-US" sz="2400"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73424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BABEF-5992-490C-861E-D3760E929C66}"/>
              </a:ext>
            </a:extLst>
          </p:cNvPr>
          <p:cNvSpPr>
            <a:spLocks noGrp="1"/>
          </p:cNvSpPr>
          <p:nvPr>
            <p:ph type="title"/>
          </p:nvPr>
        </p:nvSpPr>
        <p:spPr/>
        <p:txBody>
          <a:bodyPr/>
          <a:lstStyle/>
          <a:p>
            <a:r>
              <a:rPr lang="en-US" dirty="0"/>
              <a:t>Lunch Procedures</a:t>
            </a:r>
          </a:p>
        </p:txBody>
      </p:sp>
      <p:sp>
        <p:nvSpPr>
          <p:cNvPr id="5" name="Content Placeholder 4">
            <a:extLst>
              <a:ext uri="{FF2B5EF4-FFF2-40B4-BE49-F238E27FC236}">
                <a16:creationId xmlns:a16="http://schemas.microsoft.com/office/drawing/2014/main" id="{AB61D6CF-BA37-4892-9D46-928C0E6ADFB9}"/>
              </a:ext>
            </a:extLst>
          </p:cNvPr>
          <p:cNvSpPr>
            <a:spLocks noGrp="1"/>
          </p:cNvSpPr>
          <p:nvPr>
            <p:ph idx="1"/>
          </p:nvPr>
        </p:nvSpPr>
        <p:spPr>
          <a:xfrm>
            <a:off x="2589212" y="1168400"/>
            <a:ext cx="8915400" cy="5105400"/>
          </a:xfrm>
        </p:spPr>
        <p:txBody>
          <a:bodyPr>
            <a:normAutofit fontScale="92500" lnSpcReduction="20000"/>
          </a:bodyPr>
          <a:lstStyle/>
          <a:p>
            <a:endParaRPr lang="en-US" dirty="0"/>
          </a:p>
          <a:p>
            <a:pPr marL="0" indent="0">
              <a:buNone/>
            </a:pPr>
            <a:r>
              <a:rPr lang="en-US" sz="2400" b="1" dirty="0"/>
              <a:t>In the Lunch Line:</a:t>
            </a:r>
          </a:p>
          <a:p>
            <a:r>
              <a:rPr lang="en-US" sz="2400" dirty="0"/>
              <a:t>Wait your turn in line and avoid blocking the hallway</a:t>
            </a:r>
          </a:p>
          <a:p>
            <a:r>
              <a:rPr lang="en-US" sz="2400" dirty="0"/>
              <a:t>Never cut in line</a:t>
            </a:r>
          </a:p>
          <a:p>
            <a:r>
              <a:rPr lang="en-US" sz="2400" dirty="0"/>
              <a:t>Know your PIN</a:t>
            </a:r>
          </a:p>
          <a:p>
            <a:r>
              <a:rPr lang="en-US" sz="2400" dirty="0"/>
              <a:t>Make sure you have money in your account</a:t>
            </a:r>
          </a:p>
          <a:p>
            <a:r>
              <a:rPr lang="en-US" sz="2400" dirty="0"/>
              <a:t>If paying in cash, have it out and ready</a:t>
            </a:r>
          </a:p>
          <a:p>
            <a:r>
              <a:rPr lang="en-US" sz="2400" dirty="0"/>
              <a:t>Deposits made in your lunch account by 2</a:t>
            </a:r>
            <a:r>
              <a:rPr lang="en-US" sz="2400" baseline="30000" dirty="0"/>
              <a:t>nd</a:t>
            </a:r>
            <a:r>
              <a:rPr lang="en-US" sz="2400" dirty="0"/>
              <a:t> hour will be available for that day’s lunch</a:t>
            </a:r>
          </a:p>
          <a:p>
            <a:r>
              <a:rPr lang="en-US" sz="2400" dirty="0"/>
              <a:t>Take the required items and make good food choices</a:t>
            </a:r>
          </a:p>
          <a:p>
            <a:r>
              <a:rPr lang="en-US" sz="2400" dirty="0"/>
              <a:t>Pay for the food you take</a:t>
            </a:r>
          </a:p>
          <a:p>
            <a:r>
              <a:rPr lang="en-US" sz="2400" dirty="0"/>
              <a:t>All food and drink should stay in the cafeteria</a:t>
            </a:r>
          </a:p>
          <a:p>
            <a:r>
              <a:rPr lang="en-US" sz="2400" dirty="0"/>
              <a:t>Return and neatly stack lunch trays</a:t>
            </a:r>
          </a:p>
          <a:p>
            <a:endParaRPr lang="en-US" sz="2800" dirty="0"/>
          </a:p>
          <a:p>
            <a:pPr marL="457200" lvl="1" indent="0">
              <a:buNone/>
            </a:pPr>
            <a:endParaRPr lang="en-US" sz="2400" dirty="0"/>
          </a:p>
          <a:p>
            <a:pPr lvl="1"/>
            <a:endParaRPr lang="en-US" dirty="0"/>
          </a:p>
        </p:txBody>
      </p:sp>
    </p:spTree>
    <p:extLst>
      <p:ext uri="{BB962C8B-B14F-4D97-AF65-F5344CB8AC3E}">
        <p14:creationId xmlns:p14="http://schemas.microsoft.com/office/powerpoint/2010/main" val="244874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C6FAE-4404-4B1E-94F8-430450A520CB}"/>
              </a:ext>
            </a:extLst>
          </p:cNvPr>
          <p:cNvSpPr>
            <a:spLocks noGrp="1"/>
          </p:cNvSpPr>
          <p:nvPr>
            <p:ph type="title"/>
          </p:nvPr>
        </p:nvSpPr>
        <p:spPr>
          <a:xfrm>
            <a:off x="2515137" y="535210"/>
            <a:ext cx="8911687" cy="1280890"/>
          </a:xfrm>
        </p:spPr>
        <p:txBody>
          <a:bodyPr/>
          <a:lstStyle/>
          <a:p>
            <a:r>
              <a:rPr lang="en-US" dirty="0"/>
              <a:t>Lunch Procedures</a:t>
            </a:r>
          </a:p>
        </p:txBody>
      </p:sp>
      <p:sp>
        <p:nvSpPr>
          <p:cNvPr id="5" name="Content Placeholder 4">
            <a:extLst>
              <a:ext uri="{FF2B5EF4-FFF2-40B4-BE49-F238E27FC236}">
                <a16:creationId xmlns:a16="http://schemas.microsoft.com/office/drawing/2014/main" id="{2175BEBA-9596-49D0-900B-83C8F05E127F}"/>
              </a:ext>
            </a:extLst>
          </p:cNvPr>
          <p:cNvSpPr>
            <a:spLocks noGrp="1"/>
          </p:cNvSpPr>
          <p:nvPr>
            <p:ph idx="1"/>
          </p:nvPr>
        </p:nvSpPr>
        <p:spPr>
          <a:xfrm>
            <a:off x="2515137" y="1346200"/>
            <a:ext cx="8915400" cy="5194300"/>
          </a:xfrm>
        </p:spPr>
        <p:txBody>
          <a:bodyPr>
            <a:normAutofit fontScale="77500" lnSpcReduction="20000"/>
          </a:bodyPr>
          <a:lstStyle/>
          <a:p>
            <a:endParaRPr lang="en-US" dirty="0"/>
          </a:p>
          <a:p>
            <a:pPr marL="0" indent="0">
              <a:buNone/>
            </a:pPr>
            <a:r>
              <a:rPr lang="en-US" sz="2800" b="1" dirty="0"/>
              <a:t>If Leaving Campus for Lunch:</a:t>
            </a:r>
          </a:p>
          <a:p>
            <a:pPr marL="0" indent="0">
              <a:buNone/>
            </a:pPr>
            <a:endParaRPr lang="en-US" sz="2800" b="1" dirty="0"/>
          </a:p>
          <a:p>
            <a:r>
              <a:rPr lang="en-US" sz="2600" dirty="0"/>
              <a:t>Watch for pedestrians and bikers.  Drive </a:t>
            </a:r>
            <a:r>
              <a:rPr lang="en-US" sz="2600" b="1" dirty="0"/>
              <a:t>SLOWLY!!!</a:t>
            </a:r>
          </a:p>
          <a:p>
            <a:pPr marL="0" indent="0">
              <a:buNone/>
            </a:pPr>
            <a:endParaRPr lang="en-US" sz="2600" b="1" dirty="0"/>
          </a:p>
          <a:p>
            <a:r>
              <a:rPr lang="en-US" sz="2600" dirty="0"/>
              <a:t>When walking in the parking lot, please stay to the side along the fence, building or next to parked cars so other vehicles can move in the lanes provided.  Walking down the middle of the lane is dangerous to both the driver and the pedestrian.</a:t>
            </a:r>
          </a:p>
          <a:p>
            <a:endParaRPr lang="en-US" sz="2600" dirty="0"/>
          </a:p>
          <a:p>
            <a:r>
              <a:rPr lang="en-US" sz="2600" dirty="0"/>
              <a:t>Use only unlocked doors when re-entering the building</a:t>
            </a:r>
          </a:p>
          <a:p>
            <a:pPr marL="0" indent="0">
              <a:buNone/>
            </a:pPr>
            <a:endParaRPr lang="en-US" sz="2600" dirty="0"/>
          </a:p>
          <a:p>
            <a:r>
              <a:rPr lang="en-US" sz="2600" dirty="0"/>
              <a:t>Be respectful of local residents and businesses</a:t>
            </a:r>
          </a:p>
          <a:p>
            <a:pPr marL="0" indent="0">
              <a:buNone/>
            </a:pPr>
            <a:endParaRPr lang="en-US" sz="2600" dirty="0"/>
          </a:p>
          <a:p>
            <a:r>
              <a:rPr lang="en-US" sz="2600" dirty="0"/>
              <a:t>Please dispose of all garbage in the cans provided</a:t>
            </a:r>
          </a:p>
          <a:p>
            <a:pPr marL="0" indent="0">
              <a:buNone/>
            </a:pPr>
            <a:endParaRPr lang="en-US" dirty="0"/>
          </a:p>
        </p:txBody>
      </p:sp>
    </p:spTree>
    <p:extLst>
      <p:ext uri="{BB962C8B-B14F-4D97-AF65-F5344CB8AC3E}">
        <p14:creationId xmlns:p14="http://schemas.microsoft.com/office/powerpoint/2010/main" val="353884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D085280B-1099-4AE2-B864-1FA6F89C4BAC}"/>
              </a:ext>
            </a:extLst>
          </p:cNvPr>
          <p:cNvSpPr>
            <a:spLocks noGrp="1"/>
          </p:cNvSpPr>
          <p:nvPr>
            <p:ph type="ctrTitle"/>
          </p:nvPr>
        </p:nvSpPr>
        <p:spPr>
          <a:xfrm>
            <a:off x="540279" y="967417"/>
            <a:ext cx="3778870" cy="3943250"/>
          </a:xfrm>
        </p:spPr>
        <p:txBody>
          <a:bodyPr>
            <a:normAutofit/>
          </a:bodyPr>
          <a:lstStyle/>
          <a:p>
            <a:r>
              <a:rPr lang="en-US" sz="4000" dirty="0">
                <a:solidFill>
                  <a:srgbClr val="FEFFFF"/>
                </a:solidFill>
              </a:rPr>
              <a:t>Composting &amp; </a:t>
            </a:r>
            <a:br>
              <a:rPr lang="en-US" sz="4000" dirty="0">
                <a:solidFill>
                  <a:srgbClr val="FEFFFF"/>
                </a:solidFill>
              </a:rPr>
            </a:br>
            <a:r>
              <a:rPr lang="en-US" sz="4000" dirty="0">
                <a:solidFill>
                  <a:srgbClr val="FEFFFF"/>
                </a:solidFill>
              </a:rPr>
              <a:t>Food Donation at MHS</a:t>
            </a:r>
          </a:p>
        </p:txBody>
      </p:sp>
      <p:sp>
        <p:nvSpPr>
          <p:cNvPr id="75"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 name="Subtitle 4">
            <a:extLst>
              <a:ext uri="{FF2B5EF4-FFF2-40B4-BE49-F238E27FC236}">
                <a16:creationId xmlns:a16="http://schemas.microsoft.com/office/drawing/2014/main" id="{54FECAC5-C9BA-472E-B5EB-3E355C778AE5}"/>
              </a:ext>
            </a:extLst>
          </p:cNvPr>
          <p:cNvSpPr>
            <a:spLocks noGrp="1"/>
          </p:cNvSpPr>
          <p:nvPr>
            <p:ph type="subTitle" idx="1"/>
          </p:nvPr>
        </p:nvSpPr>
        <p:spPr>
          <a:xfrm>
            <a:off x="540279" y="5189400"/>
            <a:ext cx="3778870" cy="544260"/>
          </a:xfrm>
        </p:spPr>
        <p:txBody>
          <a:bodyPr anchor="ctr">
            <a:normAutofit/>
          </a:bodyPr>
          <a:lstStyle/>
          <a:p>
            <a:endParaRPr lang="en-US" sz="1600">
              <a:solidFill>
                <a:srgbClr val="FEFFFF"/>
              </a:solidFill>
            </a:endParaRPr>
          </a:p>
        </p:txBody>
      </p:sp>
      <p:pic>
        <p:nvPicPr>
          <p:cNvPr id="1028" name="Picture 4" descr="Image result for composting clipart">
            <a:extLst>
              <a:ext uri="{FF2B5EF4-FFF2-40B4-BE49-F238E27FC236}">
                <a16:creationId xmlns:a16="http://schemas.microsoft.com/office/drawing/2014/main" id="{B39B6B7C-3A68-4414-9B15-7E44140AEC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1145" y="496729"/>
            <a:ext cx="3871255" cy="304497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9861183-87C9-40CB-855C-C8B7D6963EE0}"/>
              </a:ext>
            </a:extLst>
          </p:cNvPr>
          <p:cNvSpPr txBox="1"/>
          <p:nvPr/>
        </p:nvSpPr>
        <p:spPr>
          <a:xfrm>
            <a:off x="5573032" y="3802671"/>
            <a:ext cx="5666468" cy="2523768"/>
          </a:xfrm>
          <a:prstGeom prst="rect">
            <a:avLst/>
          </a:prstGeom>
          <a:noFill/>
        </p:spPr>
        <p:txBody>
          <a:bodyPr wrap="square" rtlCol="0">
            <a:spAutoFit/>
          </a:bodyPr>
          <a:lstStyle/>
          <a:p>
            <a:pPr marL="342900" indent="-342900">
              <a:buFont typeface="Arial" panose="020B0604020202020204" pitchFamily="34" charset="0"/>
              <a:buChar char="•"/>
            </a:pPr>
            <a:r>
              <a:rPr lang="en-US" sz="2800" b="1" i="1" dirty="0"/>
              <a:t>Reduces greenhouse gas emissions</a:t>
            </a:r>
          </a:p>
          <a:p>
            <a:pPr marL="342900" indent="-342900">
              <a:buFont typeface="Arial" panose="020B0604020202020204" pitchFamily="34" charset="0"/>
              <a:buChar char="•"/>
            </a:pPr>
            <a:r>
              <a:rPr lang="en-US" sz="2800" b="1" i="1" dirty="0"/>
              <a:t>Feeds the soil</a:t>
            </a:r>
          </a:p>
          <a:p>
            <a:pPr marL="342900" indent="-342900">
              <a:buFont typeface="Arial" panose="020B0604020202020204" pitchFamily="34" charset="0"/>
              <a:buChar char="•"/>
            </a:pPr>
            <a:r>
              <a:rPr lang="en-US" sz="2800" b="1" i="1" dirty="0"/>
              <a:t>Reduces the need for chemical fertilizers</a:t>
            </a:r>
          </a:p>
          <a:p>
            <a:endParaRPr lang="en-US" dirty="0"/>
          </a:p>
        </p:txBody>
      </p:sp>
    </p:spTree>
    <p:extLst>
      <p:ext uri="{BB962C8B-B14F-4D97-AF65-F5344CB8AC3E}">
        <p14:creationId xmlns:p14="http://schemas.microsoft.com/office/powerpoint/2010/main" val="374323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540A-6038-476C-8029-BB404C41D1EE}"/>
              </a:ext>
            </a:extLst>
          </p:cNvPr>
          <p:cNvSpPr>
            <a:spLocks noGrp="1"/>
          </p:cNvSpPr>
          <p:nvPr>
            <p:ph type="ctrTitle"/>
          </p:nvPr>
        </p:nvSpPr>
        <p:spPr>
          <a:xfrm>
            <a:off x="2525712" y="3962400"/>
            <a:ext cx="8915399" cy="2262781"/>
          </a:xfrm>
        </p:spPr>
        <p:txBody>
          <a:bodyPr>
            <a:normAutofit fontScale="90000"/>
          </a:bodyPr>
          <a:lstStyle/>
          <a:p>
            <a:br>
              <a:rPr lang="en-US" dirty="0"/>
            </a:br>
            <a:r>
              <a:rPr lang="en-US" b="1" i="1" dirty="0"/>
              <a:t>On average, 37% of waste a single family throws in the garbage is compostable material!</a:t>
            </a:r>
            <a:br>
              <a:rPr lang="en-US" i="1" dirty="0"/>
            </a:br>
            <a:br>
              <a:rPr lang="en-US" i="1" dirty="0"/>
            </a:br>
            <a:endParaRPr lang="en-US" dirty="0"/>
          </a:p>
        </p:txBody>
      </p:sp>
    </p:spTree>
    <p:extLst>
      <p:ext uri="{BB962C8B-B14F-4D97-AF65-F5344CB8AC3E}">
        <p14:creationId xmlns:p14="http://schemas.microsoft.com/office/powerpoint/2010/main" val="3187815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1"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a:extLst>
              <a:ext uri="{FF2B5EF4-FFF2-40B4-BE49-F238E27FC236}">
                <a16:creationId xmlns:a16="http://schemas.microsoft.com/office/drawing/2014/main" id="{81CA10C7-7A8F-402D-B5A5-1108910643C5}"/>
              </a:ext>
            </a:extLst>
          </p:cNvPr>
          <p:cNvSpPr>
            <a:spLocks noGrp="1"/>
          </p:cNvSpPr>
          <p:nvPr>
            <p:ph type="title"/>
          </p:nvPr>
        </p:nvSpPr>
        <p:spPr>
          <a:xfrm>
            <a:off x="1217056" y="1093380"/>
            <a:ext cx="3068182" cy="4671240"/>
          </a:xfrm>
        </p:spPr>
        <p:txBody>
          <a:bodyPr anchor="ctr">
            <a:normAutofit/>
          </a:bodyPr>
          <a:lstStyle/>
          <a:p>
            <a:pPr algn="r"/>
            <a:r>
              <a:rPr lang="en-US" dirty="0"/>
              <a:t>Composting at MHS</a:t>
            </a:r>
            <a:endParaRPr lang="en-US"/>
          </a:p>
        </p:txBody>
      </p:sp>
      <p:sp>
        <p:nvSpPr>
          <p:cNvPr id="24"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6" name="Rectangle 25">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B09D9D-1513-4992-9050-353E938D30D2}"/>
              </a:ext>
            </a:extLst>
          </p:cNvPr>
          <p:cNvSpPr>
            <a:spLocks noGrp="1"/>
          </p:cNvSpPr>
          <p:nvPr>
            <p:ph idx="1"/>
          </p:nvPr>
        </p:nvSpPr>
        <p:spPr>
          <a:xfrm>
            <a:off x="5268134" y="4107630"/>
            <a:ext cx="6219103" cy="4679250"/>
          </a:xfrm>
        </p:spPr>
        <p:txBody>
          <a:bodyPr anchor="ctr">
            <a:normAutofit/>
          </a:bodyPr>
          <a:lstStyle/>
          <a:p>
            <a:pPr marL="0" indent="0">
              <a:buNone/>
            </a:pPr>
            <a:r>
              <a:rPr lang="en-US" sz="3600" b="1" dirty="0">
                <a:solidFill>
                  <a:schemeClr val="tx1"/>
                </a:solidFill>
              </a:rPr>
              <a:t>The Eco-Warriors </a:t>
            </a:r>
            <a:r>
              <a:rPr lang="en-US" sz="3600" b="1" dirty="0"/>
              <a:t>collect </a:t>
            </a:r>
          </a:p>
          <a:p>
            <a:pPr>
              <a:buFont typeface="Arial" panose="020B0604020202020204" pitchFamily="34" charset="0"/>
              <a:buChar char="•"/>
            </a:pPr>
            <a:r>
              <a:rPr lang="en-US" sz="2800" b="1" dirty="0"/>
              <a:t>Food Waste </a:t>
            </a:r>
          </a:p>
          <a:p>
            <a:pPr>
              <a:buFont typeface="Arial" panose="020B0604020202020204" pitchFamily="34" charset="0"/>
              <a:buChar char="•"/>
            </a:pPr>
            <a:r>
              <a:rPr lang="en-US" sz="2800" b="1" dirty="0"/>
              <a:t>Uneaten fruits and packaged foods for donation to Positive Avenues (a daytime resource center for people who are struggling with homelessness)</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376725966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1B528-27FB-4680-BF08-35E6FD523A22}"/>
              </a:ext>
            </a:extLst>
          </p:cNvPr>
          <p:cNvSpPr>
            <a:spLocks noGrp="1"/>
          </p:cNvSpPr>
          <p:nvPr>
            <p:ph type="title"/>
          </p:nvPr>
        </p:nvSpPr>
        <p:spPr>
          <a:xfrm>
            <a:off x="1587501" y="624110"/>
            <a:ext cx="10706100" cy="927104"/>
          </a:xfrm>
        </p:spPr>
        <p:txBody>
          <a:bodyPr>
            <a:noAutofit/>
          </a:bodyPr>
          <a:lstStyle/>
          <a:p>
            <a:pPr algn="ctr"/>
            <a:r>
              <a:rPr lang="en-US" sz="5400" dirty="0"/>
              <a:t>What can you compost?</a:t>
            </a:r>
          </a:p>
        </p:txBody>
      </p:sp>
      <p:sp>
        <p:nvSpPr>
          <p:cNvPr id="3" name="Content Placeholder 2">
            <a:extLst>
              <a:ext uri="{FF2B5EF4-FFF2-40B4-BE49-F238E27FC236}">
                <a16:creationId xmlns:a16="http://schemas.microsoft.com/office/drawing/2014/main" id="{B267002B-EC85-4EF2-A0A6-27BA53326E02}"/>
              </a:ext>
            </a:extLst>
          </p:cNvPr>
          <p:cNvSpPr>
            <a:spLocks noGrp="1"/>
          </p:cNvSpPr>
          <p:nvPr>
            <p:ph idx="1"/>
          </p:nvPr>
        </p:nvSpPr>
        <p:spPr>
          <a:xfrm>
            <a:off x="1993900" y="1765300"/>
            <a:ext cx="9434512" cy="4495804"/>
          </a:xfrm>
        </p:spPr>
        <p:txBody>
          <a:bodyPr>
            <a:normAutofit fontScale="62500" lnSpcReduction="20000"/>
          </a:bodyPr>
          <a:lstStyle/>
          <a:p>
            <a:pPr marL="0" indent="0" algn="ctr">
              <a:buNone/>
            </a:pPr>
            <a:r>
              <a:rPr lang="en-US" sz="6200" b="1" dirty="0"/>
              <a:t>EVERTYHING!!!!!! </a:t>
            </a:r>
          </a:p>
          <a:p>
            <a:pPr marL="0" indent="0" algn="ctr">
              <a:buNone/>
            </a:pPr>
            <a:r>
              <a:rPr lang="en-US" sz="4800" b="1" dirty="0"/>
              <a:t>(even meat products)</a:t>
            </a:r>
          </a:p>
          <a:p>
            <a:endParaRPr lang="en-US" sz="2800" dirty="0"/>
          </a:p>
          <a:p>
            <a:pPr marL="0" indent="0">
              <a:buNone/>
            </a:pPr>
            <a:endParaRPr lang="en-US" sz="2800" dirty="0"/>
          </a:p>
          <a:p>
            <a:pPr marL="0" indent="0">
              <a:buNone/>
            </a:pPr>
            <a:endParaRPr lang="en-US" sz="2800" dirty="0"/>
          </a:p>
          <a:p>
            <a:pPr marL="0" indent="0" algn="ctr">
              <a:buNone/>
            </a:pPr>
            <a:r>
              <a:rPr lang="en-US" sz="4000" b="1" u="sng" dirty="0"/>
              <a:t>WHAT YOU CAN’T COMPOST</a:t>
            </a:r>
          </a:p>
          <a:p>
            <a:r>
              <a:rPr lang="en-US" sz="2800" dirty="0"/>
              <a:t>Recyclables (glass, metal, plastic, etc.)</a:t>
            </a:r>
          </a:p>
          <a:p>
            <a:r>
              <a:rPr lang="en-US" sz="2800" dirty="0"/>
              <a:t>Bones</a:t>
            </a:r>
          </a:p>
          <a:p>
            <a:r>
              <a:rPr lang="en-US" sz="2800" dirty="0"/>
              <a:t>Paper or cardboard with a wax coating</a:t>
            </a:r>
          </a:p>
          <a:p>
            <a:pPr marL="0" indent="0">
              <a:buNone/>
            </a:pPr>
            <a:endParaRPr lang="en-US" sz="2800" dirty="0"/>
          </a:p>
          <a:p>
            <a:pPr marL="0" indent="0" algn="ctr">
              <a:buNone/>
            </a:pPr>
            <a:r>
              <a:rPr lang="en-US" sz="3200" b="1" dirty="0"/>
              <a:t>DON’T WORRY, THE ECO-WARRIORS WILL HELP YOU! </a:t>
            </a:r>
            <a:r>
              <a:rPr lang="en-US" sz="3200" b="1" dirty="0">
                <a:sym typeface="Wingdings" panose="05000000000000000000" pitchFamily="2" charset="2"/>
              </a:rPr>
              <a:t> </a:t>
            </a:r>
            <a:endParaRPr lang="en-US" sz="3200" b="1" dirty="0"/>
          </a:p>
          <a:p>
            <a:endParaRPr lang="en-US" dirty="0"/>
          </a:p>
        </p:txBody>
      </p:sp>
    </p:spTree>
    <p:extLst>
      <p:ext uri="{BB962C8B-B14F-4D97-AF65-F5344CB8AC3E}">
        <p14:creationId xmlns:p14="http://schemas.microsoft.com/office/powerpoint/2010/main" val="31027232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44</TotalTime>
  <Words>396</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Wingdings</vt:lpstr>
      <vt:lpstr>Wingdings 3</vt:lpstr>
      <vt:lpstr>Wisp</vt:lpstr>
      <vt:lpstr>SOAR Expectations</vt:lpstr>
      <vt:lpstr>SOAR Connection  Eating healthy and acting properly in the lunch room is a:      CHOICE!  Verify this claim with a neighbor. </vt:lpstr>
      <vt:lpstr>PowerPoint Presentation</vt:lpstr>
      <vt:lpstr>Lunch Procedures</vt:lpstr>
      <vt:lpstr>Lunch Procedures</vt:lpstr>
      <vt:lpstr>Composting &amp;  Food Donation at MHS</vt:lpstr>
      <vt:lpstr> On average, 37% of waste a single family throws in the garbage is compostable material!  </vt:lpstr>
      <vt:lpstr>Composting at MHS</vt:lpstr>
      <vt:lpstr>What can you compost?</vt:lpstr>
      <vt:lpstr>COMPOST!  Thanks  </vt:lpstr>
      <vt:lpstr>SOAR Tip of the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SOAR Expectations</dc:title>
  <dc:creator>Howe, Alicia</dc:creator>
  <cp:lastModifiedBy>Olson, Derek</cp:lastModifiedBy>
  <cp:revision>3</cp:revision>
  <dcterms:created xsi:type="dcterms:W3CDTF">2018-09-11T13:23:25Z</dcterms:created>
  <dcterms:modified xsi:type="dcterms:W3CDTF">2018-09-11T14:16:56Z</dcterms:modified>
</cp:coreProperties>
</file>