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364" r:id="rId5"/>
    <p:sldId id="388" r:id="rId6"/>
    <p:sldId id="420" r:id="rId7"/>
    <p:sldId id="389" r:id="rId8"/>
    <p:sldId id="336" r:id="rId9"/>
    <p:sldId id="431" r:id="rId10"/>
    <p:sldId id="480" r:id="rId11"/>
    <p:sldId id="462" r:id="rId12"/>
    <p:sldId id="419" r:id="rId13"/>
    <p:sldId id="473" r:id="rId14"/>
    <p:sldId id="479" r:id="rId15"/>
    <p:sldId id="425" r:id="rId16"/>
    <p:sldId id="427" r:id="rId17"/>
    <p:sldId id="411" r:id="rId18"/>
    <p:sldId id="478" r:id="rId19"/>
    <p:sldId id="40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72DA1-83A0-4C2C-A856-3A0C2AC9611E}" v="4" dt="2022-08-11T15:11:43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2" autoAdjust="0"/>
  </p:normalViewPr>
  <p:slideViewPr>
    <p:cSldViewPr>
      <p:cViewPr>
        <p:scale>
          <a:sx n="77" d="100"/>
          <a:sy n="77" d="100"/>
        </p:scale>
        <p:origin x="1618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BF5B4B0-878B-41E1-BEFB-F806347FAE73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370F7CB-5978-4EA1-BCDE-695C14EFF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DE39C96-07B6-4491-8D4B-D3BDA3C325B4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28552C2-C5A2-42C2-B62B-2A0089BC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juniors:  </a:t>
            </a:r>
          </a:p>
          <a:p>
            <a:r>
              <a:rPr lang="en-US" dirty="0"/>
              <a:t>add info about how to get senior </a:t>
            </a:r>
            <a:r>
              <a:rPr lang="en-US" dirty="0" err="1"/>
              <a:t>priv</a:t>
            </a:r>
            <a:endParaRPr lang="en-US" dirty="0"/>
          </a:p>
          <a:p>
            <a:r>
              <a:rPr lang="en-US" dirty="0"/>
              <a:t>Add math sequence following </a:t>
            </a:r>
            <a:r>
              <a:rPr lang="en-US" dirty="0" err="1"/>
              <a:t>Alg</a:t>
            </a:r>
            <a:r>
              <a:rPr lang="en-US" dirty="0"/>
              <a:t> 2&gt;Functions and Stats</a:t>
            </a:r>
          </a:p>
          <a:p>
            <a:r>
              <a:rPr lang="en-US" dirty="0"/>
              <a:t>Slide to ignore the final page kids get where it says to print and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552C2-C5A2-42C2-B62B-2A0089BCC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6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552C2-C5A2-42C2-B62B-2A0089BCC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52C2-C5A2-42C2-B62B-2A0089BCCD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52C2-C5A2-42C2-B62B-2A0089BCCD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552C2-C5A2-42C2-B62B-2A0089BCCD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FB94-170F-42C0-819F-D0598F2E6CF0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B4A6-4BA7-4815-969A-52447DA2D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99" y="2514600"/>
            <a:ext cx="4137115" cy="3267075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3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Course </a:t>
            </a:r>
            <a:b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Registration</a:t>
            </a:r>
            <a:b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3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Guidelines</a:t>
            </a: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sz="2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9BBB45-3771-4BD2-BFD7-43F03FBCF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20" y="2305778"/>
            <a:ext cx="3336580" cy="24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247E4-F341-4F4A-A87C-BC50AACFE602}"/>
              </a:ext>
            </a:extLst>
          </p:cNvPr>
          <p:cNvSpPr/>
          <p:nvPr/>
        </p:nvSpPr>
        <p:spPr>
          <a:xfrm>
            <a:off x="342900" y="1447800"/>
            <a:ext cx="8458200" cy="350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sz="2800" b="1" kern="14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 halls are automatically added later by the computer to fill empty class periods.</a:t>
            </a:r>
          </a:p>
          <a:p>
            <a:pPr algn="ctr" hangingPunct="0">
              <a:lnSpc>
                <a:spcPct val="125000"/>
              </a:lnSpc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hangingPunct="0">
              <a:lnSpc>
                <a:spcPct val="125000"/>
              </a:lnSpc>
            </a:pPr>
            <a:r>
              <a:rPr lang="en-US" sz="3200" b="1" kern="14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7.0 Credits = no study hall	   </a:t>
            </a:r>
          </a:p>
          <a:p>
            <a:pPr algn="ctr" hangingPunct="0">
              <a:lnSpc>
                <a:spcPct val="125000"/>
              </a:lnSpc>
            </a:pPr>
            <a:r>
              <a:rPr lang="en-US" sz="3200" b="1" kern="14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6.5 credits = study hall one semester	</a:t>
            </a:r>
          </a:p>
          <a:p>
            <a:pPr algn="ctr" hangingPunct="0">
              <a:lnSpc>
                <a:spcPct val="125000"/>
              </a:lnSpc>
            </a:pPr>
            <a:r>
              <a:rPr lang="en-US" sz="3200" b="1" kern="14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6.0 credits = study hall all year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5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42290-7133-4A55-8B8F-F78E65E2ADA0}"/>
              </a:ext>
            </a:extLst>
          </p:cNvPr>
          <p:cNvSpPr txBox="1"/>
          <p:nvPr/>
        </p:nvSpPr>
        <p:spPr>
          <a:xfrm>
            <a:off x="573783" y="2133600"/>
            <a:ext cx="2774103" cy="236220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CVTC ACADEMIES</a:t>
            </a:r>
            <a:br>
              <a:rPr lang="en-US" sz="28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B29E9A-692F-4305-B524-E016728FD4C8}"/>
              </a:ext>
            </a:extLst>
          </p:cNvPr>
          <p:cNvSpPr/>
          <p:nvPr/>
        </p:nvSpPr>
        <p:spPr>
          <a:xfrm>
            <a:off x="4536886" y="802638"/>
            <a:ext cx="4056522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Dual credit opportunity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Students commit to completing   all courses in Academy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Students Sign up for Full Academy in Skyward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See your counselor for questions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CVTC Embedded Diploma Opportunity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Business Management Associate Degree</a:t>
            </a:r>
          </a:p>
        </p:txBody>
      </p:sp>
    </p:spTree>
    <p:extLst>
      <p:ext uri="{BB962C8B-B14F-4D97-AF65-F5344CB8AC3E}">
        <p14:creationId xmlns:p14="http://schemas.microsoft.com/office/powerpoint/2010/main" val="70320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81957"/>
            <a:ext cx="7467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Signing up for CVTC Academies</a:t>
            </a:r>
          </a:p>
          <a:p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If an ECASD course number is listed for the Academy course you want to take, register for that class at Memorial.</a:t>
            </a:r>
          </a:p>
          <a:p>
            <a:endParaRPr lang="en-US" sz="10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Then apply for the Academy by googling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CVTC high school academies</a:t>
            </a:r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If the Academy course you want to take does not have an ECASD course number, then apply for the desired Academy at the website above.</a:t>
            </a:r>
          </a:p>
          <a:p>
            <a:endParaRPr lang="en-US" sz="1000" b="1" dirty="0"/>
          </a:p>
          <a:p>
            <a:pPr algn="ctr"/>
            <a:r>
              <a:rPr lang="en-US" sz="2400" b="1" i="1" dirty="0"/>
              <a:t>Your application for a CVTC Academy is first approved by ECASD.  Then if space is available you will be </a:t>
            </a:r>
          </a:p>
          <a:p>
            <a:pPr algn="ctr"/>
            <a:r>
              <a:rPr lang="en-US" sz="2400" b="1" i="1" dirty="0"/>
              <a:t>registered for the Academy.</a:t>
            </a:r>
          </a:p>
        </p:txBody>
      </p:sp>
    </p:spTree>
    <p:extLst>
      <p:ext uri="{BB962C8B-B14F-4D97-AF65-F5344CB8AC3E}">
        <p14:creationId xmlns:p14="http://schemas.microsoft.com/office/powerpoint/2010/main" val="419142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09600"/>
            <a:ext cx="739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3200" b="1" dirty="0">
              <a:solidFill>
                <a:prstClr val="white"/>
              </a:solidFill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You will earn </a:t>
            </a:r>
            <a:r>
              <a:rPr lang="en-US" sz="3200" b="1" dirty="0" err="1">
                <a:solidFill>
                  <a:prstClr val="white"/>
                </a:solidFill>
              </a:rPr>
              <a:t>transcripted</a:t>
            </a:r>
            <a:r>
              <a:rPr lang="en-US" sz="3200" b="1" dirty="0">
                <a:solidFill>
                  <a:prstClr val="white"/>
                </a:solidFill>
              </a:rPr>
              <a:t> credit with CVTC for each course you successfully </a:t>
            </a:r>
          </a:p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complete in the Academy and </a:t>
            </a:r>
          </a:p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a certificate from CVTC </a:t>
            </a:r>
          </a:p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when you complete the Academy.</a:t>
            </a:r>
          </a:p>
          <a:p>
            <a:pPr lvl="0" algn="ctr"/>
            <a:endParaRPr lang="en-US" sz="3200" b="1" i="1" dirty="0">
              <a:solidFill>
                <a:prstClr val="white"/>
              </a:solidFill>
            </a:endParaRPr>
          </a:p>
          <a:p>
            <a:pPr lvl="0" algn="ctr"/>
            <a:endParaRPr lang="en-US" sz="3200" b="1" i="1" dirty="0">
              <a:solidFill>
                <a:prstClr val="white"/>
              </a:solidFill>
            </a:endParaRPr>
          </a:p>
          <a:p>
            <a:pPr lvl="0" algn="ctr"/>
            <a:r>
              <a:rPr lang="en-US" sz="3200" b="1" i="1" dirty="0">
                <a:solidFill>
                  <a:prstClr val="white"/>
                </a:solidFill>
              </a:rPr>
              <a:t>By applying for a CVTC Academy, you are expressing a commitment to complete the entire academy.  </a:t>
            </a:r>
          </a:p>
          <a:p>
            <a:pPr lvl="0" algn="ctr"/>
            <a:endParaRPr lang="en-US" sz="32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862" y="762000"/>
            <a:ext cx="765459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NEW STUDENTS!!!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If you are new to Memorial this year, please</a:t>
            </a:r>
          </a:p>
          <a:p>
            <a:pPr algn="ctr"/>
            <a:r>
              <a:rPr lang="en-US" sz="3200" b="1" dirty="0"/>
              <a:t>make an appointment to meet </a:t>
            </a:r>
          </a:p>
          <a:p>
            <a:pPr algn="ctr"/>
            <a:r>
              <a:rPr lang="en-US" sz="3200" b="1" dirty="0"/>
              <a:t>with your counselor this week </a:t>
            </a:r>
          </a:p>
          <a:p>
            <a:pPr algn="ctr"/>
            <a:r>
              <a:rPr lang="en-US" sz="3200" b="1" dirty="0"/>
              <a:t>to make sure you register for</a:t>
            </a:r>
          </a:p>
          <a:p>
            <a:pPr algn="ctr"/>
            <a:r>
              <a:rPr lang="en-US" sz="3200" b="1" dirty="0"/>
              <a:t>the classes you need!!!!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FE9593B-8794-49B8-8A7F-A3EA3DFA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4495800"/>
            <a:ext cx="2505075" cy="18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9F345-4ACF-45F7-93A1-F57882240C02}"/>
              </a:ext>
            </a:extLst>
          </p:cNvPr>
          <p:cNvSpPr/>
          <p:nvPr/>
        </p:nvSpPr>
        <p:spPr>
          <a:xfrm>
            <a:off x="457200" y="152400"/>
            <a:ext cx="8458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Choose your courses carefully.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Opportunities to make schedule changes are limited!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Please be ready with course choices by the end of 1</a:t>
            </a:r>
            <a:r>
              <a:rPr lang="en-US" sz="4000" b="1" baseline="30000" dirty="0"/>
              <a:t>st</a:t>
            </a:r>
            <a:r>
              <a:rPr lang="en-US" sz="4000" b="1" dirty="0"/>
              <a:t> Semester</a:t>
            </a:r>
          </a:p>
          <a:p>
            <a:pPr algn="ctr"/>
            <a:r>
              <a:rPr lang="en-US" sz="4000" b="1" dirty="0"/>
              <a:t>Counselors will be visiting English classes early in 2</a:t>
            </a:r>
            <a:r>
              <a:rPr lang="en-US" sz="4000" b="1" baseline="30000" dirty="0"/>
              <a:t>nd</a:t>
            </a:r>
            <a:r>
              <a:rPr lang="en-US" sz="4000" b="1" dirty="0"/>
              <a:t> Semester to help you input your choices. </a:t>
            </a:r>
          </a:p>
        </p:txBody>
      </p:sp>
    </p:spTree>
    <p:extLst>
      <p:ext uri="{BB962C8B-B14F-4D97-AF65-F5344CB8AC3E}">
        <p14:creationId xmlns:p14="http://schemas.microsoft.com/office/powerpoint/2010/main" val="380715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EE5561-F00D-4205-8FEC-B59D3AD92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11831"/>
          <a:stretch/>
        </p:blipFill>
        <p:spPr>
          <a:xfrm>
            <a:off x="20" y="10"/>
            <a:ext cx="9143980" cy="6003842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095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8956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A-D				Mrs. Kapanke </a:t>
            </a:r>
          </a:p>
          <a:p>
            <a:pPr algn="just"/>
            <a:r>
              <a:rPr lang="en-US" sz="3600" b="1" dirty="0"/>
              <a:t>E-J				Mr. Hochstetler</a:t>
            </a:r>
          </a:p>
          <a:p>
            <a:pPr algn="just"/>
            <a:r>
              <a:rPr lang="en-US" sz="3600" b="1" dirty="0"/>
              <a:t>K-N				Mrs. Moss	</a:t>
            </a:r>
          </a:p>
          <a:p>
            <a:pPr algn="just"/>
            <a:r>
              <a:rPr lang="en-US" sz="3600" b="1" dirty="0"/>
              <a:t>O-St				Mrs. Erickson	</a:t>
            </a:r>
          </a:p>
          <a:p>
            <a:pPr algn="just"/>
            <a:r>
              <a:rPr lang="en-US" sz="3600" b="1" dirty="0"/>
              <a:t>St-Z + EL			Mr. Vang</a:t>
            </a:r>
            <a:endParaRPr lang="en-US" sz="28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B3DA9E6-9290-40B9-90C3-B5528DB9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"/>
            <a:ext cx="2700338" cy="20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6" y="304800"/>
            <a:ext cx="7924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Academic and Career Planning Guide (ACP)</a:t>
            </a:r>
          </a:p>
          <a:p>
            <a:endParaRPr lang="en-US" sz="800" b="1" dirty="0">
              <a:solidFill>
                <a:prstClr val="white"/>
              </a:solidFill>
            </a:endParaRPr>
          </a:p>
          <a:p>
            <a:endParaRPr lang="en-US" sz="800" b="1" dirty="0">
              <a:solidFill>
                <a:prstClr val="white"/>
              </a:solidFill>
            </a:endParaRPr>
          </a:p>
          <a:p>
            <a:endParaRPr lang="en-US" sz="800" b="1" dirty="0">
              <a:solidFill>
                <a:prstClr val="white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8</a:t>
            </a:r>
            <a:r>
              <a:rPr lang="en-US" sz="3200" b="1" baseline="30000" dirty="0">
                <a:solidFill>
                  <a:prstClr val="white"/>
                </a:solidFill>
              </a:rPr>
              <a:t>th</a:t>
            </a:r>
            <a:r>
              <a:rPr lang="en-US" sz="3200" b="1" dirty="0">
                <a:solidFill>
                  <a:prstClr val="white"/>
                </a:solidFill>
              </a:rPr>
              <a:t> Graders receive it in the mail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Also available on Memorial’s Website</a:t>
            </a:r>
            <a:endParaRPr lang="en-US" sz="2400" b="1" dirty="0">
              <a:solidFill>
                <a:prstClr val="white"/>
              </a:solidFill>
            </a:endParaRPr>
          </a:p>
          <a:p>
            <a:pPr algn="ctr"/>
            <a:endParaRPr lang="en-US" sz="800" b="1" dirty="0">
              <a:solidFill>
                <a:prstClr val="white"/>
              </a:solidFill>
            </a:endParaRPr>
          </a:p>
          <a:p>
            <a:pPr algn="ctr"/>
            <a:endParaRPr lang="en-US" sz="800" b="1" dirty="0">
              <a:solidFill>
                <a:prstClr val="white"/>
              </a:solidFill>
            </a:endParaRPr>
          </a:p>
          <a:p>
            <a:pPr algn="ctr"/>
            <a:endParaRPr lang="en-US" sz="800" b="1" dirty="0">
              <a:solidFill>
                <a:prstClr val="white"/>
              </a:solidFill>
            </a:endParaRPr>
          </a:p>
          <a:p>
            <a:r>
              <a:rPr lang="en-US" sz="2800" b="1" dirty="0">
                <a:solidFill>
                  <a:prstClr val="white"/>
                </a:solidFill>
              </a:rPr>
              <a:t>Refer to the ACP Guide: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For course descriptions, requirements, prerequisites,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For additional information regarding post secondary success, college admission requirements, advanced high school coursework, </a:t>
            </a:r>
            <a:r>
              <a:rPr lang="en-US" sz="2800" b="1" dirty="0" err="1">
                <a:solidFill>
                  <a:prstClr val="white"/>
                </a:solidFill>
              </a:rPr>
              <a:t>etc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23335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r>
              <a:rPr lang="en-US" sz="2800" b="1" dirty="0"/>
              <a:t>Plan to earn a minimum of</a:t>
            </a:r>
          </a:p>
          <a:p>
            <a:r>
              <a:rPr lang="en-US" sz="2800" b="1" dirty="0"/>
              <a:t>6.0 credits </a:t>
            </a:r>
          </a:p>
          <a:p>
            <a:r>
              <a:rPr lang="en-US" sz="2800" b="1" dirty="0"/>
              <a:t>per year </a:t>
            </a:r>
          </a:p>
          <a:p>
            <a:r>
              <a:rPr lang="en-US" sz="2800" b="1" dirty="0"/>
              <a:t>for 4 years.  </a:t>
            </a:r>
          </a:p>
          <a:p>
            <a:endParaRPr lang="en-US" sz="2800" b="1" dirty="0"/>
          </a:p>
          <a:p>
            <a:r>
              <a:rPr lang="en-US" sz="2800" b="1" dirty="0"/>
              <a:t>You will graduate </a:t>
            </a:r>
            <a:r>
              <a:rPr lang="en-US" sz="3200" b="1" dirty="0"/>
              <a:t>with a minimum of 24 credits!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000" t="26376" r="10937" b="10937"/>
          <a:stretch/>
        </p:blipFill>
        <p:spPr>
          <a:xfrm>
            <a:off x="3810000" y="760617"/>
            <a:ext cx="3124200" cy="5570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502A8FB-C156-45A3-A4C7-9C8426A95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17" y="5181600"/>
            <a:ext cx="1238883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84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Advanced Course Opportunities</a:t>
            </a:r>
          </a:p>
          <a:p>
            <a:pPr algn="ctr"/>
            <a:endParaRPr lang="en-US" sz="800" u="sng" dirty="0"/>
          </a:p>
          <a:p>
            <a:pPr algn="ctr"/>
            <a:r>
              <a:rPr lang="en-US" sz="2000" i="1" dirty="0"/>
              <a:t>Challenge yourself!  Make an educational goal to complete at least one college credit opportunity while in high school!</a:t>
            </a:r>
          </a:p>
          <a:p>
            <a:pPr algn="ctr"/>
            <a:endParaRPr lang="en-US" sz="800" u="sng" dirty="0"/>
          </a:p>
          <a:p>
            <a:endParaRPr lang="en-US" sz="8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/>
              <a:t>Advanced Placement</a:t>
            </a:r>
          </a:p>
          <a:p>
            <a:r>
              <a:rPr lang="en-US" sz="2400" b="1" i="1" dirty="0"/>
              <a:t>	AP courses can be taken to fulfill required credits or 	elective credits!</a:t>
            </a:r>
            <a:endParaRPr lang="en-US" sz="24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 err="1"/>
              <a:t>Transcripted</a:t>
            </a:r>
            <a:r>
              <a:rPr lang="en-US" sz="2400" b="1" dirty="0"/>
              <a:t> credit             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/>
              <a:t>Advanced Standing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/>
              <a:t>Project Lead the Way courses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/>
              <a:t>Start College Now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/>
              <a:t>Early College Credit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400" b="1" dirty="0"/>
              <a:t>CVTC Academies</a:t>
            </a:r>
          </a:p>
          <a:p>
            <a:endParaRPr lang="en-US" sz="800" b="1" dirty="0"/>
          </a:p>
          <a:p>
            <a:endParaRPr lang="en-US" sz="800" b="1" dirty="0"/>
          </a:p>
          <a:p>
            <a:pPr algn="ctr"/>
            <a:endParaRPr lang="en-US" sz="900" dirty="0"/>
          </a:p>
          <a:p>
            <a:pPr algn="ctr"/>
            <a:r>
              <a:rPr lang="en-US" sz="2400" b="1" i="1" dirty="0"/>
              <a:t>Aim to exceed the minimums!</a:t>
            </a:r>
          </a:p>
        </p:txBody>
      </p:sp>
      <p:sp>
        <p:nvSpPr>
          <p:cNvPr id="3" name="Rounded Rectangle 2"/>
          <p:cNvSpPr/>
          <p:nvPr/>
        </p:nvSpPr>
        <p:spPr>
          <a:xfrm rot="1140738">
            <a:off x="5900943" y="3306396"/>
            <a:ext cx="1828800" cy="14478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See chart  in the ACP Guide</a:t>
            </a:r>
          </a:p>
        </p:txBody>
      </p:sp>
    </p:spTree>
    <p:extLst>
      <p:ext uri="{BB962C8B-B14F-4D97-AF65-F5344CB8AC3E}">
        <p14:creationId xmlns:p14="http://schemas.microsoft.com/office/powerpoint/2010/main" val="90596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1999"/>
            <a:ext cx="79957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When choosing classes, pay attention to:</a:t>
            </a:r>
          </a:p>
          <a:p>
            <a:endParaRPr lang="en-US" sz="3600" dirty="0">
              <a:solidFill>
                <a:prstClr val="white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Prerequisites for the courses you select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Course grade level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Course credit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Year vs semester class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Elective vs required</a:t>
            </a: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047E5D-F2DE-4C4F-922B-34C5C012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09" y="4114800"/>
            <a:ext cx="3084391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C87E25-29B6-4C0C-8A35-4BD8EFADA873}"/>
              </a:ext>
            </a:extLst>
          </p:cNvPr>
          <p:cNvSpPr/>
          <p:nvPr/>
        </p:nvSpPr>
        <p:spPr>
          <a:xfrm>
            <a:off x="603504" y="1409700"/>
            <a:ext cx="3114675" cy="280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u="sng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ELECTIVES</a:t>
            </a:r>
            <a:endParaRPr lang="en-US" sz="2600" b="1" kern="120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Classes other than the 15 required credits of classes.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classes you choose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A9B8D-80EE-4763-9667-33E2B110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87" y="1676400"/>
            <a:ext cx="4365713" cy="26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E8B33-62EF-48EE-97A0-DED565C02963}"/>
              </a:ext>
            </a:extLst>
          </p:cNvPr>
          <p:cNvSpPr txBox="1"/>
          <p:nvPr/>
        </p:nvSpPr>
        <p:spPr>
          <a:xfrm>
            <a:off x="342900" y="6096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PLAN AHEAD!</a:t>
            </a:r>
          </a:p>
          <a:p>
            <a:endParaRPr lang="en-US" sz="800" b="1" u="sng" dirty="0"/>
          </a:p>
          <a:p>
            <a:endParaRPr lang="en-US" sz="1000" b="1" u="sng" dirty="0"/>
          </a:p>
          <a:p>
            <a:r>
              <a:rPr lang="en-US" sz="2800" b="1" dirty="0"/>
              <a:t>COURSES OFFERED ALTERNATING YEARS only:</a:t>
            </a:r>
          </a:p>
          <a:p>
            <a:endParaRPr lang="en-US" sz="2800" b="1" u="sng" dirty="0"/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Digital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AP Human Geography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Web Design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AP US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B940D8B-23B2-4093-B160-5AC0578A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42754"/>
            <a:ext cx="3327400" cy="24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5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6800" y="1295400"/>
            <a:ext cx="129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90" t="13281" r="75001" b="12500"/>
          <a:stretch/>
        </p:blipFill>
        <p:spPr>
          <a:xfrm>
            <a:off x="3276600" y="228600"/>
            <a:ext cx="5029200" cy="6270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E965BD4-14D7-4FAA-A712-F91DC97B1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2085975" cy="15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4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59FCC25CD9E4F8DA2B7D95F8097B1" ma:contentTypeVersion="12" ma:contentTypeDescription="Create a new document." ma:contentTypeScope="" ma:versionID="84c5c78a756e2f1181a76134b39d1548">
  <xsd:schema xmlns:xsd="http://www.w3.org/2001/XMLSchema" xmlns:xs="http://www.w3.org/2001/XMLSchema" xmlns:p="http://schemas.microsoft.com/office/2006/metadata/properties" xmlns:ns3="d9a20aca-8209-4efc-9129-ed8e340c3108" xmlns:ns4="01f1d88c-3b1b-4e1e-8682-d595223df845" targetNamespace="http://schemas.microsoft.com/office/2006/metadata/properties" ma:root="true" ma:fieldsID="a6e97c62d293e8cc4fa3eb070c44ea15" ns3:_="" ns4:_="">
    <xsd:import namespace="d9a20aca-8209-4efc-9129-ed8e340c3108"/>
    <xsd:import namespace="01f1d88c-3b1b-4e1e-8682-d595223df8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20aca-8209-4efc-9129-ed8e340c3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1d88c-3b1b-4e1e-8682-d595223df8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B46190-5188-4682-9A87-18BC1EAD9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a20aca-8209-4efc-9129-ed8e340c3108"/>
    <ds:schemaRef ds:uri="01f1d88c-3b1b-4e1e-8682-d595223df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44CF76-A4EB-4869-AA75-59458AF8B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FAE85F-36F3-4C02-A202-5B61DA4A7F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592</Words>
  <Application>Microsoft Office PowerPoint</Application>
  <PresentationFormat>On-screen Show (4:3)</PresentationFormat>
  <Paragraphs>128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    Course   Registration  Guidelines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Registering for  2020-21    </dc:title>
  <dc:creator>Moss, Michelle</dc:creator>
  <cp:lastModifiedBy>Hayden, Kelly</cp:lastModifiedBy>
  <cp:revision>9</cp:revision>
  <dcterms:created xsi:type="dcterms:W3CDTF">2019-11-07T17:08:20Z</dcterms:created>
  <dcterms:modified xsi:type="dcterms:W3CDTF">2022-08-11T15:29:30Z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0x0101000DF59FCC25CD9E4F8DA2B7D95F8097B1</vt:lpwstr>
  </property>
</Properties>
</file>