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99" r:id="rId5"/>
    <p:sldId id="282" r:id="rId6"/>
    <p:sldId id="288" r:id="rId7"/>
    <p:sldId id="259" r:id="rId8"/>
    <p:sldId id="260" r:id="rId9"/>
    <p:sldId id="276" r:id="rId10"/>
    <p:sldId id="272" r:id="rId11"/>
    <p:sldId id="273" r:id="rId12"/>
    <p:sldId id="300" r:id="rId13"/>
    <p:sldId id="271" r:id="rId14"/>
    <p:sldId id="283" r:id="rId15"/>
    <p:sldId id="301" r:id="rId16"/>
    <p:sldId id="291" r:id="rId17"/>
    <p:sldId id="292" r:id="rId18"/>
    <p:sldId id="298" r:id="rId19"/>
    <p:sldId id="297" r:id="rId20"/>
    <p:sldId id="295" r:id="rId21"/>
    <p:sldId id="296" r:id="rId22"/>
    <p:sldId id="302" r:id="rId23"/>
    <p:sldId id="286" r:id="rId24"/>
    <p:sldId id="264" r:id="rId25"/>
    <p:sldId id="265" r:id="rId2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6" d="100"/>
          <a:sy n="76" d="100"/>
        </p:scale>
        <p:origin x="126" y="82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7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25BE1-5216-4905-BFA8-3A50E745A0F1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31A511EF-82E6-46F2-8D56-3B41766940E2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Composite Score</a:t>
          </a:r>
          <a:endParaRPr lang="en-US" dirty="0">
            <a:latin typeface="+mn-lt"/>
          </a:endParaRPr>
        </a:p>
      </dgm:t>
    </dgm:pt>
    <dgm:pt modelId="{558EBD23-69F9-4C9C-951B-35AE04F45DF2}" type="par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9852E9F-9249-4BC7-9ED7-52FD5BC25B0D}" type="sibTrans" cxnId="{2FD75CCC-F144-4E90-A89B-6B8CF534C6A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57A2B9-82F1-47E0-A1E4-CF4F93602F77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College Readiness</a:t>
          </a:r>
        </a:p>
      </dgm:t>
    </dgm:pt>
    <dgm:pt modelId="{4CF2B930-4CBC-4FEC-8F76-E4271D22ACC1}" type="par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F4032C-6BF0-45B2-963F-81F9DEBFE1BC}" type="sibTrans" cxnId="{48216F9C-11C3-49EB-906D-D6D952E132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2E6E978-ACDC-4EB6-A64E-0818A3CE1713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Plans for After High School</a:t>
          </a:r>
        </a:p>
      </dgm:t>
    </dgm:pt>
    <dgm:pt modelId="{6798258A-CE66-400B-BAA5-62EB85BD6B99}" type="par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F0854F-D6D6-4677-842A-EC4FFEC6BDED}" type="sibTrans" cxnId="{8F9C65CA-CD63-4E75-812F-0489056A9E1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365547-0919-4C94-A54E-69A7DF73309A}">
      <dgm:prSet/>
      <dgm:spPr/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+mn-lt"/>
            </a:rPr>
            <a:t>ACT --Explore</a:t>
          </a:r>
        </a:p>
      </dgm:t>
    </dgm:pt>
    <dgm:pt modelId="{A8D71198-7393-4BB2-A6DF-A980A7496AE3}" type="sibTrans" cxnId="{0FBA7D36-4A19-459D-8DE1-94836224200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F3B829-1134-43FE-9040-CCCFCF9016EB}" type="parTrans" cxnId="{0FBA7D36-4A19-459D-8DE1-94836224200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C7B525-8CD9-45FA-8836-339D46FDD2A6}" type="pres">
      <dgm:prSet presAssocID="{94425BE1-5216-4905-BFA8-3A50E745A0F1}" presName="compositeShape" presStyleCnt="0">
        <dgm:presLayoutVars>
          <dgm:chMax val="7"/>
          <dgm:dir/>
          <dgm:resizeHandles val="exact"/>
        </dgm:presLayoutVars>
      </dgm:prSet>
      <dgm:spPr/>
    </dgm:pt>
    <dgm:pt modelId="{22FB44DA-C928-4387-B026-8530B8BDD5D7}" type="pres">
      <dgm:prSet presAssocID="{31A511EF-82E6-46F2-8D56-3B41766940E2}" presName="circ1" presStyleLbl="vennNode1" presStyleIdx="0" presStyleCnt="4" custLinFactNeighborX="-1226" custLinFactNeighborY="1869"/>
      <dgm:spPr/>
      <dgm:t>
        <a:bodyPr/>
        <a:lstStyle/>
        <a:p>
          <a:endParaRPr lang="en-US"/>
        </a:p>
      </dgm:t>
    </dgm:pt>
    <dgm:pt modelId="{7AB5939A-09FD-457D-8364-2463FA124054}" type="pres">
      <dgm:prSet presAssocID="{31A511EF-82E6-46F2-8D56-3B41766940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9E895-11CE-41C6-ACB6-0B7DF2E7BF75}" type="pres">
      <dgm:prSet presAssocID="{7857A2B9-82F1-47E0-A1E4-CF4F93602F77}" presName="circ2" presStyleLbl="vennNode1" presStyleIdx="1" presStyleCnt="4"/>
      <dgm:spPr/>
      <dgm:t>
        <a:bodyPr/>
        <a:lstStyle/>
        <a:p>
          <a:endParaRPr lang="en-US"/>
        </a:p>
      </dgm:t>
    </dgm:pt>
    <dgm:pt modelId="{1C55AD7E-CE27-4395-8F69-0864A66B894A}" type="pres">
      <dgm:prSet presAssocID="{7857A2B9-82F1-47E0-A1E4-CF4F93602F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1A6BE-D36A-4A69-937B-6913B5BC53D3}" type="pres">
      <dgm:prSet presAssocID="{72E6E978-ACDC-4EB6-A64E-0818A3CE1713}" presName="circ3" presStyleLbl="vennNode1" presStyleIdx="2" presStyleCnt="4"/>
      <dgm:spPr/>
      <dgm:t>
        <a:bodyPr/>
        <a:lstStyle/>
        <a:p>
          <a:endParaRPr lang="en-US"/>
        </a:p>
      </dgm:t>
    </dgm:pt>
    <dgm:pt modelId="{FFE0333B-729E-42FE-A7C0-800B2F2696E1}" type="pres">
      <dgm:prSet presAssocID="{72E6E978-ACDC-4EB6-A64E-0818A3CE17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9A668-C280-49D5-BCD8-5B0BBA1B23FB}" type="pres">
      <dgm:prSet presAssocID="{3F365547-0919-4C94-A54E-69A7DF73309A}" presName="circ4" presStyleLbl="vennNode1" presStyleIdx="3" presStyleCnt="4" custLinFactNeighborX="-3553" custLinFactNeighborY="-521"/>
      <dgm:spPr/>
      <dgm:t>
        <a:bodyPr/>
        <a:lstStyle/>
        <a:p>
          <a:endParaRPr lang="en-US"/>
        </a:p>
      </dgm:t>
    </dgm:pt>
    <dgm:pt modelId="{53047548-4711-4986-80C0-2FC135E160F7}" type="pres">
      <dgm:prSet presAssocID="{3F365547-0919-4C94-A54E-69A7DF73309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16F9C-11C3-49EB-906D-D6D952E132F7}" srcId="{94425BE1-5216-4905-BFA8-3A50E745A0F1}" destId="{7857A2B9-82F1-47E0-A1E4-CF4F93602F77}" srcOrd="1" destOrd="0" parTransId="{4CF2B930-4CBC-4FEC-8F76-E4271D22ACC1}" sibTransId="{FBF4032C-6BF0-45B2-963F-81F9DEBFE1BC}"/>
    <dgm:cxn modelId="{6AC4E105-A902-4A5A-8B9E-D7A078A7D07D}" type="presOf" srcId="{94425BE1-5216-4905-BFA8-3A50E745A0F1}" destId="{2EC7B525-8CD9-45FA-8836-339D46FDD2A6}" srcOrd="0" destOrd="0" presId="urn:microsoft.com/office/officeart/2005/8/layout/venn1"/>
    <dgm:cxn modelId="{C5F5C0DB-4986-45C7-A2F8-52FE2FE834DC}" type="presOf" srcId="{3F365547-0919-4C94-A54E-69A7DF73309A}" destId="{53047548-4711-4986-80C0-2FC135E160F7}" srcOrd="1" destOrd="0" presId="urn:microsoft.com/office/officeart/2005/8/layout/venn1"/>
    <dgm:cxn modelId="{2F090972-8063-4E53-A916-FC2B26CF354B}" type="presOf" srcId="{72E6E978-ACDC-4EB6-A64E-0818A3CE1713}" destId="{5E21A6BE-D36A-4A69-937B-6913B5BC53D3}" srcOrd="0" destOrd="0" presId="urn:microsoft.com/office/officeart/2005/8/layout/venn1"/>
    <dgm:cxn modelId="{469C8F9E-7D17-4437-84D3-65A893372C79}" type="presOf" srcId="{3F365547-0919-4C94-A54E-69A7DF73309A}" destId="{2099A668-C280-49D5-BCD8-5B0BBA1B23FB}" srcOrd="0" destOrd="0" presId="urn:microsoft.com/office/officeart/2005/8/layout/venn1"/>
    <dgm:cxn modelId="{996BEA56-B169-44D1-83A1-00DBF63A6C81}" type="presOf" srcId="{31A511EF-82E6-46F2-8D56-3B41766940E2}" destId="{22FB44DA-C928-4387-B026-8530B8BDD5D7}" srcOrd="0" destOrd="0" presId="urn:microsoft.com/office/officeart/2005/8/layout/venn1"/>
    <dgm:cxn modelId="{2FD75CCC-F144-4E90-A89B-6B8CF534C6A7}" srcId="{94425BE1-5216-4905-BFA8-3A50E745A0F1}" destId="{31A511EF-82E6-46F2-8D56-3B41766940E2}" srcOrd="0" destOrd="0" parTransId="{558EBD23-69F9-4C9C-951B-35AE04F45DF2}" sibTransId="{D9852E9F-9249-4BC7-9ED7-52FD5BC25B0D}"/>
    <dgm:cxn modelId="{11CDAA4E-BC2C-46A4-B99E-DF2F25706AD7}" type="presOf" srcId="{31A511EF-82E6-46F2-8D56-3B41766940E2}" destId="{7AB5939A-09FD-457D-8364-2463FA124054}" srcOrd="1" destOrd="0" presId="urn:microsoft.com/office/officeart/2005/8/layout/venn1"/>
    <dgm:cxn modelId="{6104AFCA-9C4D-4B5B-9B50-478C10678395}" type="presOf" srcId="{7857A2B9-82F1-47E0-A1E4-CF4F93602F77}" destId="{1C55AD7E-CE27-4395-8F69-0864A66B894A}" srcOrd="1" destOrd="0" presId="urn:microsoft.com/office/officeart/2005/8/layout/venn1"/>
    <dgm:cxn modelId="{8F9C65CA-CD63-4E75-812F-0489056A9E13}" srcId="{94425BE1-5216-4905-BFA8-3A50E745A0F1}" destId="{72E6E978-ACDC-4EB6-A64E-0818A3CE1713}" srcOrd="2" destOrd="0" parTransId="{6798258A-CE66-400B-BAA5-62EB85BD6B99}" sibTransId="{DBF0854F-D6D6-4677-842A-EC4FFEC6BDED}"/>
    <dgm:cxn modelId="{2A61243C-66D6-4F91-8D3C-FC2B404FF5F7}" type="presOf" srcId="{7857A2B9-82F1-47E0-A1E4-CF4F93602F77}" destId="{27C9E895-11CE-41C6-ACB6-0B7DF2E7BF75}" srcOrd="0" destOrd="0" presId="urn:microsoft.com/office/officeart/2005/8/layout/venn1"/>
    <dgm:cxn modelId="{F30C69FE-682A-4ED9-AAE3-0F06475C3E24}" type="presOf" srcId="{72E6E978-ACDC-4EB6-A64E-0818A3CE1713}" destId="{FFE0333B-729E-42FE-A7C0-800B2F2696E1}" srcOrd="1" destOrd="0" presId="urn:microsoft.com/office/officeart/2005/8/layout/venn1"/>
    <dgm:cxn modelId="{0FBA7D36-4A19-459D-8DE1-94836224200A}" srcId="{94425BE1-5216-4905-BFA8-3A50E745A0F1}" destId="{3F365547-0919-4C94-A54E-69A7DF73309A}" srcOrd="3" destOrd="0" parTransId="{36F3B829-1134-43FE-9040-CCCFCF9016EB}" sibTransId="{A8D71198-7393-4BB2-A6DF-A980A7496AE3}"/>
    <dgm:cxn modelId="{3B82F586-BEB1-40FA-ADF5-FB1B8CD14BCF}" type="presParOf" srcId="{2EC7B525-8CD9-45FA-8836-339D46FDD2A6}" destId="{22FB44DA-C928-4387-B026-8530B8BDD5D7}" srcOrd="0" destOrd="0" presId="urn:microsoft.com/office/officeart/2005/8/layout/venn1"/>
    <dgm:cxn modelId="{3BB9546F-3BC3-4E65-9087-7F0362B52010}" type="presParOf" srcId="{2EC7B525-8CD9-45FA-8836-339D46FDD2A6}" destId="{7AB5939A-09FD-457D-8364-2463FA124054}" srcOrd="1" destOrd="0" presId="urn:microsoft.com/office/officeart/2005/8/layout/venn1"/>
    <dgm:cxn modelId="{811E9D82-AEEE-4D14-B592-B48B69A86D15}" type="presParOf" srcId="{2EC7B525-8CD9-45FA-8836-339D46FDD2A6}" destId="{27C9E895-11CE-41C6-ACB6-0B7DF2E7BF75}" srcOrd="2" destOrd="0" presId="urn:microsoft.com/office/officeart/2005/8/layout/venn1"/>
    <dgm:cxn modelId="{1DF7B629-1731-4669-8635-549801DEF8D2}" type="presParOf" srcId="{2EC7B525-8CD9-45FA-8836-339D46FDD2A6}" destId="{1C55AD7E-CE27-4395-8F69-0864A66B894A}" srcOrd="3" destOrd="0" presId="urn:microsoft.com/office/officeart/2005/8/layout/venn1"/>
    <dgm:cxn modelId="{DB1B82FF-8059-4C0D-80E5-A20CACD5402D}" type="presParOf" srcId="{2EC7B525-8CD9-45FA-8836-339D46FDD2A6}" destId="{5E21A6BE-D36A-4A69-937B-6913B5BC53D3}" srcOrd="4" destOrd="0" presId="urn:microsoft.com/office/officeart/2005/8/layout/venn1"/>
    <dgm:cxn modelId="{5FC35545-8434-4FD3-9230-99247D61FE0D}" type="presParOf" srcId="{2EC7B525-8CD9-45FA-8836-339D46FDD2A6}" destId="{FFE0333B-729E-42FE-A7C0-800B2F2696E1}" srcOrd="5" destOrd="0" presId="urn:microsoft.com/office/officeart/2005/8/layout/venn1"/>
    <dgm:cxn modelId="{A125D005-F47D-46D5-8DFF-02D229FD40F4}" type="presParOf" srcId="{2EC7B525-8CD9-45FA-8836-339D46FDD2A6}" destId="{2099A668-C280-49D5-BCD8-5B0BBA1B23FB}" srcOrd="6" destOrd="0" presId="urn:microsoft.com/office/officeart/2005/8/layout/venn1"/>
    <dgm:cxn modelId="{B4E53818-A673-4BF7-B29B-86DE62A5433E}" type="presParOf" srcId="{2EC7B525-8CD9-45FA-8836-339D46FDD2A6}" destId="{53047548-4711-4986-80C0-2FC135E160F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B44DA-C928-4387-B026-8530B8BDD5D7}">
      <dsp:nvSpPr>
        <dsp:cNvPr id="0" name=""/>
        <dsp:cNvSpPr/>
      </dsp:nvSpPr>
      <dsp:spPr>
        <a:xfrm>
          <a:off x="1636703" y="88902"/>
          <a:ext cx="2344420" cy="234442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7556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700" b="0" i="0" u="none" strike="noStrike" kern="1200" cap="none" normalizeH="0" baseline="0" dirty="0" smtClean="0">
              <a:ln/>
              <a:effectLst/>
              <a:latin typeface="+mn-lt"/>
            </a:rPr>
            <a:t>Composite Score</a:t>
          </a:r>
          <a:endParaRPr lang="en-US" sz="1700" kern="1200" dirty="0">
            <a:latin typeface="+mn-lt"/>
          </a:endParaRPr>
        </a:p>
      </dsp:txBody>
      <dsp:txXfrm>
        <a:off x="1907213" y="404497"/>
        <a:ext cx="1803400" cy="743902"/>
      </dsp:txXfrm>
    </dsp:sp>
    <dsp:sp modelId="{27C9E895-11CE-41C6-ACB6-0B7DF2E7BF75}">
      <dsp:nvSpPr>
        <dsp:cNvPr id="0" name=""/>
        <dsp:cNvSpPr/>
      </dsp:nvSpPr>
      <dsp:spPr>
        <a:xfrm>
          <a:off x="2702401" y="1082039"/>
          <a:ext cx="2344420" cy="234442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7556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700" b="0" i="0" u="none" strike="noStrike" kern="1200" cap="none" normalizeH="0" baseline="0" dirty="0" smtClean="0">
              <a:ln/>
              <a:effectLst/>
              <a:latin typeface="+mn-lt"/>
            </a:rPr>
            <a:t>College Readiness</a:t>
          </a:r>
        </a:p>
      </dsp:txBody>
      <dsp:txXfrm>
        <a:off x="3964781" y="1352550"/>
        <a:ext cx="901700" cy="1803400"/>
      </dsp:txXfrm>
    </dsp:sp>
    <dsp:sp modelId="{5E21A6BE-D36A-4A69-937B-6913B5BC53D3}">
      <dsp:nvSpPr>
        <dsp:cNvPr id="0" name=""/>
        <dsp:cNvSpPr/>
      </dsp:nvSpPr>
      <dsp:spPr>
        <a:xfrm>
          <a:off x="1665445" y="2118995"/>
          <a:ext cx="2344420" cy="234442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7556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700" b="0" i="0" u="none" strike="noStrike" kern="1200" cap="none" normalizeH="0" baseline="0" dirty="0" smtClean="0">
              <a:ln/>
              <a:effectLst/>
              <a:latin typeface="+mn-lt"/>
            </a:rPr>
            <a:t>Plans for After High School</a:t>
          </a:r>
        </a:p>
      </dsp:txBody>
      <dsp:txXfrm>
        <a:off x="1935956" y="3403917"/>
        <a:ext cx="1803400" cy="743902"/>
      </dsp:txXfrm>
    </dsp:sp>
    <dsp:sp modelId="{2099A668-C280-49D5-BCD8-5B0BBA1B23FB}">
      <dsp:nvSpPr>
        <dsp:cNvPr id="0" name=""/>
        <dsp:cNvSpPr/>
      </dsp:nvSpPr>
      <dsp:spPr>
        <a:xfrm>
          <a:off x="545193" y="1069825"/>
          <a:ext cx="2344420" cy="2344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R="0" lvl="0" algn="ctr" defTabSz="7556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700" b="0" i="0" u="none" strike="noStrike" kern="1200" cap="none" normalizeH="0" baseline="0" dirty="0" smtClean="0">
              <a:ln/>
              <a:effectLst/>
              <a:latin typeface="+mn-lt"/>
            </a:rPr>
            <a:t>ACT --Explore</a:t>
          </a:r>
        </a:p>
      </dsp:txBody>
      <dsp:txXfrm>
        <a:off x="725533" y="1340335"/>
        <a:ext cx="901700" cy="180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1/4/2016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1/4/2016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tangle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careers.wisc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Northstar</a:t>
            </a:r>
            <a:r>
              <a:rPr lang="en-US" dirty="0" smtClean="0"/>
              <a:t> Middle School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 Career Planning </a:t>
            </a:r>
            <a:br>
              <a:rPr lang="en-US" dirty="0" smtClean="0"/>
            </a:br>
            <a:r>
              <a:rPr lang="en-US" dirty="0" smtClean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280" r="59091" b="24432"/>
          <a:stretch/>
        </p:blipFill>
        <p:spPr>
          <a:xfrm>
            <a:off x="36512" y="228600"/>
            <a:ext cx="4953000" cy="6124223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Content Placeholder 2" descr="WISCareers Get an Occupation for Information for Lisa Sproul - Google Chrome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76201"/>
            <a:ext cx="6858000" cy="6276622"/>
          </a:xfrm>
        </p:spPr>
      </p:pic>
    </p:spTree>
    <p:extLst>
      <p:ext uri="{BB962C8B-B14F-4D97-AF65-F5344CB8AC3E}">
        <p14:creationId xmlns:p14="http://schemas.microsoft.com/office/powerpoint/2010/main" val="2330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SCareers Occupation Information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51" y="0"/>
            <a:ext cx="854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56" t="8824" r="45103" b="16175"/>
          <a:stretch/>
        </p:blipFill>
        <p:spPr>
          <a:xfrm>
            <a:off x="2589212" y="228600"/>
            <a:ext cx="5715000" cy="647700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83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Career Clusters and Their Pathways</a:t>
            </a:r>
          </a:p>
          <a:p>
            <a:r>
              <a:rPr lang="en-US" dirty="0"/>
              <a:t>The Eau Claire Area School District and its partners have developed several Programs of Study to serve as guidance tools for our students. </a:t>
            </a:r>
            <a:endParaRPr lang="en-US" dirty="0" smtClean="0"/>
          </a:p>
          <a:p>
            <a:r>
              <a:rPr lang="en-US" b="1" dirty="0" smtClean="0"/>
              <a:t>Sixteen </a:t>
            </a:r>
            <a:r>
              <a:rPr lang="en-US" b="1" dirty="0"/>
              <a:t>Career Clusters and Their Pathways</a:t>
            </a:r>
          </a:p>
          <a:p>
            <a:pPr lvl="1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http</a:t>
            </a:r>
            <a:r>
              <a:rPr lang="en-US" dirty="0">
                <a:solidFill>
                  <a:prstClr val="black"/>
                </a:solidFill>
              </a:rPr>
              <a:t>://www.ecasd.us/District/Departments/Teaching-and-Learning/High-School-(9-12)/Programs-of-Study/Career-Clusters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>
              <a:buClr>
                <a:prstClr val="black"/>
              </a:buClr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North Website under Student Services </a:t>
            </a:r>
            <a:endParaRPr lang="en-US" i="1" dirty="0">
              <a:solidFill>
                <a:prstClr val="black"/>
              </a:solidFill>
            </a:endParaRP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 and Career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0"/>
            <a:ext cx="8839199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486400"/>
            <a:ext cx="10971372" cy="685800"/>
          </a:xfrm>
        </p:spPr>
        <p:txBody>
          <a:bodyPr/>
          <a:lstStyle/>
          <a:p>
            <a:r>
              <a:rPr lang="en-US" dirty="0" smtClean="0"/>
              <a:t>Career Clusters and Pathways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412" y="533400"/>
            <a:ext cx="8153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Academic and Career Planning Guide</a:t>
            </a:r>
          </a:p>
          <a:p>
            <a:pPr algn="ctr"/>
            <a:r>
              <a:rPr lang="en-US" sz="3200" b="1" i="1" dirty="0"/>
              <a:t>(The Course Catalog)</a:t>
            </a:r>
          </a:p>
          <a:p>
            <a:endParaRPr lang="en-US" sz="800" b="1" i="1" dirty="0"/>
          </a:p>
          <a:p>
            <a:endParaRPr lang="en-US" sz="800" b="1" i="1" dirty="0"/>
          </a:p>
          <a:p>
            <a:endParaRPr lang="en-US" sz="800" b="1" i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/>
              <a:t>Academic and Career Plan for Post-Secondary Success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b="1" dirty="0"/>
              <a:t>ECASD graduation requirements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b="1" dirty="0"/>
              <a:t>4 year college/university admission requirements</a:t>
            </a:r>
          </a:p>
          <a:p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/>
              <a:t>My Academic and Career Plan for Post-Secondary Success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b="1" dirty="0"/>
              <a:t>4 year course plan for high school</a:t>
            </a:r>
          </a:p>
        </p:txBody>
      </p:sp>
    </p:spTree>
    <p:extLst>
      <p:ext uri="{BB962C8B-B14F-4D97-AF65-F5344CB8AC3E}">
        <p14:creationId xmlns:p14="http://schemas.microsoft.com/office/powerpoint/2010/main" val="13648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7212" y="533400"/>
            <a:ext cx="80402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Academic and Career Planning Guide</a:t>
            </a:r>
          </a:p>
          <a:p>
            <a:pPr algn="ctr"/>
            <a:r>
              <a:rPr lang="en-US" sz="3600" b="1" i="1" dirty="0" smtClean="0"/>
              <a:t>(North </a:t>
            </a:r>
            <a:r>
              <a:rPr lang="en-US" sz="3600" b="1" i="1" dirty="0"/>
              <a:t>Course Catalog)</a:t>
            </a:r>
          </a:p>
          <a:p>
            <a:pPr algn="ctr"/>
            <a:endParaRPr lang="en-U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Each student gets a hard copy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The course catalog is also available </a:t>
            </a:r>
          </a:p>
          <a:p>
            <a:r>
              <a:rPr lang="en-US" sz="3200" b="1" dirty="0"/>
              <a:t>	on </a:t>
            </a:r>
            <a:r>
              <a:rPr lang="en-US" sz="3200" b="1" dirty="0" smtClean="0"/>
              <a:t>NHS’s </a:t>
            </a:r>
            <a:r>
              <a:rPr lang="en-US" sz="3200" b="1" dirty="0"/>
              <a:t>website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Be sure to read through the sections </a:t>
            </a:r>
          </a:p>
          <a:p>
            <a:r>
              <a:rPr lang="en-US" sz="3200" b="1" dirty="0"/>
              <a:t>	that precede the course </a:t>
            </a:r>
            <a:r>
              <a:rPr lang="en-US" sz="3200" b="1" dirty="0" smtClean="0"/>
              <a:t>descriptions  </a:t>
            </a:r>
            <a:endParaRPr lang="en-US" sz="3200" b="1" dirty="0"/>
          </a:p>
          <a:p>
            <a:r>
              <a:rPr lang="en-US" sz="3200" b="1" dirty="0"/>
              <a:t>	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992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822" y="304801"/>
            <a:ext cx="8809990" cy="560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What do I need to graduate </a:t>
            </a:r>
          </a:p>
          <a:p>
            <a:pPr algn="ctr"/>
            <a:r>
              <a:rPr lang="en-US" sz="3600" b="1" i="1" dirty="0"/>
              <a:t>from </a:t>
            </a:r>
            <a:r>
              <a:rPr lang="en-US" sz="3600" b="1" i="1" dirty="0" smtClean="0"/>
              <a:t>North?</a:t>
            </a:r>
            <a:endParaRPr lang="en-US" sz="3600" b="1" i="1" dirty="0"/>
          </a:p>
          <a:p>
            <a:pPr algn="ctr"/>
            <a:endParaRPr lang="en-US" sz="2000" b="1" i="1" dirty="0"/>
          </a:p>
          <a:p>
            <a:pPr algn="just"/>
            <a:r>
              <a:rPr lang="en-US" sz="3200" b="1" dirty="0"/>
              <a:t>	English			4.0 credits</a:t>
            </a:r>
          </a:p>
          <a:p>
            <a:pPr algn="just"/>
            <a:r>
              <a:rPr lang="en-US" sz="3200" b="1" dirty="0"/>
              <a:t>	Social Studies		3.0 credits</a:t>
            </a:r>
          </a:p>
          <a:p>
            <a:pPr algn="just"/>
            <a:r>
              <a:rPr lang="en-US" sz="3200" b="1" dirty="0"/>
              <a:t>	Math				3.0 credits</a:t>
            </a:r>
          </a:p>
          <a:p>
            <a:pPr algn="just"/>
            <a:r>
              <a:rPr lang="en-US" sz="3200" b="1" dirty="0"/>
              <a:t>	Science			3.0 credits</a:t>
            </a:r>
          </a:p>
          <a:p>
            <a:pPr algn="just"/>
            <a:r>
              <a:rPr lang="en-US" sz="3200" b="1" dirty="0"/>
              <a:t>	PE				1.5 credits</a:t>
            </a:r>
          </a:p>
          <a:p>
            <a:pPr algn="just"/>
            <a:r>
              <a:rPr lang="en-US" sz="3200" b="1" dirty="0"/>
              <a:t>	Health			  .5 credits</a:t>
            </a:r>
          </a:p>
          <a:p>
            <a:pPr algn="just"/>
            <a:r>
              <a:rPr lang="en-US" sz="3200" b="1" dirty="0"/>
              <a:t>	Electives			8.5 credits</a:t>
            </a:r>
          </a:p>
          <a:p>
            <a:pPr algn="just"/>
            <a:r>
              <a:rPr lang="en-US" sz="3200" b="1" dirty="0"/>
              <a:t>	TOTAL			23.5 credits MINIMUM!</a:t>
            </a:r>
          </a:p>
        </p:txBody>
      </p:sp>
    </p:spTree>
    <p:extLst>
      <p:ext uri="{BB962C8B-B14F-4D97-AF65-F5344CB8AC3E}">
        <p14:creationId xmlns:p14="http://schemas.microsoft.com/office/powerpoint/2010/main" val="16468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56" y="514909"/>
            <a:ext cx="8992395" cy="633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 smtClean="0"/>
              <a:t>Northstar</a:t>
            </a:r>
            <a:r>
              <a:rPr lang="en-US" sz="4000" dirty="0" smtClean="0"/>
              <a:t> Middle School </a:t>
            </a:r>
          </a:p>
          <a:p>
            <a:pPr marL="0" indent="0" algn="ctr">
              <a:buNone/>
            </a:pPr>
            <a:r>
              <a:rPr lang="en-US" sz="4000" dirty="0" smtClean="0"/>
              <a:t>Student Services Department Counselors</a:t>
            </a:r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5930900"/>
            <a:ext cx="3810000" cy="914400"/>
          </a:xfrm>
        </p:spPr>
        <p:txBody>
          <a:bodyPr/>
          <a:lstStyle/>
          <a:p>
            <a:r>
              <a:rPr lang="en-US" dirty="0" smtClean="0"/>
              <a:t>    Introductions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06" y="1917699"/>
            <a:ext cx="2133600" cy="298613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868693"/>
            <a:ext cx="2186365" cy="2989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268" y="5094203"/>
            <a:ext cx="38862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Ms. Jenni Berg</a:t>
            </a:r>
          </a:p>
          <a:p>
            <a:r>
              <a:rPr lang="en-US" dirty="0" smtClean="0"/>
              <a:t>        A-J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094" y="5094203"/>
            <a:ext cx="38862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Ms. Lisa Sproul</a:t>
            </a:r>
          </a:p>
          <a:p>
            <a:r>
              <a:rPr lang="en-US" dirty="0" smtClean="0"/>
              <a:t>          K-Z</a:t>
            </a:r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6858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What do I need to be college eligible</a:t>
            </a:r>
          </a:p>
          <a:p>
            <a:pPr algn="ctr"/>
            <a:r>
              <a:rPr lang="en-US" sz="3600" b="1" i="1" dirty="0"/>
              <a:t>and prepared for life after high school?</a:t>
            </a:r>
          </a:p>
          <a:p>
            <a:pPr algn="ctr"/>
            <a:endParaRPr lang="en-US" sz="2000" b="1" i="1" dirty="0"/>
          </a:p>
          <a:p>
            <a:pPr algn="just"/>
            <a:r>
              <a:rPr lang="en-US" sz="3200" b="1" dirty="0"/>
              <a:t>	English		4.0 credits</a:t>
            </a:r>
          </a:p>
          <a:p>
            <a:pPr algn="just"/>
            <a:r>
              <a:rPr lang="en-US" sz="3200" b="1" dirty="0"/>
              <a:t>	Social Studies	3.0 credits</a:t>
            </a:r>
          </a:p>
          <a:p>
            <a:pPr algn="just"/>
            <a:r>
              <a:rPr lang="en-US" sz="3200" b="1" dirty="0"/>
              <a:t>	Math			3-4 credits*</a:t>
            </a:r>
          </a:p>
          <a:p>
            <a:pPr algn="just"/>
            <a:r>
              <a:rPr lang="en-US" sz="3200" b="1" dirty="0"/>
              <a:t>	Science		3.0+ credits</a:t>
            </a:r>
          </a:p>
          <a:p>
            <a:pPr algn="just"/>
            <a:endParaRPr lang="en-US" sz="800" b="1" dirty="0"/>
          </a:p>
          <a:p>
            <a:pPr algn="just"/>
            <a:endParaRPr lang="en-US" sz="800" b="1" dirty="0"/>
          </a:p>
          <a:p>
            <a:pPr algn="just"/>
            <a:r>
              <a:rPr lang="en-US" sz="2400" b="1" dirty="0"/>
              <a:t>*Effective Fall 2015-University of Minnesota schools require </a:t>
            </a:r>
          </a:p>
          <a:p>
            <a:pPr algn="just"/>
            <a:r>
              <a:rPr lang="en-US" sz="2400" b="1" dirty="0"/>
              <a:t>4 credits of Math to be admission eligible</a:t>
            </a:r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31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Card</a:t>
            </a:r>
            <a:endParaRPr lang="en-US" dirty="0"/>
          </a:p>
        </p:txBody>
      </p:sp>
      <p:pic>
        <p:nvPicPr>
          <p:cNvPr id="7" name="Content Placeholder 6" descr="9th grade reg form Northstar (00000002) [Read-Only] - Word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323013" cy="5562600"/>
          </a:xfrm>
        </p:spPr>
      </p:pic>
      <p:pic>
        <p:nvPicPr>
          <p:cNvPr id="8" name="Content Placeholder 7" descr="9th grade reg form Northstar (00000002) [Read-Only] - Word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0"/>
            <a:ext cx="5791200" cy="5486400"/>
          </a:xfrm>
        </p:spPr>
      </p:pic>
    </p:spTree>
    <p:extLst>
      <p:ext uri="{BB962C8B-B14F-4D97-AF65-F5344CB8AC3E}">
        <p14:creationId xmlns:p14="http://schemas.microsoft.com/office/powerpoint/2010/main" val="27594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School Registration materials handed out</a:t>
            </a:r>
          </a:p>
          <a:p>
            <a:pPr lv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January 7</a:t>
            </a:r>
            <a:r>
              <a:rPr lang="en-US" i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– High School Counselors at Norhtstar Middle School – 2:00pm </a:t>
            </a:r>
          </a:p>
          <a:p>
            <a:pPr lvl="1"/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Parent Night</a:t>
            </a:r>
          </a:p>
          <a:p>
            <a:pPr lvl="1">
              <a:buClr>
                <a:prstClr val="black"/>
              </a:buClr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January 11</a:t>
            </a:r>
            <a:r>
              <a:rPr lang="en-US" i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 - North High School – 6:00-7:30pm</a:t>
            </a:r>
          </a:p>
          <a:p>
            <a:pPr marL="330200" lvl="1" indent="0">
              <a:buClr>
                <a:prstClr val="black"/>
              </a:buClr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i="1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High School Registration </a:t>
            </a:r>
            <a:endParaRPr lang="en-US" i="1" dirty="0" smtClean="0"/>
          </a:p>
          <a:p>
            <a:pPr lvl="1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January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15</a:t>
            </a:r>
            <a:r>
              <a:rPr lang="en-US" i="1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Northstar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Middle School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computer lab during science class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/>
              <a:t>High School Counselors will be at </a:t>
            </a:r>
            <a:r>
              <a:rPr lang="en-US" dirty="0" err="1" smtClean="0"/>
              <a:t>Northstar</a:t>
            </a:r>
            <a:r>
              <a:rPr lang="en-US" dirty="0" smtClean="0"/>
              <a:t> </a:t>
            </a:r>
            <a:r>
              <a:rPr lang="en-US" dirty="0"/>
              <a:t>for the day</a:t>
            </a:r>
          </a:p>
          <a:p>
            <a:pPr lvl="2"/>
            <a:r>
              <a:rPr lang="en-US" dirty="0"/>
              <a:t>Signed registration forms to be turned in</a:t>
            </a: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for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012" y="685800"/>
            <a:ext cx="5714999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Career Venture </a:t>
            </a:r>
          </a:p>
          <a:p>
            <a:pPr lvl="1"/>
            <a:r>
              <a:rPr lang="en-US" dirty="0" smtClean="0"/>
              <a:t>Opportunity </a:t>
            </a:r>
            <a:r>
              <a:rPr lang="en-US" dirty="0" smtClean="0"/>
              <a:t>to learn from Professionals in the field</a:t>
            </a:r>
          </a:p>
          <a:p>
            <a:r>
              <a:rPr lang="en-US" dirty="0" smtClean="0"/>
              <a:t>Volunteering / Community Service </a:t>
            </a:r>
            <a:endParaRPr lang="en-US" dirty="0"/>
          </a:p>
          <a:p>
            <a:pPr lvl="1"/>
            <a:r>
              <a:rPr lang="en-US" dirty="0" smtClean="0"/>
              <a:t>National Honor Society</a:t>
            </a:r>
            <a:endParaRPr lang="en-US" dirty="0"/>
          </a:p>
          <a:p>
            <a:pPr lvl="1"/>
            <a:r>
              <a:rPr lang="en-US" dirty="0" smtClean="0"/>
              <a:t>Scholarships</a:t>
            </a:r>
          </a:p>
          <a:p>
            <a:pPr marL="330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Sports/Clubs/Groups</a:t>
            </a:r>
          </a:p>
          <a:p>
            <a:pPr lvl="1"/>
            <a:r>
              <a:rPr lang="en-US" dirty="0" smtClean="0"/>
              <a:t>Important to get involved!!!!!</a:t>
            </a:r>
            <a:endParaRPr lang="en-US" dirty="0"/>
          </a:p>
          <a:p>
            <a:pPr marL="330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Volunteering/Community Service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49" y="1539121"/>
            <a:ext cx="4443664" cy="2956679"/>
          </a:xfrm>
        </p:spPr>
      </p:pic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lgerian" panose="04020705040A02060702" pitchFamily="82" charset="0"/>
              </a:rPr>
              <a:t>Need more information?</a:t>
            </a:r>
          </a:p>
          <a:p>
            <a:pPr marL="0" indent="0">
              <a:buNone/>
            </a:pPr>
            <a:r>
              <a:rPr lang="en-US" u="sng" dirty="0" smtClean="0"/>
              <a:t>Call or email the student services office to make an appointment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jschilling@ecasd.us</a:t>
            </a:r>
          </a:p>
          <a:p>
            <a:r>
              <a:rPr lang="en-US" dirty="0" smtClean="0"/>
              <a:t>715-852-5103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</a:t>
            </a:r>
            <a:r>
              <a:rPr lang="en-US" sz="2400" dirty="0" smtClean="0"/>
              <a:t>Ms. Jennifer Schilling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Student Service Secretary/Registrar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942901"/>
            <a:ext cx="2245677" cy="24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81000"/>
            <a:ext cx="10668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685800"/>
            <a:ext cx="10744201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Planning for the future 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sz="2000" b="1" dirty="0" smtClean="0"/>
              <a:t>Explore </a:t>
            </a:r>
            <a:r>
              <a:rPr lang="en-US" sz="2000" dirty="0" smtClean="0"/>
              <a:t>interests, aptitude, and use feedback to begin developing an academic and career plan.</a:t>
            </a:r>
          </a:p>
          <a:p>
            <a:r>
              <a:rPr lang="en-US" sz="2000" b="1" dirty="0" smtClean="0"/>
              <a:t>Align</a:t>
            </a:r>
            <a:r>
              <a:rPr lang="en-US" sz="2000" dirty="0" smtClean="0"/>
              <a:t> interests</a:t>
            </a:r>
            <a:r>
              <a:rPr lang="en-US" sz="2000" dirty="0"/>
              <a:t> </a:t>
            </a:r>
            <a:r>
              <a:rPr lang="en-US" sz="2000" dirty="0" smtClean="0"/>
              <a:t>and aptitude with academic courses. </a:t>
            </a:r>
          </a:p>
          <a:p>
            <a:r>
              <a:rPr lang="en-US" sz="2000" b="1" dirty="0" smtClean="0"/>
              <a:t>Utilize</a:t>
            </a:r>
            <a:r>
              <a:rPr lang="en-US" sz="2000" dirty="0" smtClean="0"/>
              <a:t> programs of study to prepare for high school registration.</a:t>
            </a:r>
          </a:p>
          <a:p>
            <a:r>
              <a:rPr lang="en-US" sz="2000" b="1" dirty="0" smtClean="0"/>
              <a:t>Understand </a:t>
            </a:r>
            <a:r>
              <a:rPr lang="en-US" sz="2000" dirty="0" smtClean="0"/>
              <a:t>the importance getting involved and keeping options open as a part of good planning. </a:t>
            </a:r>
          </a:p>
          <a:p>
            <a:pPr lvl="1">
              <a:buClr>
                <a:prstClr val="black"/>
              </a:buClr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330200" lvl="1" indent="0">
              <a:buClr>
                <a:prstClr val="black"/>
              </a:buCl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buClr>
                <a:prstClr val="black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If you have additional questions specific to your family, please contact your student’s counselor- Ms. Jenni Berg (A-J)- 715-852-5119 or Lisa Sproul (K-Z) -715-852-5118 to </a:t>
            </a:r>
            <a:r>
              <a:rPr lang="en-US" sz="2000" b="1" dirty="0" smtClean="0">
                <a:solidFill>
                  <a:srgbClr val="C00000"/>
                </a:solidFill>
              </a:rPr>
              <a:t>set up an individual conference.</a:t>
            </a:r>
          </a:p>
          <a:p>
            <a:pPr marL="330200" lvl="1" indent="0">
              <a:buClr>
                <a:prstClr val="black"/>
              </a:buCl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</a:t>
            </a:r>
            <a:endParaRPr lang="en-US" i="1" dirty="0">
              <a:solidFill>
                <a:srgbClr val="C00000"/>
              </a:solidFill>
            </a:endParaRP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Secondary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685800"/>
            <a:ext cx="10744201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Interests </a:t>
            </a:r>
          </a:p>
          <a:p>
            <a:pPr lvl="1"/>
            <a:r>
              <a:rPr lang="en-US" dirty="0" smtClean="0"/>
              <a:t>Assessments and Inventories</a:t>
            </a:r>
          </a:p>
          <a:p>
            <a:pPr lvl="1"/>
            <a:r>
              <a:rPr lang="en-US" dirty="0" smtClean="0"/>
              <a:t>Occupational Searches</a:t>
            </a:r>
          </a:p>
          <a:p>
            <a:pPr lvl="2"/>
            <a:r>
              <a:rPr lang="en-US" dirty="0" smtClean="0"/>
              <a:t>CareerLocker</a:t>
            </a:r>
          </a:p>
          <a:p>
            <a:r>
              <a:rPr lang="en-US" dirty="0" smtClean="0"/>
              <a:t>Grades </a:t>
            </a:r>
            <a:endParaRPr lang="en-US" i="1" dirty="0" smtClean="0"/>
          </a:p>
          <a:p>
            <a:pPr lvl="1"/>
            <a:r>
              <a:rPr lang="en-US" dirty="0" smtClean="0"/>
              <a:t>Skyward Family Access</a:t>
            </a:r>
          </a:p>
          <a:p>
            <a:pPr lvl="0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Testing </a:t>
            </a:r>
          </a:p>
          <a:p>
            <a:pPr lvl="1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Spring 2016</a:t>
            </a:r>
            <a:endParaRPr lang="en-US" i="1" dirty="0">
              <a:solidFill>
                <a:prstClr val="black"/>
              </a:solidFill>
            </a:endParaRP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to consider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981200"/>
            <a:ext cx="3211694" cy="28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title="Products and services graphic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9200660"/>
              </p:ext>
            </p:extLst>
          </p:nvPr>
        </p:nvGraphicFramePr>
        <p:xfrm>
          <a:off x="6094412" y="1066800"/>
          <a:ext cx="5675312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0"/>
            <a:ext cx="4951571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Assessments:</a:t>
            </a:r>
            <a:endParaRPr lang="en-US" u="sng" dirty="0"/>
          </a:p>
          <a:p>
            <a:r>
              <a:rPr lang="en-US" dirty="0" smtClean="0"/>
              <a:t>FORWARD at 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</a:p>
          <a:p>
            <a:r>
              <a:rPr lang="en-US" dirty="0" smtClean="0"/>
              <a:t>ASPIRE at 9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</a:p>
          <a:p>
            <a:r>
              <a:rPr lang="en-US" dirty="0" smtClean="0"/>
              <a:t>Prepare for ACT/SAT</a:t>
            </a:r>
            <a:endParaRPr lang="en-US" dirty="0"/>
          </a:p>
          <a:p>
            <a:r>
              <a:rPr lang="en-US" dirty="0" smtClean="0"/>
              <a:t>Prepare for Compass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3212" y="73023"/>
            <a:ext cx="83820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2" y="5486400"/>
            <a:ext cx="6408737" cy="589281"/>
          </a:xfrm>
        </p:spPr>
        <p:txBody>
          <a:bodyPr/>
          <a:lstStyle/>
          <a:p>
            <a:r>
              <a:rPr lang="en-US" dirty="0" smtClean="0"/>
              <a:t>Career Locker (</a:t>
            </a:r>
            <a:r>
              <a:rPr lang="en-US" dirty="0" err="1" smtClean="0"/>
              <a:t>WisCareers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46812" y="1676401"/>
            <a:ext cx="4762500" cy="273462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www.wiscareers.wisc.edu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User Name-Student ID</a:t>
            </a:r>
          </a:p>
          <a:p>
            <a:r>
              <a:rPr lang="en-US" dirty="0" smtClean="0"/>
              <a:t>Password – Last Name</a:t>
            </a:r>
          </a:p>
          <a:p>
            <a:r>
              <a:rPr lang="en-US" dirty="0" smtClean="0"/>
              <a:t>Registration code: nms-c834</a:t>
            </a:r>
            <a:endParaRPr lang="en-US" dirty="0"/>
          </a:p>
        </p:txBody>
      </p:sp>
      <p:pic>
        <p:nvPicPr>
          <p:cNvPr id="1026" name="Picture 2" descr="CareerLo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49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914400"/>
            <a:ext cx="4418171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Career Locker</a:t>
            </a:r>
            <a:endParaRPr lang="en-US" u="sng" dirty="0"/>
          </a:p>
          <a:p>
            <a:r>
              <a:rPr lang="en-US" dirty="0" smtClean="0"/>
              <a:t>Your personal locker</a:t>
            </a:r>
            <a:endParaRPr lang="en-US" dirty="0"/>
          </a:p>
          <a:p>
            <a:r>
              <a:rPr lang="en-US" dirty="0" smtClean="0"/>
              <a:t>Home page updates as you use</a:t>
            </a:r>
            <a:endParaRPr lang="en-US" dirty="0"/>
          </a:p>
          <a:p>
            <a:r>
              <a:rPr lang="en-US" dirty="0" smtClean="0"/>
              <a:t>Suggests new sites </a:t>
            </a:r>
          </a:p>
          <a:p>
            <a:r>
              <a:rPr lang="en-US" dirty="0" smtClean="0"/>
              <a:t>Save occupations and college information</a:t>
            </a:r>
          </a:p>
          <a:p>
            <a:r>
              <a:rPr lang="en-US" dirty="0" smtClean="0"/>
              <a:t>Begin resume</a:t>
            </a:r>
          </a:p>
          <a:p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21771"/>
            <a:ext cx="5159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Careers Assessments Menu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2700"/>
            <a:ext cx="5715000" cy="6845300"/>
          </a:xfrm>
          <a:prstGeom prst="rect">
            <a:avLst/>
          </a:prstGeom>
        </p:spPr>
      </p:pic>
      <p:pic>
        <p:nvPicPr>
          <p:cNvPr id="5" name="Picture 4" descr="WISCareers Personal Globe Inventory Results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24" y="25400"/>
            <a:ext cx="5715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presentation on product or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les presentation on product or service" id="{7EE400BE-508E-476C-BFCF-E5A4B7CBB911}" vid="{528475A2-2519-44AA-B642-41944284C867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50A9AA-52B9-4BCE-8F7B-96CF968CD3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Custom</PresentationFormat>
  <Paragraphs>131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Algerian</vt:lpstr>
      <vt:lpstr>Arial</vt:lpstr>
      <vt:lpstr>Calibri</vt:lpstr>
      <vt:lpstr>Cambria</vt:lpstr>
      <vt:lpstr>Corbel</vt:lpstr>
      <vt:lpstr>Sales presentation on product or service</vt:lpstr>
      <vt:lpstr>Academic Career Planning  Presentation</vt:lpstr>
      <vt:lpstr>    Introductions</vt:lpstr>
      <vt:lpstr>PowerPoint Presentation</vt:lpstr>
      <vt:lpstr>Post Secondary Readiness</vt:lpstr>
      <vt:lpstr>Information to consider</vt:lpstr>
      <vt:lpstr>Assessments</vt:lpstr>
      <vt:lpstr>Career Locker (WisCareers)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Pathways and Career Clusters</vt:lpstr>
      <vt:lpstr>Career Clusters and Pathways Webpage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Registration Card</vt:lpstr>
      <vt:lpstr>Registering for High School</vt:lpstr>
      <vt:lpstr>Volunteering/Community Service</vt:lpstr>
      <vt:lpstr>Contact Information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2014-10-03T16:15:50Z</dcterms:created>
  <dcterms:modified xsi:type="dcterms:W3CDTF">2016-01-04T14:44:34Z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TC034605559991</vt:lpwstr>
  </property>
</Properties>
</file>