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9" r:id="rId3"/>
    <p:sldId id="260" r:id="rId4"/>
    <p:sldId id="261" r:id="rId5"/>
    <p:sldId id="262" r:id="rId6"/>
    <p:sldId id="257" r:id="rId7"/>
    <p:sldId id="258" r:id="rId8"/>
    <p:sldId id="280" r:id="rId9"/>
    <p:sldId id="265" r:id="rId10"/>
    <p:sldId id="266" r:id="rId11"/>
    <p:sldId id="267" r:id="rId12"/>
    <p:sldId id="263" r:id="rId13"/>
    <p:sldId id="268" r:id="rId14"/>
    <p:sldId id="269" r:id="rId15"/>
    <p:sldId id="271" r:id="rId16"/>
    <p:sldId id="275" r:id="rId17"/>
    <p:sldId id="276" r:id="rId18"/>
    <p:sldId id="277" r:id="rId19"/>
    <p:sldId id="278" r:id="rId20"/>
    <p:sldId id="281" r:id="rId2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DA982F-F426-4623-B114-182DB53E253A}">
          <p14:sldIdLst>
            <p14:sldId id="256"/>
            <p14:sldId id="259"/>
            <p14:sldId id="260"/>
            <p14:sldId id="261"/>
            <p14:sldId id="262"/>
            <p14:sldId id="257"/>
            <p14:sldId id="258"/>
            <p14:sldId id="280"/>
            <p14:sldId id="265"/>
            <p14:sldId id="266"/>
            <p14:sldId id="267"/>
            <p14:sldId id="263"/>
            <p14:sldId id="268"/>
            <p14:sldId id="269"/>
            <p14:sldId id="271"/>
            <p14:sldId id="275"/>
            <p14:sldId id="276"/>
            <p14:sldId id="277"/>
            <p14:sldId id="278"/>
          </p14:sldIdLst>
        </p14:section>
        <p14:section name="Untitled Section" id="{3E9CE577-4D5D-4E18-91A6-AC218A647527}">
          <p14:sldIdLst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02100-15A5-44CE-AE18-F9C84A0FB81C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575C8-F810-4627-B134-873171E9F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12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C7863B-C861-41AD-A772-0A83BB1B8976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9CC03C-DE0B-4B39-B1EA-A40D43581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87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83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92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57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93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51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19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3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4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20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66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76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46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40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07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2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08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9E9C235-C7BF-433A-990C-3F5C9708AE23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D51093A-D400-4B1F-9C55-12CEE10F90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C235-C7BF-433A-990C-3F5C9708AE23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093A-D400-4B1F-9C55-12CEE10F9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C235-C7BF-433A-990C-3F5C9708AE23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093A-D400-4B1F-9C55-12CEE10F90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C235-C7BF-433A-990C-3F5C9708AE23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093A-D400-4B1F-9C55-12CEE10F90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9E9C235-C7BF-433A-990C-3F5C9708AE23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D51093A-D400-4B1F-9C55-12CEE10F90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C235-C7BF-433A-990C-3F5C9708AE23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093A-D400-4B1F-9C55-12CEE10F90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C235-C7BF-433A-990C-3F5C9708AE23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093A-D400-4B1F-9C55-12CEE10F90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C235-C7BF-433A-990C-3F5C9708AE23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093A-D400-4B1F-9C55-12CEE10F90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C235-C7BF-433A-990C-3F5C9708AE23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093A-D400-4B1F-9C55-12CEE10F90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C235-C7BF-433A-990C-3F5C9708AE23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093A-D400-4B1F-9C55-12CEE10F90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C235-C7BF-433A-990C-3F5C9708AE23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093A-D400-4B1F-9C55-12CEE10F90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9E9C235-C7BF-433A-990C-3F5C9708AE23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D51093A-D400-4B1F-9C55-12CEE10F90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Mendelian Genetics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 Kohn, Waterford WI</a:t>
            </a:r>
            <a:endParaRPr lang="en-US" dirty="0"/>
          </a:p>
        </p:txBody>
      </p:sp>
      <p:pic>
        <p:nvPicPr>
          <p:cNvPr id="5" name="Picture 2" descr="http://techcynic.files.wordpress.com/2010/05/gorilla2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57400"/>
            <a:ext cx="21336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blogography.com/photos36/MonkeyPickPeace.gif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18" t="19608" r="14028" b="12442"/>
          <a:stretch/>
        </p:blipFill>
        <p:spPr bwMode="auto">
          <a:xfrm>
            <a:off x="1219200" y="3039290"/>
            <a:ext cx="1171523" cy="144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 Steps of </a:t>
            </a:r>
            <a:r>
              <a:rPr lang="en-US" dirty="0" err="1" smtClean="0"/>
              <a:t>Punnett</a:t>
            </a:r>
            <a:r>
              <a:rPr lang="en-US" dirty="0" smtClean="0"/>
              <a:t> Square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Step 5: Confirm that you are correct. 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876301" y="3533775"/>
            <a:ext cx="1447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1601787" y="3503613"/>
            <a:ext cx="1524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914400" y="3267075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914400" y="3724275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981701" y="3533775"/>
            <a:ext cx="1447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707187" y="3503613"/>
            <a:ext cx="1524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6019800" y="3267075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6019800" y="3724275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76400" y="28098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781800" y="28098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43000" y="3343275"/>
            <a:ext cx="38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248400" y="3343275"/>
            <a:ext cx="38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76400" y="33432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76400" y="38766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781800" y="33432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781800" y="38766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733800" y="2312075"/>
            <a:ext cx="1828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You know that the Punnett Square on the left cannot be correct because ½ the offspring are recessive.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14276" t="19792" r="12519" b="-1041"/>
          <a:stretch/>
        </p:blipFill>
        <p:spPr>
          <a:xfrm>
            <a:off x="2585570" y="4014849"/>
            <a:ext cx="4539130" cy="2832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would you create a Punnett Square for this family? </a:t>
            </a:r>
            <a:endParaRPr lang="en-US" dirty="0"/>
          </a:p>
        </p:txBody>
      </p:sp>
      <p:pic>
        <p:nvPicPr>
          <p:cNvPr id="2054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676400"/>
            <a:ext cx="3860800" cy="2895600"/>
          </a:xfrm>
          <a:prstGeom prst="rect">
            <a:avLst/>
          </a:prstGeom>
          <a:noFill/>
        </p:spPr>
      </p:pic>
      <p:pic>
        <p:nvPicPr>
          <p:cNvPr id="10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8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10000" y="1981200"/>
            <a:ext cx="3860800" cy="2895600"/>
          </a:xfrm>
          <a:prstGeom prst="rect">
            <a:avLst/>
          </a:prstGeom>
          <a:noFill/>
        </p:spPr>
      </p:pic>
      <p:pic>
        <p:nvPicPr>
          <p:cNvPr id="11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8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19200" y="4800600"/>
            <a:ext cx="2032000" cy="1524000"/>
          </a:xfrm>
          <a:prstGeom prst="rect">
            <a:avLst/>
          </a:prstGeom>
          <a:noFill/>
        </p:spPr>
      </p:pic>
      <p:pic>
        <p:nvPicPr>
          <p:cNvPr id="12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4876800"/>
            <a:ext cx="2032000" cy="1524000"/>
          </a:xfrm>
          <a:prstGeom prst="rect">
            <a:avLst/>
          </a:prstGeom>
          <a:noFill/>
        </p:spPr>
      </p:pic>
      <p:pic>
        <p:nvPicPr>
          <p:cNvPr id="13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2000" y="4038600"/>
            <a:ext cx="2032000" cy="1524000"/>
          </a:xfrm>
          <a:prstGeom prst="rect">
            <a:avLst/>
          </a:prstGeom>
          <a:noFill/>
        </p:spPr>
      </p:pic>
      <p:pic>
        <p:nvPicPr>
          <p:cNvPr id="14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8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48400" y="5162550"/>
            <a:ext cx="2032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Figure out what is recessive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Usually the recessive trait is the less-prevalent trait (not always, but usually).  </a:t>
            </a:r>
          </a:p>
          <a:p>
            <a:pPr lvl="1"/>
            <a:r>
              <a:rPr lang="en-US" dirty="0" smtClean="0"/>
              <a:t>In this case we know both green and purple are equally common, but we know from before that green was dominant.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11250" t="22000" r="8750" b="2000"/>
          <a:stretch>
            <a:fillRect/>
          </a:stretch>
        </p:blipFill>
        <p:spPr bwMode="auto">
          <a:xfrm>
            <a:off x="4138863" y="3886200"/>
            <a:ext cx="50051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4860" t="20833" r="13690" b="2083"/>
          <a:stretch/>
        </p:blipFill>
        <p:spPr>
          <a:xfrm>
            <a:off x="3140675" y="3200400"/>
            <a:ext cx="6155725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2: Determine the genotypes of the parents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know that the purple parent has to be </a:t>
            </a:r>
            <a:r>
              <a:rPr lang="en-US" dirty="0" err="1" smtClean="0"/>
              <a:t>aa</a:t>
            </a:r>
            <a:endParaRPr lang="en-US" dirty="0" smtClean="0"/>
          </a:p>
          <a:p>
            <a:r>
              <a:rPr lang="en-US" dirty="0" smtClean="0"/>
              <a:t>We know the green parent could either be AA or </a:t>
            </a:r>
            <a:r>
              <a:rPr lang="en-US" dirty="0" err="1" smtClean="0"/>
              <a:t>Aa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11250" t="22000" r="8750" b="2000"/>
          <a:stretch>
            <a:fillRect/>
          </a:stretch>
        </p:blipFill>
        <p:spPr bwMode="auto">
          <a:xfrm>
            <a:off x="4138863" y="3886200"/>
            <a:ext cx="50051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4860" t="20833" r="13690" b="2083"/>
          <a:stretch/>
        </p:blipFill>
        <p:spPr>
          <a:xfrm>
            <a:off x="3140675" y="3200400"/>
            <a:ext cx="6155725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3 &amp; 4: Create Punnett Squares for each possibility; pick the correct square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 err="1" smtClean="0"/>
              <a:t>Punnett</a:t>
            </a:r>
            <a:r>
              <a:rPr lang="en-US" dirty="0" smtClean="0"/>
              <a:t> Squares for all parent genotype combo possibilities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11250" t="22000" r="8750" b="2000"/>
          <a:stretch>
            <a:fillRect/>
          </a:stretch>
        </p:blipFill>
        <p:spPr bwMode="auto">
          <a:xfrm>
            <a:off x="4138863" y="3886200"/>
            <a:ext cx="50051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5400000">
            <a:off x="632461" y="3101637"/>
            <a:ext cx="1447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1357947" y="3071475"/>
            <a:ext cx="1524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670560" y="2834937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670560" y="3292137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737861" y="3101637"/>
            <a:ext cx="1447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463347" y="3071475"/>
            <a:ext cx="1524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5775960" y="2834937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5775960" y="3292137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432560" y="2377737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537960" y="2377737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99160" y="2911137"/>
            <a:ext cx="38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04560" y="2911137"/>
            <a:ext cx="38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432560" y="2911137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432560" y="3444537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537960" y="2911137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537960" y="3444537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261360" y="1879937"/>
            <a:ext cx="2286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You know that the </a:t>
            </a:r>
            <a:r>
              <a:rPr lang="en-US" dirty="0" err="1" smtClean="0">
                <a:latin typeface="Calibri" pitchFamily="34" charset="0"/>
              </a:rPr>
              <a:t>Punnett</a:t>
            </a:r>
            <a:r>
              <a:rPr lang="en-US" dirty="0" smtClean="0">
                <a:latin typeface="Calibri" pitchFamily="34" charset="0"/>
              </a:rPr>
              <a:t> Square on the left is correct because half are the dominant phenotype and half are the recessive phenotype.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14860" t="20833" r="13690" b="2083"/>
          <a:stretch/>
        </p:blipFill>
        <p:spPr>
          <a:xfrm>
            <a:off x="4162109" y="3819958"/>
            <a:ext cx="5134291" cy="3114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14860" t="20833" r="13690" b="2083"/>
          <a:stretch/>
        </p:blipFill>
        <p:spPr>
          <a:xfrm>
            <a:off x="4138863" y="3805858"/>
            <a:ext cx="5157537" cy="3128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5: Confirm that you are correct.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 prepared to explain why the other </a:t>
            </a:r>
            <a:r>
              <a:rPr lang="en-US" dirty="0" err="1" smtClean="0"/>
              <a:t>Punnett</a:t>
            </a:r>
            <a:r>
              <a:rPr lang="en-US" dirty="0" smtClean="0"/>
              <a:t> Square would not work. 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800101" y="2847975"/>
            <a:ext cx="1447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1525587" y="2817813"/>
            <a:ext cx="1524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838200" y="2581275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838200" y="3038475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905501" y="2847975"/>
            <a:ext cx="1447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630987" y="2817813"/>
            <a:ext cx="1524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5943600" y="2581275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5943600" y="3038475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00200" y="21240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705600" y="21240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66800" y="2657475"/>
            <a:ext cx="38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172200" y="2657475"/>
            <a:ext cx="38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00200" y="26574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00200" y="31908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705600" y="26574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705600" y="31908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429000" y="1626275"/>
            <a:ext cx="2286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You know that the Punnett Square on the left is correct because half are the dominant phenotype and half are the recessive phenotype. The other has only green offspring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Personal Test: How would you create a Punnett Square for this family? </a:t>
            </a:r>
            <a:endParaRPr lang="en-US" dirty="0"/>
          </a:p>
        </p:txBody>
      </p:sp>
      <p:pic>
        <p:nvPicPr>
          <p:cNvPr id="2054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676400"/>
            <a:ext cx="3860800" cy="2895600"/>
          </a:xfrm>
          <a:prstGeom prst="rect">
            <a:avLst/>
          </a:prstGeom>
          <a:noFill/>
        </p:spPr>
      </p:pic>
      <p:pic>
        <p:nvPicPr>
          <p:cNvPr id="11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8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19200" y="4800600"/>
            <a:ext cx="2032000" cy="1524000"/>
          </a:xfrm>
          <a:prstGeom prst="rect">
            <a:avLst/>
          </a:prstGeom>
          <a:noFill/>
        </p:spPr>
      </p:pic>
      <p:pic>
        <p:nvPicPr>
          <p:cNvPr id="12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4953000"/>
            <a:ext cx="2032000" cy="1524000"/>
          </a:xfrm>
          <a:prstGeom prst="rect">
            <a:avLst/>
          </a:prstGeom>
          <a:noFill/>
        </p:spPr>
      </p:pic>
      <p:pic>
        <p:nvPicPr>
          <p:cNvPr id="13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4419600"/>
            <a:ext cx="2032000" cy="1524000"/>
          </a:xfrm>
          <a:prstGeom prst="rect">
            <a:avLst/>
          </a:prstGeom>
          <a:noFill/>
        </p:spPr>
      </p:pic>
      <p:pic>
        <p:nvPicPr>
          <p:cNvPr id="9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1752600"/>
            <a:ext cx="3860800" cy="2895600"/>
          </a:xfrm>
          <a:prstGeom prst="rect">
            <a:avLst/>
          </a:prstGeom>
          <a:noFill/>
        </p:spPr>
      </p:pic>
      <p:pic>
        <p:nvPicPr>
          <p:cNvPr id="15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3886200"/>
            <a:ext cx="2032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Combinations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With simple traits, there are only six possible combinations of parents </a:t>
            </a:r>
          </a:p>
          <a:p>
            <a:pPr lvl="1"/>
            <a:r>
              <a:rPr lang="en-US" dirty="0" smtClean="0"/>
              <a:t>AA x AA</a:t>
            </a:r>
          </a:p>
          <a:p>
            <a:pPr lvl="1"/>
            <a:r>
              <a:rPr lang="en-US" dirty="0" smtClean="0"/>
              <a:t>AA x </a:t>
            </a:r>
            <a:r>
              <a:rPr lang="en-US" dirty="0" err="1" smtClean="0"/>
              <a:t>Aa</a:t>
            </a:r>
            <a:endParaRPr lang="en-US" dirty="0" smtClean="0"/>
          </a:p>
          <a:p>
            <a:pPr lvl="1"/>
            <a:r>
              <a:rPr lang="en-US" dirty="0" err="1" smtClean="0"/>
              <a:t>Aa</a:t>
            </a:r>
            <a:r>
              <a:rPr lang="en-US" dirty="0" smtClean="0"/>
              <a:t> x </a:t>
            </a:r>
            <a:r>
              <a:rPr lang="en-US" dirty="0" err="1" smtClean="0"/>
              <a:t>Aa</a:t>
            </a:r>
            <a:endParaRPr lang="en-US" dirty="0" smtClean="0"/>
          </a:p>
          <a:p>
            <a:pPr lvl="1"/>
            <a:r>
              <a:rPr lang="en-US" dirty="0" smtClean="0"/>
              <a:t>AA x </a:t>
            </a:r>
            <a:r>
              <a:rPr lang="en-US" dirty="0" err="1" smtClean="0"/>
              <a:t>aa</a:t>
            </a:r>
            <a:endParaRPr lang="en-US" dirty="0" smtClean="0"/>
          </a:p>
          <a:p>
            <a:pPr lvl="1"/>
            <a:r>
              <a:rPr lang="en-US" dirty="0" err="1" smtClean="0"/>
              <a:t>Aa</a:t>
            </a:r>
            <a:r>
              <a:rPr lang="en-US" dirty="0" smtClean="0"/>
              <a:t> x </a:t>
            </a:r>
            <a:r>
              <a:rPr lang="en-US" dirty="0" err="1" smtClean="0"/>
              <a:t>aa</a:t>
            </a:r>
            <a:endParaRPr lang="en-US" dirty="0" smtClean="0"/>
          </a:p>
          <a:p>
            <a:pPr lvl="1"/>
            <a:r>
              <a:rPr lang="en-US" dirty="0" err="1" smtClean="0"/>
              <a:t>aa</a:t>
            </a:r>
            <a:r>
              <a:rPr lang="en-US" dirty="0" smtClean="0"/>
              <a:t> x </a:t>
            </a:r>
            <a:r>
              <a:rPr lang="en-US" dirty="0" err="1" smtClean="0"/>
              <a:t>aa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Each one will have the same results for offspring ratios each time.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49408" y="4733501"/>
            <a:ext cx="2135904" cy="1601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Offspring Ratios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we have only recessive phenotypes, we know that both parents are homozygous recessive – </a:t>
            </a:r>
            <a:r>
              <a:rPr lang="en-US" dirty="0" err="1" smtClean="0"/>
              <a:t>aa</a:t>
            </a:r>
            <a:r>
              <a:rPr lang="en-US" dirty="0" smtClean="0"/>
              <a:t> x </a:t>
            </a:r>
            <a:r>
              <a:rPr lang="en-US" dirty="0" err="1" smtClean="0"/>
              <a:t>aa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If we have half recessive, half dominant phenotypes, we know that one parent is Heterozygous and one parent is Homozygous Recessive – </a:t>
            </a:r>
            <a:r>
              <a:rPr lang="en-US" dirty="0" err="1" smtClean="0"/>
              <a:t>Aa</a:t>
            </a:r>
            <a:r>
              <a:rPr lang="en-US" dirty="0" smtClean="0"/>
              <a:t> and </a:t>
            </a:r>
            <a:r>
              <a:rPr lang="en-US" dirty="0" err="1" smtClean="0"/>
              <a:t>aa</a:t>
            </a:r>
            <a:r>
              <a:rPr lang="en-US" dirty="0" smtClean="0"/>
              <a:t> </a:t>
            </a:r>
          </a:p>
        </p:txBody>
      </p:sp>
      <p:pic>
        <p:nvPicPr>
          <p:cNvPr id="5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7181" y="5134429"/>
            <a:ext cx="938591" cy="703943"/>
          </a:xfrm>
          <a:prstGeom prst="rect">
            <a:avLst/>
          </a:prstGeom>
          <a:noFill/>
        </p:spPr>
      </p:pic>
      <p:pic>
        <p:nvPicPr>
          <p:cNvPr id="7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8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17609" y="2286000"/>
            <a:ext cx="1016000" cy="762000"/>
          </a:xfrm>
          <a:prstGeom prst="rect">
            <a:avLst/>
          </a:prstGeom>
          <a:noFill/>
        </p:spPr>
      </p:pic>
      <p:pic>
        <p:nvPicPr>
          <p:cNvPr id="11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38172" y="5138058"/>
            <a:ext cx="938591" cy="703943"/>
          </a:xfrm>
          <a:prstGeom prst="rect">
            <a:avLst/>
          </a:prstGeom>
          <a:noFill/>
        </p:spPr>
      </p:pic>
      <p:pic>
        <p:nvPicPr>
          <p:cNvPr id="13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0916" y="5078192"/>
            <a:ext cx="2373084" cy="1779808"/>
          </a:xfrm>
          <a:prstGeom prst="rect">
            <a:avLst/>
          </a:prstGeom>
          <a:noFill/>
        </p:spPr>
      </p:pic>
      <p:pic>
        <p:nvPicPr>
          <p:cNvPr id="14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8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172306" y="1981200"/>
            <a:ext cx="2135904" cy="1601928"/>
          </a:xfrm>
          <a:prstGeom prst="rect">
            <a:avLst/>
          </a:prstGeom>
          <a:noFill/>
        </p:spPr>
      </p:pic>
      <p:pic>
        <p:nvPicPr>
          <p:cNvPr id="15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8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69763" y="1816186"/>
            <a:ext cx="2135904" cy="1601928"/>
          </a:xfrm>
          <a:prstGeom prst="rect">
            <a:avLst/>
          </a:prstGeom>
          <a:noFill/>
        </p:spPr>
      </p:pic>
      <p:pic>
        <p:nvPicPr>
          <p:cNvPr id="16" name="Picture 15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73455" y="2401164"/>
            <a:ext cx="1016000" cy="762000"/>
          </a:xfrm>
          <a:prstGeom prst="rect">
            <a:avLst/>
          </a:prstGeom>
          <a:noFill/>
        </p:spPr>
      </p:pic>
      <p:pic>
        <p:nvPicPr>
          <p:cNvPr id="17" name="Picture 16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29301" y="2226603"/>
            <a:ext cx="1016000" cy="762000"/>
          </a:xfrm>
          <a:prstGeom prst="rect">
            <a:avLst/>
          </a:prstGeom>
          <a:noFill/>
        </p:spPr>
      </p:pic>
      <p:pic>
        <p:nvPicPr>
          <p:cNvPr id="18" name="Picture 17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98184" y="2236150"/>
            <a:ext cx="1016000" cy="762000"/>
          </a:xfrm>
          <a:prstGeom prst="rect">
            <a:avLst/>
          </a:prstGeom>
          <a:noFill/>
        </p:spPr>
      </p:pic>
      <p:pic>
        <p:nvPicPr>
          <p:cNvPr id="19" name="Picture 18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14184" y="5277200"/>
            <a:ext cx="1016000" cy="762000"/>
          </a:xfrm>
          <a:prstGeom prst="rect">
            <a:avLst/>
          </a:prstGeom>
          <a:noFill/>
        </p:spPr>
      </p:pic>
      <p:pic>
        <p:nvPicPr>
          <p:cNvPr id="20" name="Picture 19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70030" y="5102639"/>
            <a:ext cx="1016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Offspring Ratios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If we have ¼ recessive and ¾ dominant phenotypes, we know that both parents are Heterozygous – </a:t>
            </a:r>
            <a:r>
              <a:rPr lang="en-US" dirty="0" err="1"/>
              <a:t>Aa</a:t>
            </a:r>
            <a:r>
              <a:rPr lang="en-US" dirty="0"/>
              <a:t> and </a:t>
            </a:r>
            <a:r>
              <a:rPr lang="en-US" dirty="0" err="1" smtClean="0"/>
              <a:t>Aa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If all offspring are the dominant phenotype, we know that the combination of parents must be one of the following:</a:t>
            </a:r>
          </a:p>
          <a:p>
            <a:pPr lvl="1"/>
            <a:r>
              <a:rPr lang="en-US" dirty="0"/>
              <a:t>AA x AA		</a:t>
            </a:r>
            <a:r>
              <a:rPr lang="en-US" dirty="0" err="1"/>
              <a:t>Aa</a:t>
            </a:r>
            <a:r>
              <a:rPr lang="en-US" dirty="0"/>
              <a:t> x AA 		AA x </a:t>
            </a:r>
            <a:r>
              <a:rPr lang="en-US" dirty="0" err="1"/>
              <a:t>aa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Additional combinations would be necessary to determine which it is (except in the last example, where one parent has the recessive phenotype). </a:t>
            </a:r>
          </a:p>
          <a:p>
            <a:endParaRPr lang="en-US" dirty="0"/>
          </a:p>
        </p:txBody>
      </p:sp>
      <p:pic>
        <p:nvPicPr>
          <p:cNvPr id="4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6246" y="2333171"/>
            <a:ext cx="938591" cy="703943"/>
          </a:xfrm>
          <a:prstGeom prst="rect">
            <a:avLst/>
          </a:prstGeom>
          <a:noFill/>
        </p:spPr>
      </p:pic>
      <p:pic>
        <p:nvPicPr>
          <p:cNvPr id="7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7237" y="2336800"/>
            <a:ext cx="938591" cy="703943"/>
          </a:xfrm>
          <a:prstGeom prst="rect">
            <a:avLst/>
          </a:prstGeom>
          <a:noFill/>
        </p:spPr>
      </p:pic>
      <p:pic>
        <p:nvPicPr>
          <p:cNvPr id="8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1237" y="2340427"/>
            <a:ext cx="938591" cy="703943"/>
          </a:xfrm>
          <a:prstGeom prst="rect">
            <a:avLst/>
          </a:prstGeom>
          <a:noFill/>
        </p:spPr>
      </p:pic>
      <p:pic>
        <p:nvPicPr>
          <p:cNvPr id="9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9588" y="5736771"/>
            <a:ext cx="938591" cy="703943"/>
          </a:xfrm>
          <a:prstGeom prst="rect">
            <a:avLst/>
          </a:prstGeom>
          <a:noFill/>
        </p:spPr>
      </p:pic>
      <p:pic>
        <p:nvPicPr>
          <p:cNvPr id="10" name="Picture 9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0579" y="5740400"/>
            <a:ext cx="938591" cy="703943"/>
          </a:xfrm>
          <a:prstGeom prst="rect">
            <a:avLst/>
          </a:prstGeom>
          <a:noFill/>
        </p:spPr>
      </p:pic>
      <p:pic>
        <p:nvPicPr>
          <p:cNvPr id="11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579" y="5744027"/>
            <a:ext cx="938591" cy="703943"/>
          </a:xfrm>
          <a:prstGeom prst="rect">
            <a:avLst/>
          </a:prstGeom>
          <a:noFill/>
        </p:spPr>
      </p:pic>
      <p:pic>
        <p:nvPicPr>
          <p:cNvPr id="12" name="Picture 11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1570" y="5758541"/>
            <a:ext cx="938591" cy="703943"/>
          </a:xfrm>
          <a:prstGeom prst="rect">
            <a:avLst/>
          </a:prstGeom>
          <a:noFill/>
        </p:spPr>
      </p:pic>
      <p:pic>
        <p:nvPicPr>
          <p:cNvPr id="13" name="Picture 12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075544"/>
            <a:ext cx="1524000" cy="1143000"/>
          </a:xfrm>
          <a:prstGeom prst="rect">
            <a:avLst/>
          </a:prstGeom>
          <a:noFill/>
        </p:spPr>
      </p:pic>
      <p:pic>
        <p:nvPicPr>
          <p:cNvPr id="14" name="Picture 13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2226131"/>
            <a:ext cx="1524000" cy="1143000"/>
          </a:xfrm>
          <a:prstGeom prst="rect">
            <a:avLst/>
          </a:prstGeom>
          <a:noFill/>
        </p:spPr>
      </p:pic>
      <p:pic>
        <p:nvPicPr>
          <p:cNvPr id="15" name="Picture 14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5319484"/>
            <a:ext cx="1524000" cy="1143000"/>
          </a:xfrm>
          <a:prstGeom prst="rect">
            <a:avLst/>
          </a:prstGeom>
          <a:noFill/>
        </p:spPr>
      </p:pic>
      <p:pic>
        <p:nvPicPr>
          <p:cNvPr id="16" name="Picture 15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5470071"/>
            <a:ext cx="1524000" cy="1143000"/>
          </a:xfrm>
          <a:prstGeom prst="rect">
            <a:avLst/>
          </a:prstGeom>
          <a:noFill/>
        </p:spPr>
      </p:pic>
      <p:pic>
        <p:nvPicPr>
          <p:cNvPr id="17" name="Picture 1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0065" y="2331358"/>
            <a:ext cx="10160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660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Genetics</a:t>
            </a:r>
            <a:r>
              <a:rPr lang="en-US" dirty="0" smtClean="0"/>
              <a:t> is the study of inheritance of genes. </a:t>
            </a:r>
          </a:p>
          <a:p>
            <a:pPr lvl="1"/>
            <a:r>
              <a:rPr lang="en-US" dirty="0" smtClean="0"/>
              <a:t>i.e. genetics is how traits are passed down from parents to offspring </a:t>
            </a:r>
          </a:p>
          <a:p>
            <a:r>
              <a:rPr lang="en-US" dirty="0" smtClean="0"/>
              <a:t>Every individual offspring inherits at least two copies of every gene – one from the mother and one from the father. </a:t>
            </a:r>
          </a:p>
          <a:p>
            <a:pPr lvl="1"/>
            <a:r>
              <a:rPr lang="en-US" dirty="0" smtClean="0"/>
              <a:t>Each version of a gene is called an </a:t>
            </a:r>
            <a:r>
              <a:rPr lang="en-US" u="sng" dirty="0" smtClean="0"/>
              <a:t>allele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You inherit at one allele from both parents for every gene.</a:t>
            </a:r>
          </a:p>
          <a:p>
            <a:r>
              <a:rPr lang="en-US" dirty="0" smtClean="0"/>
              <a:t>Genes can either be dominant or recessive – </a:t>
            </a:r>
          </a:p>
          <a:p>
            <a:pPr lvl="1"/>
            <a:r>
              <a:rPr lang="en-US" u="sng" dirty="0" smtClean="0"/>
              <a:t>Dominant</a:t>
            </a:r>
            <a:r>
              <a:rPr lang="en-US" dirty="0" smtClean="0"/>
              <a:t> genes are always </a:t>
            </a:r>
            <a:br>
              <a:rPr lang="en-US" dirty="0" smtClean="0"/>
            </a:br>
            <a:r>
              <a:rPr lang="en-US" dirty="0" smtClean="0"/>
              <a:t>expressed if they are present</a:t>
            </a:r>
          </a:p>
          <a:p>
            <a:pPr lvl="1"/>
            <a:r>
              <a:rPr lang="en-US" u="sng" dirty="0" smtClean="0"/>
              <a:t>Recessive</a:t>
            </a:r>
            <a:r>
              <a:rPr lang="en-US" dirty="0" smtClean="0"/>
              <a:t> genes are only expressed </a:t>
            </a:r>
            <a:br>
              <a:rPr lang="en-US" dirty="0" smtClean="0"/>
            </a:br>
            <a:r>
              <a:rPr lang="en-US" dirty="0" smtClean="0"/>
              <a:t>if no dominant genes are present. </a:t>
            </a:r>
            <a:endParaRPr lang="en-US" dirty="0"/>
          </a:p>
        </p:txBody>
      </p:sp>
      <p:pic>
        <p:nvPicPr>
          <p:cNvPr id="1026" name="Picture 2" descr="http://techcynic.files.wordpress.com/2010/05/gorilla2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02100"/>
            <a:ext cx="21336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15123" y="6295180"/>
            <a:ext cx="161935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 techcynic.wordpress.com</a:t>
            </a:r>
            <a:endParaRPr lang="en-US" sz="900" i="1" dirty="0"/>
          </a:p>
        </p:txBody>
      </p:sp>
      <p:pic>
        <p:nvPicPr>
          <p:cNvPr id="1028" name="Picture 4" descr="http://www.blogography.com/photos36/MonkeyPickPeace.gif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18" t="19608" r="14028" b="12442"/>
          <a:stretch/>
        </p:blipFill>
        <p:spPr bwMode="auto">
          <a:xfrm>
            <a:off x="5943600" y="5083990"/>
            <a:ext cx="1171523" cy="144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56445" y="6375453"/>
            <a:ext cx="125867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blogography.com</a:t>
            </a:r>
            <a:endParaRPr lang="en-US" sz="900" i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79686" y="4800600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410199" y="5638800"/>
            <a:ext cx="4462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Define an allele, a phenotype, and a genotype.</a:t>
            </a:r>
          </a:p>
          <a:p>
            <a:r>
              <a:rPr lang="en-US" dirty="0"/>
              <a:t>Describe how homozygous recessive is different from homozygous dominant.</a:t>
            </a:r>
          </a:p>
          <a:p>
            <a:r>
              <a:rPr lang="en-US" dirty="0"/>
              <a:t>Define heterozygous.</a:t>
            </a:r>
          </a:p>
          <a:p>
            <a:r>
              <a:rPr lang="en-US" dirty="0"/>
              <a:t>State the genotype of an organism that has the recessive phenotype.</a:t>
            </a:r>
          </a:p>
          <a:p>
            <a:r>
              <a:rPr lang="en-US" dirty="0"/>
              <a:t>State the genotypes of parents if they have all recessive-phenotype children.</a:t>
            </a:r>
          </a:p>
          <a:p>
            <a:r>
              <a:rPr lang="en-US" dirty="0"/>
              <a:t>State the genotypes of parents if ¼ of their offspring have the recessive-phenotype. </a:t>
            </a:r>
          </a:p>
          <a:p>
            <a:r>
              <a:rPr lang="en-US" dirty="0"/>
              <a:t>If half the children of a couple have recessive phenotypes, what are the genotypes of the parents?</a:t>
            </a:r>
          </a:p>
          <a:p>
            <a:r>
              <a:rPr lang="en-US" dirty="0"/>
              <a:t>If a heterozygous couple has 3 offspring, all with the dominant phenotype, what are the odds their 4</a:t>
            </a:r>
            <a:r>
              <a:rPr lang="en-US" baseline="30000" dirty="0"/>
              <a:t>th</a:t>
            </a:r>
            <a:r>
              <a:rPr lang="en-US" dirty="0"/>
              <a:t> offspring will have the recessive phenotype?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06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Homozygous vs. Heterozygous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combination of genes that you have can be described by </a:t>
            </a:r>
            <a:r>
              <a:rPr lang="en-US" i="1" dirty="0" smtClean="0"/>
              <a:t>homozygous </a:t>
            </a:r>
            <a:r>
              <a:rPr lang="en-US" dirty="0" smtClean="0"/>
              <a:t>or </a:t>
            </a:r>
            <a:r>
              <a:rPr lang="en-US" i="1" dirty="0" smtClean="0"/>
              <a:t>heterozygous.</a:t>
            </a:r>
            <a:br>
              <a:rPr lang="en-US" i="1" dirty="0" smtClean="0"/>
            </a:br>
            <a:endParaRPr lang="en-US" i="1" u="sng" dirty="0" smtClean="0"/>
          </a:p>
          <a:p>
            <a:r>
              <a:rPr lang="en-US" u="sng" dirty="0" smtClean="0"/>
              <a:t>Homozygous</a:t>
            </a:r>
            <a:r>
              <a:rPr lang="en-US" dirty="0" smtClean="0"/>
              <a:t> means that both of your genes are the same – either both are dominant or both are recessive</a:t>
            </a:r>
          </a:p>
          <a:p>
            <a:pPr lvl="1"/>
            <a:r>
              <a:rPr lang="en-US" dirty="0" smtClean="0"/>
              <a:t>AA would be Homozygous Dominant (both alleles are dominant)</a:t>
            </a:r>
          </a:p>
          <a:p>
            <a:pPr lvl="1"/>
            <a:r>
              <a:rPr lang="en-US" dirty="0" err="1" smtClean="0"/>
              <a:t>aa</a:t>
            </a:r>
            <a:r>
              <a:rPr lang="en-US" dirty="0" smtClean="0"/>
              <a:t> would be Homozygous Recessive (both alleles are recessive)</a:t>
            </a:r>
            <a:br>
              <a:rPr lang="en-US" dirty="0" smtClean="0"/>
            </a:br>
            <a:endParaRPr lang="en-US" dirty="0" smtClean="0"/>
          </a:p>
          <a:p>
            <a:r>
              <a:rPr lang="en-US" u="sng" dirty="0" smtClean="0"/>
              <a:t>Heterozygous</a:t>
            </a:r>
            <a:r>
              <a:rPr lang="en-US" dirty="0" smtClean="0"/>
              <a:t> means that you have both </a:t>
            </a:r>
            <a:br>
              <a:rPr lang="en-US" dirty="0" smtClean="0"/>
            </a:br>
            <a:r>
              <a:rPr lang="en-US" dirty="0" smtClean="0"/>
              <a:t>a dominant and a recessive copy of a gene. </a:t>
            </a:r>
          </a:p>
          <a:p>
            <a:pPr lvl="1"/>
            <a:r>
              <a:rPr lang="en-US" dirty="0" err="1" smtClean="0"/>
              <a:t>Aa</a:t>
            </a:r>
            <a:r>
              <a:rPr lang="en-US" dirty="0" smtClean="0"/>
              <a:t> would be Heterozygous (one dominant </a:t>
            </a:r>
            <a:br>
              <a:rPr lang="en-US" dirty="0" smtClean="0"/>
            </a:br>
            <a:r>
              <a:rPr lang="en-US" dirty="0" smtClean="0"/>
              <a:t>allele, one recessive allele)</a:t>
            </a:r>
            <a:endParaRPr lang="en-US" dirty="0"/>
          </a:p>
        </p:txBody>
      </p:sp>
      <p:pic>
        <p:nvPicPr>
          <p:cNvPr id="2050" name="Picture 2" descr="http://rlv.zcache.com/aa_heterozygous_tshirt-p235878393526847829z8nqd_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91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91400" y="6550968"/>
            <a:ext cx="102143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zazzle.com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50227" y="4316072"/>
            <a:ext cx="3307773" cy="2430577"/>
            <a:chOff x="1285999" y="4316072"/>
            <a:chExt cx="3307773" cy="2430577"/>
          </a:xfrm>
        </p:grpSpPr>
        <p:pic>
          <p:nvPicPr>
            <p:cNvPr id="3074" name="Picture 2" descr="http://1.bp.blogspot.com/_8VxI65G2ra0/TKdF4e5SGpI/AAAAAAAAAss/EN7KVNvHHaI/s400/eye_color.jpg"/>
            <p:cNvPicPr>
              <a:picLocks noChangeAspect="1" noChangeArrowheads="1"/>
            </p:cNvPicPr>
            <p:nvPr/>
          </p:nvPicPr>
          <p:blipFill rotWithShape="1"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0000"/>
            <a:stretch/>
          </p:blipFill>
          <p:spPr bwMode="auto">
            <a:xfrm>
              <a:off x="3229366" y="4316072"/>
              <a:ext cx="883708" cy="662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://1.bp.blogspot.com/_8VxI65G2ra0/TKdF4e5SGpI/AAAAAAAAAss/EN7KVNvHHaI/s400/eye_color.jpg"/>
            <p:cNvPicPr>
              <a:picLocks noChangeAspect="1" noChangeArrowheads="1"/>
            </p:cNvPicPr>
            <p:nvPr/>
          </p:nvPicPr>
          <p:blipFill rotWithShape="1"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46413"/>
            <a:stretch/>
          </p:blipFill>
          <p:spPr bwMode="auto">
            <a:xfrm>
              <a:off x="1285999" y="5528527"/>
              <a:ext cx="907498" cy="729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1.bp.blogspot.com/_8VxI65G2ra0/TKdF4e5SGpI/AAAAAAAAAss/EN7KVNvHHaI/s400/eye_color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0000"/>
            <a:stretch/>
          </p:blipFill>
          <p:spPr bwMode="auto">
            <a:xfrm>
              <a:off x="2811249" y="6133420"/>
              <a:ext cx="8128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1.bp.blogspot.com/_8VxI65G2ra0/TKdF4e5SGpI/AAAAAAAAAss/EN7KVNvHHaI/s400/eye_color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0000"/>
            <a:stretch/>
          </p:blipFill>
          <p:spPr bwMode="auto">
            <a:xfrm>
              <a:off x="3776449" y="6137049"/>
              <a:ext cx="8128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1.bp.blogspot.com/_8VxI65G2ra0/TKdF4e5SGpI/AAAAAAAAAss/EN7KVNvHHaI/s400/eye_color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0000"/>
            <a:stretch/>
          </p:blipFill>
          <p:spPr bwMode="auto">
            <a:xfrm>
              <a:off x="2796735" y="5402264"/>
              <a:ext cx="8128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1.bp.blogspot.com/_8VxI65G2ra0/TKdF4e5SGpI/AAAAAAAAAss/EN7KVNvHHaI/s400/eye_color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0000"/>
            <a:stretch/>
          </p:blipFill>
          <p:spPr bwMode="auto">
            <a:xfrm>
              <a:off x="3780972" y="5367791"/>
              <a:ext cx="8128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 vs. Phenotype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Genotype</a:t>
            </a:r>
            <a:r>
              <a:rPr lang="en-US" dirty="0" smtClean="0"/>
              <a:t> is the term for the genes that an organism has.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u="sng" dirty="0" smtClean="0"/>
              <a:t>Phenotype</a:t>
            </a:r>
            <a:r>
              <a:rPr lang="en-US" dirty="0" smtClean="0"/>
              <a:t> are the physical characteristics created by the combination of genes that an organism has. </a:t>
            </a:r>
          </a:p>
          <a:p>
            <a:pPr lvl="1"/>
            <a:r>
              <a:rPr lang="en-US" dirty="0" smtClean="0"/>
              <a:t>For example, Mr. Kohn is heterozygous for eye color – his genotype has genes for both blue and brown eyes.</a:t>
            </a:r>
          </a:p>
          <a:p>
            <a:pPr lvl="1"/>
            <a:r>
              <a:rPr lang="en-US" dirty="0" smtClean="0"/>
              <a:t>However, Mr. Kohn’s phenotype is brown eyes – the blue eye color is not expressed because it is recessive. 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4305302" y="5667375"/>
            <a:ext cx="1447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5030788" y="5637213"/>
            <a:ext cx="1524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4343401" y="5400675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4343401" y="5857875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105401" y="49434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72001" y="5476875"/>
            <a:ext cx="38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105401" y="54768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105401" y="60102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Punnett</a:t>
            </a:r>
            <a:r>
              <a:rPr lang="en-US" dirty="0" smtClean="0"/>
              <a:t> Squares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u="sng" dirty="0" err="1" smtClean="0"/>
              <a:t>Punnett</a:t>
            </a:r>
            <a:r>
              <a:rPr lang="en-US" u="sng" dirty="0" smtClean="0"/>
              <a:t> Square </a:t>
            </a:r>
            <a:r>
              <a:rPr lang="en-US" dirty="0" smtClean="0"/>
              <a:t>is a tool used for determining the possible genetic outcomes of the offspring of two parents</a:t>
            </a:r>
          </a:p>
          <a:p>
            <a:pPr lvl="1"/>
            <a:r>
              <a:rPr lang="en-US" dirty="0" err="1" smtClean="0"/>
              <a:t>Punnett</a:t>
            </a:r>
            <a:r>
              <a:rPr lang="en-US" dirty="0" smtClean="0"/>
              <a:t> Squares are can be used to determine the parents’ or </a:t>
            </a:r>
            <a:r>
              <a:rPr lang="en-US" dirty="0" err="1" smtClean="0"/>
              <a:t>offsprings</a:t>
            </a:r>
            <a:r>
              <a:rPr lang="en-US" dirty="0" smtClean="0"/>
              <a:t>’ phenotypes and genotypes. </a:t>
            </a:r>
          </a:p>
          <a:p>
            <a:pPr lvl="1"/>
            <a:r>
              <a:rPr lang="en-US" dirty="0" err="1" smtClean="0"/>
              <a:t>Punnett</a:t>
            </a:r>
            <a:r>
              <a:rPr lang="en-US" dirty="0" smtClean="0"/>
              <a:t> Squares show all of the possible combinations of offspring genotypes that a couple could have.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65990" y="3827405"/>
            <a:ext cx="3307773" cy="2430577"/>
            <a:chOff x="1285999" y="4316072"/>
            <a:chExt cx="3307773" cy="2430577"/>
          </a:xfrm>
        </p:grpSpPr>
        <p:pic>
          <p:nvPicPr>
            <p:cNvPr id="5" name="Picture 2" descr="http://1.bp.blogspot.com/_8VxI65G2ra0/TKdF4e5SGpI/AAAAAAAAAss/EN7KVNvHHaI/s400/eye_color.jpg"/>
            <p:cNvPicPr>
              <a:picLocks noChangeAspect="1" noChangeArrowheads="1"/>
            </p:cNvPicPr>
            <p:nvPr/>
          </p:nvPicPr>
          <p:blipFill rotWithShape="1"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0000"/>
            <a:stretch/>
          </p:blipFill>
          <p:spPr bwMode="auto">
            <a:xfrm>
              <a:off x="3229366" y="4316072"/>
              <a:ext cx="883708" cy="662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://1.bp.blogspot.com/_8VxI65G2ra0/TKdF4e5SGpI/AAAAAAAAAss/EN7KVNvHHaI/s400/eye_color.jpg"/>
            <p:cNvPicPr>
              <a:picLocks noChangeAspect="1" noChangeArrowheads="1"/>
            </p:cNvPicPr>
            <p:nvPr/>
          </p:nvPicPr>
          <p:blipFill rotWithShape="1"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46413"/>
            <a:stretch/>
          </p:blipFill>
          <p:spPr bwMode="auto">
            <a:xfrm>
              <a:off x="1285999" y="5528527"/>
              <a:ext cx="907498" cy="729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1.bp.blogspot.com/_8VxI65G2ra0/TKdF4e5SGpI/AAAAAAAAAss/EN7KVNvHHaI/s400/eye_color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0000"/>
            <a:stretch/>
          </p:blipFill>
          <p:spPr bwMode="auto">
            <a:xfrm>
              <a:off x="2811249" y="6133420"/>
              <a:ext cx="8128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1.bp.blogspot.com/_8VxI65G2ra0/TKdF4e5SGpI/AAAAAAAAAss/EN7KVNvHHaI/s400/eye_color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0000"/>
            <a:stretch/>
          </p:blipFill>
          <p:spPr bwMode="auto">
            <a:xfrm>
              <a:off x="3776449" y="6137049"/>
              <a:ext cx="8128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1.bp.blogspot.com/_8VxI65G2ra0/TKdF4e5SGpI/AAAAAAAAAss/EN7KVNvHHaI/s400/eye_color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0000"/>
            <a:stretch/>
          </p:blipFill>
          <p:spPr bwMode="auto">
            <a:xfrm>
              <a:off x="2796735" y="5402264"/>
              <a:ext cx="8128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1.bp.blogspot.com/_8VxI65G2ra0/TKdF4e5SGpI/AAAAAAAAAss/EN7KVNvHHaI/s400/eye_color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0000"/>
            <a:stretch/>
          </p:blipFill>
          <p:spPr bwMode="auto">
            <a:xfrm>
              <a:off x="3780972" y="5367791"/>
              <a:ext cx="8128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 rot="5400000">
            <a:off x="3321065" y="5178708"/>
            <a:ext cx="1447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046551" y="5148546"/>
            <a:ext cx="1524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3359164" y="4912008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3359164" y="5369208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121164" y="4454808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87764" y="4988208"/>
            <a:ext cx="38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121164" y="4988208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121164" y="5521608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would you create a </a:t>
            </a:r>
            <a:r>
              <a:rPr lang="en-US" dirty="0" err="1" smtClean="0"/>
              <a:t>Punnett</a:t>
            </a:r>
            <a:r>
              <a:rPr lang="en-US" dirty="0" smtClean="0"/>
              <a:t> Square for this family? </a:t>
            </a:r>
            <a:endParaRPr lang="en-US" dirty="0"/>
          </a:p>
        </p:txBody>
      </p:sp>
      <p:pic>
        <p:nvPicPr>
          <p:cNvPr id="2054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676400"/>
            <a:ext cx="3860800" cy="2895600"/>
          </a:xfrm>
          <a:prstGeom prst="rect">
            <a:avLst/>
          </a:prstGeom>
          <a:noFill/>
        </p:spPr>
      </p:pic>
      <p:pic>
        <p:nvPicPr>
          <p:cNvPr id="11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800600"/>
            <a:ext cx="2032000" cy="1524000"/>
          </a:xfrm>
          <a:prstGeom prst="rect">
            <a:avLst/>
          </a:prstGeom>
          <a:noFill/>
        </p:spPr>
      </p:pic>
      <p:pic>
        <p:nvPicPr>
          <p:cNvPr id="12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4876800"/>
            <a:ext cx="2032000" cy="1524000"/>
          </a:xfrm>
          <a:prstGeom prst="rect">
            <a:avLst/>
          </a:prstGeom>
          <a:noFill/>
        </p:spPr>
      </p:pic>
      <p:pic>
        <p:nvPicPr>
          <p:cNvPr id="13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2000" y="4038600"/>
            <a:ext cx="2032000" cy="1524000"/>
          </a:xfrm>
          <a:prstGeom prst="rect">
            <a:avLst/>
          </a:prstGeom>
          <a:noFill/>
        </p:spPr>
      </p:pic>
      <p:pic>
        <p:nvPicPr>
          <p:cNvPr id="14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5162550"/>
            <a:ext cx="2032000" cy="1524000"/>
          </a:xfrm>
          <a:prstGeom prst="rect">
            <a:avLst/>
          </a:prstGeom>
          <a:noFill/>
        </p:spPr>
      </p:pic>
      <p:pic>
        <p:nvPicPr>
          <p:cNvPr id="9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8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10000" y="1981200"/>
            <a:ext cx="38608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 Steps of </a:t>
            </a:r>
            <a:r>
              <a:rPr lang="en-US" dirty="0" err="1" smtClean="0"/>
              <a:t>Punnett</a:t>
            </a:r>
            <a:r>
              <a:rPr lang="en-US" dirty="0" smtClean="0"/>
              <a:t> Square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Step 1: Figure out what is recessive.</a:t>
            </a:r>
          </a:p>
          <a:p>
            <a:pPr lvl="1"/>
            <a:r>
              <a:rPr lang="en-US" dirty="0" smtClean="0"/>
              <a:t>Usually the trait that is dominant is more common.</a:t>
            </a:r>
          </a:p>
          <a:p>
            <a:pPr lvl="1"/>
            <a:r>
              <a:rPr lang="en-US" dirty="0" smtClean="0"/>
              <a:t>Usually the trait that is recessive is less-prevalent. </a:t>
            </a:r>
          </a:p>
          <a:p>
            <a:pPr lvl="1"/>
            <a:r>
              <a:rPr lang="en-US" dirty="0" smtClean="0"/>
              <a:t>In this case, we can tell that purple is recessive and green is dominant.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276" t="19792" r="12519" b="-1041"/>
          <a:stretch/>
        </p:blipFill>
        <p:spPr>
          <a:xfrm>
            <a:off x="3447561" y="3552092"/>
            <a:ext cx="5250962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4276" t="19792" r="12519" b="-1041"/>
          <a:stretch/>
        </p:blipFill>
        <p:spPr>
          <a:xfrm>
            <a:off x="3843497" y="3573780"/>
            <a:ext cx="5250962" cy="327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 Steps of </a:t>
            </a:r>
            <a:r>
              <a:rPr lang="en-US" dirty="0" err="1" smtClean="0"/>
              <a:t>Punnett</a:t>
            </a:r>
            <a:r>
              <a:rPr lang="en-US" dirty="0" smtClean="0"/>
              <a:t> Square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Step 2: Determine the genotypes of the parents</a:t>
            </a:r>
          </a:p>
          <a:p>
            <a:pPr lvl="1"/>
            <a:r>
              <a:rPr lang="en-US" dirty="0" smtClean="0"/>
              <a:t>One is pretty simple – the purple recessive parent has to have two little letters: </a:t>
            </a:r>
            <a:r>
              <a:rPr lang="en-US" dirty="0" err="1"/>
              <a:t>a</a:t>
            </a:r>
            <a:r>
              <a:rPr lang="en-US" dirty="0" err="1" smtClean="0"/>
              <a:t>a</a:t>
            </a:r>
            <a:endParaRPr lang="en-US" dirty="0" smtClean="0"/>
          </a:p>
          <a:p>
            <a:pPr lvl="1"/>
            <a:r>
              <a:rPr lang="en-US" dirty="0" smtClean="0"/>
              <a:t>The other green parent has only two possibilities – AA or </a:t>
            </a:r>
            <a:r>
              <a:rPr lang="en-US" dirty="0" err="1" smtClean="0"/>
              <a:t>Aa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So we know that one</a:t>
            </a:r>
            <a:br>
              <a:rPr lang="en-US" dirty="0" smtClean="0"/>
            </a:br>
            <a:r>
              <a:rPr lang="en-US" dirty="0" smtClean="0"/>
              <a:t>parent is </a:t>
            </a:r>
            <a:r>
              <a:rPr lang="en-US" dirty="0" err="1" smtClean="0"/>
              <a:t>aa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and the </a:t>
            </a:r>
            <a:br>
              <a:rPr lang="en-US" dirty="0" smtClean="0"/>
            </a:br>
            <a:r>
              <a:rPr lang="en-US" dirty="0" smtClean="0"/>
              <a:t>other is either </a:t>
            </a:r>
            <a:r>
              <a:rPr lang="en-US" dirty="0" err="1" smtClean="0"/>
              <a:t>Aa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or AA.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38400" y="3154680"/>
            <a:ext cx="4648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438400" y="4419600"/>
            <a:ext cx="1405097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81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14276" t="19792" r="12519" b="-1041"/>
          <a:stretch/>
        </p:blipFill>
        <p:spPr>
          <a:xfrm>
            <a:off x="2585570" y="4014849"/>
            <a:ext cx="4539130" cy="2832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 Steps of </a:t>
            </a:r>
            <a:r>
              <a:rPr lang="en-US" dirty="0" err="1" smtClean="0"/>
              <a:t>Punnett</a:t>
            </a:r>
            <a:r>
              <a:rPr lang="en-US" dirty="0" smtClean="0"/>
              <a:t> Square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Step 3: Create the Punnett Squares for each possibility. </a:t>
            </a:r>
          </a:p>
          <a:p>
            <a:r>
              <a:rPr lang="en-US" dirty="0"/>
              <a:t>Step 4: Select the Punnett Square that reflects what we see for offspring below. </a:t>
            </a:r>
          </a:p>
          <a:p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876301" y="3457575"/>
            <a:ext cx="1447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1601787" y="3427413"/>
            <a:ext cx="1524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914400" y="3190875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914400" y="3648075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981701" y="3457575"/>
            <a:ext cx="1447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707187" y="3427413"/>
            <a:ext cx="1524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6019800" y="3190875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6019800" y="3648075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76400" y="27336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781800" y="27336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43000" y="3267075"/>
            <a:ext cx="38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248400" y="3267075"/>
            <a:ext cx="38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76400" y="32670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76400" y="38004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781800" y="32670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781800" y="38004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498</TotalTime>
  <Words>830</Words>
  <Application>Microsoft Office PowerPoint</Application>
  <PresentationFormat>On-screen Show (4:3)</PresentationFormat>
  <Paragraphs>164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Bookman Old Style</vt:lpstr>
      <vt:lpstr>Calibri</vt:lpstr>
      <vt:lpstr>Gill Sans MT</vt:lpstr>
      <vt:lpstr>Wingdings</vt:lpstr>
      <vt:lpstr>Wingdings 3</vt:lpstr>
      <vt:lpstr>Origin</vt:lpstr>
      <vt:lpstr>Mendelian Genetics </vt:lpstr>
      <vt:lpstr>Genetics</vt:lpstr>
      <vt:lpstr>Homozygous vs. Heterozygous</vt:lpstr>
      <vt:lpstr>Genotype vs. Phenotype</vt:lpstr>
      <vt:lpstr>Punnett Squares</vt:lpstr>
      <vt:lpstr>How would you create a Punnett Square for this family? </vt:lpstr>
      <vt:lpstr>5 Steps of Punnett Square Problems</vt:lpstr>
      <vt:lpstr>5 Steps of Punnett Square Problems</vt:lpstr>
      <vt:lpstr>5 Steps of Punnett Square Problems</vt:lpstr>
      <vt:lpstr>5 Steps of Punnett Square Problems</vt:lpstr>
      <vt:lpstr>How would you create a Punnett Square for this family? </vt:lpstr>
      <vt:lpstr>Step 1: Figure out what is recessive</vt:lpstr>
      <vt:lpstr>Step 2: Determine the genotypes of the parents</vt:lpstr>
      <vt:lpstr>Step 3 &amp; 4: Create Punnett Squares for each possibility; pick the correct square</vt:lpstr>
      <vt:lpstr>Step 5: Confirm that you are correct. </vt:lpstr>
      <vt:lpstr>Personal Test: How would you create a Punnett Square for this family? </vt:lpstr>
      <vt:lpstr>Possible Combinations</vt:lpstr>
      <vt:lpstr>Offspring Ratios</vt:lpstr>
      <vt:lpstr>Offspring Ratios </vt:lpstr>
      <vt:lpstr>Quiz Objectives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Punnett Squares</dc:title>
  <dc:creator>WUHS</dc:creator>
  <cp:lastModifiedBy>Kohn Craig</cp:lastModifiedBy>
  <cp:revision>43</cp:revision>
  <cp:lastPrinted>2014-01-21T17:07:54Z</cp:lastPrinted>
  <dcterms:created xsi:type="dcterms:W3CDTF">2011-02-01T03:06:28Z</dcterms:created>
  <dcterms:modified xsi:type="dcterms:W3CDTF">2014-01-21T17:37:32Z</dcterms:modified>
</cp:coreProperties>
</file>