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75" r:id="rId4"/>
    <p:sldId id="259" r:id="rId5"/>
    <p:sldId id="260" r:id="rId6"/>
    <p:sldId id="261" r:id="rId7"/>
    <p:sldId id="262" r:id="rId8"/>
    <p:sldId id="274" r:id="rId9"/>
    <p:sldId id="268" r:id="rId10"/>
    <p:sldId id="270" r:id="rId11"/>
    <p:sldId id="269" r:id="rId12"/>
    <p:sldId id="271" r:id="rId13"/>
    <p:sldId id="276" r:id="rId14"/>
    <p:sldId id="265" r:id="rId15"/>
    <p:sldId id="266" r:id="rId16"/>
    <p:sldId id="277" r:id="rId1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F20229-0FB0-4A34-8E85-BC5BA94BD09D}" v="80" dt="2019-11-01T16:02:53.4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85" d="100"/>
          <a:sy n="85" d="100"/>
        </p:scale>
        <p:origin x="90" y="3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E01806C-CE93-427D-AC0E-8193CBAF62D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D7AC54B4-F811-4E57-9804-848749DB65E4}"/>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116D4376-A9A7-4FDF-B90F-D00733786927}" type="datetimeFigureOut">
              <a:rPr lang="en-US"/>
              <a:pPr>
                <a:defRPr/>
              </a:pPr>
              <a:t>9/23/2020</a:t>
            </a:fld>
            <a:endParaRPr lang="en-US"/>
          </a:p>
        </p:txBody>
      </p:sp>
      <p:sp>
        <p:nvSpPr>
          <p:cNvPr id="4" name="Slide Image Placeholder 3">
            <a:extLst>
              <a:ext uri="{FF2B5EF4-FFF2-40B4-BE49-F238E27FC236}">
                <a16:creationId xmlns:a16="http://schemas.microsoft.com/office/drawing/2014/main" id="{885E6111-68F5-4270-B9A1-E22A8EEC97B7}"/>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C83B7AF0-A057-4436-A09D-D48E91FE9702}"/>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5FCB8BD-02EA-4730-BF93-E67AD0BB7F3A}"/>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3E3857F5-7906-4D34-928E-B33D0BF49B07}"/>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731AD9B7-6524-4281-B56D-D54A56A3C7D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74E820ED-1818-4E47-9460-8F289EFA662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AE8F6B0-5804-4455-9FEF-BA8875D856E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08B4A59-D2E6-4D6C-AFA1-1A1DE8724C5D}"/>
              </a:ext>
            </a:extLst>
          </p:cNvPr>
          <p:cNvSpPr>
            <a:spLocks noGrp="1" noChangeArrowheads="1"/>
          </p:cNvSpPr>
          <p:nvPr>
            <p:ph type="sldNum" sz="quarter" idx="12"/>
          </p:nvPr>
        </p:nvSpPr>
        <p:spPr>
          <a:ln/>
        </p:spPr>
        <p:txBody>
          <a:bodyPr/>
          <a:lstStyle>
            <a:lvl1pPr>
              <a:defRPr/>
            </a:lvl1pPr>
          </a:lstStyle>
          <a:p>
            <a:pPr>
              <a:defRPr/>
            </a:pPr>
            <a:fld id="{8D3F5EAC-C027-495C-9A19-734A3A815EB2}" type="slidenum">
              <a:rPr lang="en-US"/>
              <a:pPr>
                <a:defRPr/>
              </a:pPr>
              <a:t>‹#›</a:t>
            </a:fld>
            <a:endParaRPr lang="en-US"/>
          </a:p>
        </p:txBody>
      </p:sp>
    </p:spTree>
    <p:extLst>
      <p:ext uri="{BB962C8B-B14F-4D97-AF65-F5344CB8AC3E}">
        <p14:creationId xmlns:p14="http://schemas.microsoft.com/office/powerpoint/2010/main" val="172750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DA6F697-9020-45D6-80F5-3C75C9BFD2F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9996F8B-3057-42E3-A1EA-E12783432AA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626E66A-EB14-4DF7-BB2B-70A1D2653AD4}"/>
              </a:ext>
            </a:extLst>
          </p:cNvPr>
          <p:cNvSpPr>
            <a:spLocks noGrp="1" noChangeArrowheads="1"/>
          </p:cNvSpPr>
          <p:nvPr>
            <p:ph type="sldNum" sz="quarter" idx="12"/>
          </p:nvPr>
        </p:nvSpPr>
        <p:spPr>
          <a:ln/>
        </p:spPr>
        <p:txBody>
          <a:bodyPr/>
          <a:lstStyle>
            <a:lvl1pPr>
              <a:defRPr/>
            </a:lvl1pPr>
          </a:lstStyle>
          <a:p>
            <a:pPr>
              <a:defRPr/>
            </a:pPr>
            <a:fld id="{17ADA3A2-107C-4D2E-97D2-050C85415246}" type="slidenum">
              <a:rPr lang="en-US"/>
              <a:pPr>
                <a:defRPr/>
              </a:pPr>
              <a:t>‹#›</a:t>
            </a:fld>
            <a:endParaRPr lang="en-US"/>
          </a:p>
        </p:txBody>
      </p:sp>
    </p:spTree>
    <p:extLst>
      <p:ext uri="{BB962C8B-B14F-4D97-AF65-F5344CB8AC3E}">
        <p14:creationId xmlns:p14="http://schemas.microsoft.com/office/powerpoint/2010/main" val="2212659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6B90DEC-3F7F-41CC-89CE-25314B71FFE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D4DD204-3DD3-424B-B049-00496094AC1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0B3B42A-53D0-4A8D-A395-BAFA34B21333}"/>
              </a:ext>
            </a:extLst>
          </p:cNvPr>
          <p:cNvSpPr>
            <a:spLocks noGrp="1" noChangeArrowheads="1"/>
          </p:cNvSpPr>
          <p:nvPr>
            <p:ph type="sldNum" sz="quarter" idx="12"/>
          </p:nvPr>
        </p:nvSpPr>
        <p:spPr>
          <a:ln/>
        </p:spPr>
        <p:txBody>
          <a:bodyPr/>
          <a:lstStyle>
            <a:lvl1pPr>
              <a:defRPr/>
            </a:lvl1pPr>
          </a:lstStyle>
          <a:p>
            <a:pPr>
              <a:defRPr/>
            </a:pPr>
            <a:fld id="{1B06320D-3499-41BA-BCD0-3357B1C70B76}" type="slidenum">
              <a:rPr lang="en-US"/>
              <a:pPr>
                <a:defRPr/>
              </a:pPr>
              <a:t>‹#›</a:t>
            </a:fld>
            <a:endParaRPr lang="en-US"/>
          </a:p>
        </p:txBody>
      </p:sp>
    </p:spTree>
    <p:extLst>
      <p:ext uri="{BB962C8B-B14F-4D97-AF65-F5344CB8AC3E}">
        <p14:creationId xmlns:p14="http://schemas.microsoft.com/office/powerpoint/2010/main" val="3598136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04E8BC9-52E3-496A-BCF1-8712B82452E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EE91BA0-1F71-4FBB-A67F-CCD67015C63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44CE440-ABC8-46F0-B505-BDA1742D301D}"/>
              </a:ext>
            </a:extLst>
          </p:cNvPr>
          <p:cNvSpPr>
            <a:spLocks noGrp="1" noChangeArrowheads="1"/>
          </p:cNvSpPr>
          <p:nvPr>
            <p:ph type="sldNum" sz="quarter" idx="12"/>
          </p:nvPr>
        </p:nvSpPr>
        <p:spPr>
          <a:ln/>
        </p:spPr>
        <p:txBody>
          <a:bodyPr/>
          <a:lstStyle>
            <a:lvl1pPr>
              <a:defRPr/>
            </a:lvl1pPr>
          </a:lstStyle>
          <a:p>
            <a:pPr>
              <a:defRPr/>
            </a:pPr>
            <a:fld id="{CEB80955-0CC5-4E5F-B291-A14C489B30E4}" type="slidenum">
              <a:rPr lang="en-US"/>
              <a:pPr>
                <a:defRPr/>
              </a:pPr>
              <a:t>‹#›</a:t>
            </a:fld>
            <a:endParaRPr lang="en-US"/>
          </a:p>
        </p:txBody>
      </p:sp>
    </p:spTree>
    <p:extLst>
      <p:ext uri="{BB962C8B-B14F-4D97-AF65-F5344CB8AC3E}">
        <p14:creationId xmlns:p14="http://schemas.microsoft.com/office/powerpoint/2010/main" val="1337983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66385961-D52A-46B0-A17C-BA90336676D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F0CFC4D-D10E-4701-B8D4-492FFA17FA6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D60041B-5E6E-4F20-998E-FCAE0D66CC0A}"/>
              </a:ext>
            </a:extLst>
          </p:cNvPr>
          <p:cNvSpPr>
            <a:spLocks noGrp="1" noChangeArrowheads="1"/>
          </p:cNvSpPr>
          <p:nvPr>
            <p:ph type="sldNum" sz="quarter" idx="12"/>
          </p:nvPr>
        </p:nvSpPr>
        <p:spPr>
          <a:ln/>
        </p:spPr>
        <p:txBody>
          <a:bodyPr/>
          <a:lstStyle>
            <a:lvl1pPr>
              <a:defRPr/>
            </a:lvl1pPr>
          </a:lstStyle>
          <a:p>
            <a:pPr>
              <a:defRPr/>
            </a:pPr>
            <a:fld id="{39E7AE93-AC49-4E10-8ACC-FD5A13FA8071}" type="slidenum">
              <a:rPr lang="en-US"/>
              <a:pPr>
                <a:defRPr/>
              </a:pPr>
              <a:t>‹#›</a:t>
            </a:fld>
            <a:endParaRPr lang="en-US"/>
          </a:p>
        </p:txBody>
      </p:sp>
    </p:spTree>
    <p:extLst>
      <p:ext uri="{BB962C8B-B14F-4D97-AF65-F5344CB8AC3E}">
        <p14:creationId xmlns:p14="http://schemas.microsoft.com/office/powerpoint/2010/main" val="2819588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9A04808-1B38-454F-BF88-ADFCBF2DF9F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6F90F8C-3B0B-4727-9E8C-933B6AB955C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CB12A93-A244-4721-8881-AE6878C10219}"/>
              </a:ext>
            </a:extLst>
          </p:cNvPr>
          <p:cNvSpPr>
            <a:spLocks noGrp="1" noChangeArrowheads="1"/>
          </p:cNvSpPr>
          <p:nvPr>
            <p:ph type="sldNum" sz="quarter" idx="12"/>
          </p:nvPr>
        </p:nvSpPr>
        <p:spPr>
          <a:ln/>
        </p:spPr>
        <p:txBody>
          <a:bodyPr/>
          <a:lstStyle>
            <a:lvl1pPr>
              <a:defRPr/>
            </a:lvl1pPr>
          </a:lstStyle>
          <a:p>
            <a:pPr>
              <a:defRPr/>
            </a:pPr>
            <a:fld id="{017F7B39-D974-4BE0-9ED9-E627F09F05D3}" type="slidenum">
              <a:rPr lang="en-US"/>
              <a:pPr>
                <a:defRPr/>
              </a:pPr>
              <a:t>‹#›</a:t>
            </a:fld>
            <a:endParaRPr lang="en-US"/>
          </a:p>
        </p:txBody>
      </p:sp>
    </p:spTree>
    <p:extLst>
      <p:ext uri="{BB962C8B-B14F-4D97-AF65-F5344CB8AC3E}">
        <p14:creationId xmlns:p14="http://schemas.microsoft.com/office/powerpoint/2010/main" val="2582718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A5A3B2DB-901E-4CAF-923A-18968F824D7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0B949AAF-5955-4CA9-9788-D2F049AD4A2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4E913409-0CE5-41C7-937B-087320DA7133}"/>
              </a:ext>
            </a:extLst>
          </p:cNvPr>
          <p:cNvSpPr>
            <a:spLocks noGrp="1" noChangeArrowheads="1"/>
          </p:cNvSpPr>
          <p:nvPr>
            <p:ph type="sldNum" sz="quarter" idx="12"/>
          </p:nvPr>
        </p:nvSpPr>
        <p:spPr>
          <a:ln/>
        </p:spPr>
        <p:txBody>
          <a:bodyPr/>
          <a:lstStyle>
            <a:lvl1pPr>
              <a:defRPr/>
            </a:lvl1pPr>
          </a:lstStyle>
          <a:p>
            <a:pPr>
              <a:defRPr/>
            </a:pPr>
            <a:fld id="{E994DB4B-5B04-4B1A-9EA7-32E6EE56DF89}" type="slidenum">
              <a:rPr lang="en-US"/>
              <a:pPr>
                <a:defRPr/>
              </a:pPr>
              <a:t>‹#›</a:t>
            </a:fld>
            <a:endParaRPr lang="en-US"/>
          </a:p>
        </p:txBody>
      </p:sp>
    </p:spTree>
    <p:extLst>
      <p:ext uri="{BB962C8B-B14F-4D97-AF65-F5344CB8AC3E}">
        <p14:creationId xmlns:p14="http://schemas.microsoft.com/office/powerpoint/2010/main" val="1328287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BDFE3DD-DEA1-4AB7-B360-A1FC1182F7C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8400173E-8423-42CA-9790-93E14D75C99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9A0EB4C6-A30C-4E01-909A-10EFC475D268}"/>
              </a:ext>
            </a:extLst>
          </p:cNvPr>
          <p:cNvSpPr>
            <a:spLocks noGrp="1" noChangeArrowheads="1"/>
          </p:cNvSpPr>
          <p:nvPr>
            <p:ph type="sldNum" sz="quarter" idx="12"/>
          </p:nvPr>
        </p:nvSpPr>
        <p:spPr>
          <a:ln/>
        </p:spPr>
        <p:txBody>
          <a:bodyPr/>
          <a:lstStyle>
            <a:lvl1pPr>
              <a:defRPr/>
            </a:lvl1pPr>
          </a:lstStyle>
          <a:p>
            <a:pPr>
              <a:defRPr/>
            </a:pPr>
            <a:fld id="{B098F02A-872F-4FEC-B82B-4DF66C7FA68B}" type="slidenum">
              <a:rPr lang="en-US"/>
              <a:pPr>
                <a:defRPr/>
              </a:pPr>
              <a:t>‹#›</a:t>
            </a:fld>
            <a:endParaRPr lang="en-US"/>
          </a:p>
        </p:txBody>
      </p:sp>
    </p:spTree>
    <p:extLst>
      <p:ext uri="{BB962C8B-B14F-4D97-AF65-F5344CB8AC3E}">
        <p14:creationId xmlns:p14="http://schemas.microsoft.com/office/powerpoint/2010/main" val="1098612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E3EBB6A-EDD2-46E7-9A27-E7DA8FFDA8DF}"/>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B13C096D-11DC-4F45-9639-94B25C41879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99B9EC83-F07E-4EDA-B5A8-216FD7AEAF86}"/>
              </a:ext>
            </a:extLst>
          </p:cNvPr>
          <p:cNvSpPr>
            <a:spLocks noGrp="1" noChangeArrowheads="1"/>
          </p:cNvSpPr>
          <p:nvPr>
            <p:ph type="sldNum" sz="quarter" idx="12"/>
          </p:nvPr>
        </p:nvSpPr>
        <p:spPr>
          <a:ln/>
        </p:spPr>
        <p:txBody>
          <a:bodyPr/>
          <a:lstStyle>
            <a:lvl1pPr>
              <a:defRPr/>
            </a:lvl1pPr>
          </a:lstStyle>
          <a:p>
            <a:pPr>
              <a:defRPr/>
            </a:pPr>
            <a:fld id="{79653C59-0627-46B4-ADCB-9A4CB18478B4}" type="slidenum">
              <a:rPr lang="en-US"/>
              <a:pPr>
                <a:defRPr/>
              </a:pPr>
              <a:t>‹#›</a:t>
            </a:fld>
            <a:endParaRPr lang="en-US"/>
          </a:p>
        </p:txBody>
      </p:sp>
    </p:spTree>
    <p:extLst>
      <p:ext uri="{BB962C8B-B14F-4D97-AF65-F5344CB8AC3E}">
        <p14:creationId xmlns:p14="http://schemas.microsoft.com/office/powerpoint/2010/main" val="642865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9649D28-898D-4C75-A37D-48D3E675CB4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0D276ED-A8AB-43BC-9831-1C7387072E4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3BD4B55-961B-44CA-A42F-07E6E62D6193}"/>
              </a:ext>
            </a:extLst>
          </p:cNvPr>
          <p:cNvSpPr>
            <a:spLocks noGrp="1" noChangeArrowheads="1"/>
          </p:cNvSpPr>
          <p:nvPr>
            <p:ph type="sldNum" sz="quarter" idx="12"/>
          </p:nvPr>
        </p:nvSpPr>
        <p:spPr>
          <a:ln/>
        </p:spPr>
        <p:txBody>
          <a:bodyPr/>
          <a:lstStyle>
            <a:lvl1pPr>
              <a:defRPr/>
            </a:lvl1pPr>
          </a:lstStyle>
          <a:p>
            <a:pPr>
              <a:defRPr/>
            </a:pPr>
            <a:fld id="{04C3D4CE-2AAE-4575-B23C-375A47BDF536}" type="slidenum">
              <a:rPr lang="en-US"/>
              <a:pPr>
                <a:defRPr/>
              </a:pPr>
              <a:t>‹#›</a:t>
            </a:fld>
            <a:endParaRPr lang="en-US"/>
          </a:p>
        </p:txBody>
      </p:sp>
    </p:spTree>
    <p:extLst>
      <p:ext uri="{BB962C8B-B14F-4D97-AF65-F5344CB8AC3E}">
        <p14:creationId xmlns:p14="http://schemas.microsoft.com/office/powerpoint/2010/main" val="3675549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540CEFF-AC7E-4E3E-94D4-4086CD3A993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2C2463B-8B32-429E-93BD-8DC337B5921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C6EC28B-3D77-480A-A0F3-BDA41F946B93}"/>
              </a:ext>
            </a:extLst>
          </p:cNvPr>
          <p:cNvSpPr>
            <a:spLocks noGrp="1" noChangeArrowheads="1"/>
          </p:cNvSpPr>
          <p:nvPr>
            <p:ph type="sldNum" sz="quarter" idx="12"/>
          </p:nvPr>
        </p:nvSpPr>
        <p:spPr>
          <a:ln/>
        </p:spPr>
        <p:txBody>
          <a:bodyPr/>
          <a:lstStyle>
            <a:lvl1pPr>
              <a:defRPr/>
            </a:lvl1pPr>
          </a:lstStyle>
          <a:p>
            <a:pPr>
              <a:defRPr/>
            </a:pPr>
            <a:fld id="{689DBE17-5295-493E-AC68-9AA545042813}" type="slidenum">
              <a:rPr lang="en-US"/>
              <a:pPr>
                <a:defRPr/>
              </a:pPr>
              <a:t>‹#›</a:t>
            </a:fld>
            <a:endParaRPr lang="en-US"/>
          </a:p>
        </p:txBody>
      </p:sp>
    </p:spTree>
    <p:extLst>
      <p:ext uri="{BB962C8B-B14F-4D97-AF65-F5344CB8AC3E}">
        <p14:creationId xmlns:p14="http://schemas.microsoft.com/office/powerpoint/2010/main" val="3894041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85AFBBE-5945-4A8A-A200-2A5E3397CA63}"/>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E8665872-96BF-4600-9A86-6FA37E8C47C9}"/>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C220EB2B-62B6-404B-AD04-7E4BFF207C31}"/>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029" name="Rectangle 5">
            <a:extLst>
              <a:ext uri="{FF2B5EF4-FFF2-40B4-BE49-F238E27FC236}">
                <a16:creationId xmlns:a16="http://schemas.microsoft.com/office/drawing/2014/main" id="{A80654E4-47F9-40F7-8723-15839F0F25C4}"/>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1030" name="Rectangle 6">
            <a:extLst>
              <a:ext uri="{FF2B5EF4-FFF2-40B4-BE49-F238E27FC236}">
                <a16:creationId xmlns:a16="http://schemas.microsoft.com/office/drawing/2014/main" id="{B1689556-E70D-43E0-82E1-9B307C610BB2}"/>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0ADFFEEA-3CBC-4308-86D4-C6C001622E8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ima.umn.edu/~arnold/calculus/tangent/tangent-g.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597BC18-454C-4800-AAFA-AC6C8A7F909D}"/>
              </a:ext>
            </a:extLst>
          </p:cNvPr>
          <p:cNvSpPr>
            <a:spLocks noGrp="1" noChangeArrowheads="1"/>
          </p:cNvSpPr>
          <p:nvPr>
            <p:ph type="ctrTitle"/>
          </p:nvPr>
        </p:nvSpPr>
        <p:spPr>
          <a:xfrm>
            <a:off x="685800" y="2286000"/>
            <a:ext cx="7772400" cy="1143000"/>
          </a:xfrm>
        </p:spPr>
        <p:txBody>
          <a:bodyPr/>
          <a:lstStyle/>
          <a:p>
            <a:pPr eaLnBrk="1" hangingPunct="1"/>
            <a:r>
              <a:rPr lang="en-US" altLang="en-US"/>
              <a:t>Accelerated Motion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EBD95483-32AA-419A-9680-1D1AAF2CA0E8}"/>
              </a:ext>
            </a:extLst>
          </p:cNvPr>
          <p:cNvSpPr>
            <a:spLocks noGrp="1" noChangeArrowheads="1"/>
          </p:cNvSpPr>
          <p:nvPr>
            <p:ph type="title"/>
          </p:nvPr>
        </p:nvSpPr>
        <p:spPr/>
        <p:txBody>
          <a:bodyPr/>
          <a:lstStyle/>
          <a:p>
            <a:pPr eaLnBrk="1" hangingPunct="1"/>
            <a:r>
              <a:rPr lang="en-US" altLang="en-US"/>
              <a:t>Types of Acceleration (continued)</a:t>
            </a:r>
          </a:p>
        </p:txBody>
      </p:sp>
      <p:sp>
        <p:nvSpPr>
          <p:cNvPr id="16387" name="Rectangle 3">
            <a:extLst>
              <a:ext uri="{FF2B5EF4-FFF2-40B4-BE49-F238E27FC236}">
                <a16:creationId xmlns:a16="http://schemas.microsoft.com/office/drawing/2014/main" id="{825B0ECE-41FC-480C-986F-49A79A9D7509}"/>
              </a:ext>
            </a:extLst>
          </p:cNvPr>
          <p:cNvSpPr>
            <a:spLocks noGrp="1" noChangeArrowheads="1"/>
          </p:cNvSpPr>
          <p:nvPr>
            <p:ph type="body" idx="1"/>
          </p:nvPr>
        </p:nvSpPr>
        <p:spPr/>
        <p:txBody>
          <a:bodyPr/>
          <a:lstStyle/>
          <a:p>
            <a:pPr eaLnBrk="1" hangingPunct="1"/>
            <a:r>
              <a:rPr lang="en-US" altLang="en-US"/>
              <a:t>Negative Velocity, Positive Acceleration</a:t>
            </a:r>
          </a:p>
        </p:txBody>
      </p:sp>
      <p:sp>
        <p:nvSpPr>
          <p:cNvPr id="12292" name="Line 4">
            <a:extLst>
              <a:ext uri="{FF2B5EF4-FFF2-40B4-BE49-F238E27FC236}">
                <a16:creationId xmlns:a16="http://schemas.microsoft.com/office/drawing/2014/main" id="{0F94AA2D-DA2C-440F-9696-CD599C4B3E89}"/>
              </a:ext>
            </a:extLst>
          </p:cNvPr>
          <p:cNvSpPr>
            <a:spLocks noChangeShapeType="1"/>
          </p:cNvSpPr>
          <p:nvPr/>
        </p:nvSpPr>
        <p:spPr bwMode="auto">
          <a:xfrm>
            <a:off x="3497263" y="2536825"/>
            <a:ext cx="1587" cy="23320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3" name="Line 5">
            <a:extLst>
              <a:ext uri="{FF2B5EF4-FFF2-40B4-BE49-F238E27FC236}">
                <a16:creationId xmlns:a16="http://schemas.microsoft.com/office/drawing/2014/main" id="{9A08F01C-1321-4990-9947-33C7E06F63DF}"/>
              </a:ext>
            </a:extLst>
          </p:cNvPr>
          <p:cNvSpPr>
            <a:spLocks noChangeShapeType="1"/>
          </p:cNvSpPr>
          <p:nvPr/>
        </p:nvSpPr>
        <p:spPr bwMode="auto">
          <a:xfrm>
            <a:off x="3497263" y="4868863"/>
            <a:ext cx="2811462" cy="15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4" name="Text Box 6">
            <a:extLst>
              <a:ext uri="{FF2B5EF4-FFF2-40B4-BE49-F238E27FC236}">
                <a16:creationId xmlns:a16="http://schemas.microsoft.com/office/drawing/2014/main" id="{E21D6171-2736-41BB-AE22-6D58B3ECBE68}"/>
              </a:ext>
            </a:extLst>
          </p:cNvPr>
          <p:cNvSpPr txBox="1">
            <a:spLocks noChangeArrowheads="1"/>
          </p:cNvSpPr>
          <p:nvPr/>
        </p:nvSpPr>
        <p:spPr bwMode="auto">
          <a:xfrm>
            <a:off x="2819400" y="3348038"/>
            <a:ext cx="768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n-US" sz="3600"/>
              <a:t>x</a:t>
            </a:r>
          </a:p>
        </p:txBody>
      </p:sp>
      <p:sp>
        <p:nvSpPr>
          <p:cNvPr id="12295" name="Text Box 7">
            <a:extLst>
              <a:ext uri="{FF2B5EF4-FFF2-40B4-BE49-F238E27FC236}">
                <a16:creationId xmlns:a16="http://schemas.microsoft.com/office/drawing/2014/main" id="{5C769DA9-B931-4628-BF11-F69964B0688D}"/>
              </a:ext>
            </a:extLst>
          </p:cNvPr>
          <p:cNvSpPr txBox="1">
            <a:spLocks noChangeArrowheads="1"/>
          </p:cNvSpPr>
          <p:nvPr/>
        </p:nvSpPr>
        <p:spPr bwMode="auto">
          <a:xfrm>
            <a:off x="6324600" y="4648200"/>
            <a:ext cx="311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3600"/>
              <a:t>t</a:t>
            </a:r>
          </a:p>
        </p:txBody>
      </p:sp>
      <p:sp>
        <p:nvSpPr>
          <p:cNvPr id="12296" name="Arc 9">
            <a:extLst>
              <a:ext uri="{FF2B5EF4-FFF2-40B4-BE49-F238E27FC236}">
                <a16:creationId xmlns:a16="http://schemas.microsoft.com/office/drawing/2014/main" id="{59DC4626-CFBA-4701-9A56-C9AD4DF33F55}"/>
              </a:ext>
            </a:extLst>
          </p:cNvPr>
          <p:cNvSpPr>
            <a:spLocks/>
          </p:cNvSpPr>
          <p:nvPr/>
        </p:nvSpPr>
        <p:spPr bwMode="auto">
          <a:xfrm flipH="1" flipV="1">
            <a:off x="3657600" y="2514600"/>
            <a:ext cx="2438400" cy="22860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wipe(left)">
                                      <p:cBhvr>
                                        <p:cTn id="7" dur="500"/>
                                        <p:tgtEl>
                                          <p:spTgt spid="163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1523B5BD-C841-4892-8FF5-EFE963E4B8FD}"/>
              </a:ext>
            </a:extLst>
          </p:cNvPr>
          <p:cNvSpPr>
            <a:spLocks noGrp="1" noChangeArrowheads="1"/>
          </p:cNvSpPr>
          <p:nvPr>
            <p:ph type="title"/>
          </p:nvPr>
        </p:nvSpPr>
        <p:spPr/>
        <p:txBody>
          <a:bodyPr/>
          <a:lstStyle/>
          <a:p>
            <a:pPr eaLnBrk="1" hangingPunct="1"/>
            <a:r>
              <a:rPr lang="en-US" altLang="en-US"/>
              <a:t>Types of Acceleration (continued)</a:t>
            </a:r>
          </a:p>
        </p:txBody>
      </p:sp>
      <p:sp>
        <p:nvSpPr>
          <p:cNvPr id="15363" name="Rectangle 3">
            <a:extLst>
              <a:ext uri="{FF2B5EF4-FFF2-40B4-BE49-F238E27FC236}">
                <a16:creationId xmlns:a16="http://schemas.microsoft.com/office/drawing/2014/main" id="{FFC30F64-348A-46B4-97FA-5A9E76B4C031}"/>
              </a:ext>
            </a:extLst>
          </p:cNvPr>
          <p:cNvSpPr>
            <a:spLocks noGrp="1" noChangeArrowheads="1"/>
          </p:cNvSpPr>
          <p:nvPr>
            <p:ph type="body" idx="1"/>
          </p:nvPr>
        </p:nvSpPr>
        <p:spPr/>
        <p:txBody>
          <a:bodyPr/>
          <a:lstStyle/>
          <a:p>
            <a:pPr eaLnBrk="1" hangingPunct="1"/>
            <a:r>
              <a:rPr lang="en-US" altLang="en-US"/>
              <a:t>Positive Velocity, Negative Acceleration</a:t>
            </a:r>
          </a:p>
        </p:txBody>
      </p:sp>
      <p:sp>
        <p:nvSpPr>
          <p:cNvPr id="13316" name="Line 5">
            <a:extLst>
              <a:ext uri="{FF2B5EF4-FFF2-40B4-BE49-F238E27FC236}">
                <a16:creationId xmlns:a16="http://schemas.microsoft.com/office/drawing/2014/main" id="{9FD6F2DD-12F2-465E-92E0-7B147FACE6C0}"/>
              </a:ext>
            </a:extLst>
          </p:cNvPr>
          <p:cNvSpPr>
            <a:spLocks noChangeShapeType="1"/>
          </p:cNvSpPr>
          <p:nvPr/>
        </p:nvSpPr>
        <p:spPr bwMode="auto">
          <a:xfrm>
            <a:off x="3497263" y="2913063"/>
            <a:ext cx="0" cy="1955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17" name="Line 6">
            <a:extLst>
              <a:ext uri="{FF2B5EF4-FFF2-40B4-BE49-F238E27FC236}">
                <a16:creationId xmlns:a16="http://schemas.microsoft.com/office/drawing/2014/main" id="{0D3E7283-F5D7-4A25-A4B4-78F6B8793DAC}"/>
              </a:ext>
            </a:extLst>
          </p:cNvPr>
          <p:cNvSpPr>
            <a:spLocks noChangeShapeType="1"/>
          </p:cNvSpPr>
          <p:nvPr/>
        </p:nvSpPr>
        <p:spPr bwMode="auto">
          <a:xfrm>
            <a:off x="3497263" y="4868863"/>
            <a:ext cx="212725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18" name="Text Box 8">
            <a:extLst>
              <a:ext uri="{FF2B5EF4-FFF2-40B4-BE49-F238E27FC236}">
                <a16:creationId xmlns:a16="http://schemas.microsoft.com/office/drawing/2014/main" id="{4FE3B87A-B6ED-4D77-A4FA-E9EABB9F921E}"/>
              </a:ext>
            </a:extLst>
          </p:cNvPr>
          <p:cNvSpPr txBox="1">
            <a:spLocks noChangeArrowheads="1"/>
          </p:cNvSpPr>
          <p:nvPr/>
        </p:nvSpPr>
        <p:spPr bwMode="auto">
          <a:xfrm>
            <a:off x="2819400" y="3471863"/>
            <a:ext cx="5810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n-US" sz="3600"/>
              <a:t>x</a:t>
            </a:r>
          </a:p>
        </p:txBody>
      </p:sp>
      <p:sp>
        <p:nvSpPr>
          <p:cNvPr id="13319" name="Text Box 9">
            <a:extLst>
              <a:ext uri="{FF2B5EF4-FFF2-40B4-BE49-F238E27FC236}">
                <a16:creationId xmlns:a16="http://schemas.microsoft.com/office/drawing/2014/main" id="{30442CFF-605F-4AC8-906F-9FFE142C4605}"/>
              </a:ext>
            </a:extLst>
          </p:cNvPr>
          <p:cNvSpPr txBox="1">
            <a:spLocks noChangeArrowheads="1"/>
          </p:cNvSpPr>
          <p:nvPr/>
        </p:nvSpPr>
        <p:spPr bwMode="auto">
          <a:xfrm>
            <a:off x="5700713" y="4551363"/>
            <a:ext cx="311150"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3600"/>
              <a:t>t</a:t>
            </a:r>
          </a:p>
        </p:txBody>
      </p:sp>
      <p:sp>
        <p:nvSpPr>
          <p:cNvPr id="13320" name="Arc 10">
            <a:extLst>
              <a:ext uri="{FF2B5EF4-FFF2-40B4-BE49-F238E27FC236}">
                <a16:creationId xmlns:a16="http://schemas.microsoft.com/office/drawing/2014/main" id="{0C8290D8-1182-41DF-BE76-2AEBF73E370B}"/>
              </a:ext>
            </a:extLst>
          </p:cNvPr>
          <p:cNvSpPr>
            <a:spLocks/>
          </p:cNvSpPr>
          <p:nvPr/>
        </p:nvSpPr>
        <p:spPr bwMode="auto">
          <a:xfrm flipH="1">
            <a:off x="3505200" y="2895600"/>
            <a:ext cx="2133600" cy="19812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wipe(left)">
                                      <p:cBhvr>
                                        <p:cTn id="7" dur="500"/>
                                        <p:tgtEl>
                                          <p:spTgt spid="153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ACAAD7FC-4821-4B58-83F1-B5D99B07AC3F}"/>
              </a:ext>
            </a:extLst>
          </p:cNvPr>
          <p:cNvSpPr>
            <a:spLocks noGrp="1" noChangeArrowheads="1"/>
          </p:cNvSpPr>
          <p:nvPr>
            <p:ph type="title"/>
          </p:nvPr>
        </p:nvSpPr>
        <p:spPr/>
        <p:txBody>
          <a:bodyPr/>
          <a:lstStyle/>
          <a:p>
            <a:pPr eaLnBrk="1" hangingPunct="1"/>
            <a:r>
              <a:rPr lang="en-US" altLang="en-US"/>
              <a:t>Types of Acceleration (continued)</a:t>
            </a:r>
          </a:p>
        </p:txBody>
      </p:sp>
      <p:sp>
        <p:nvSpPr>
          <p:cNvPr id="17411" name="Rectangle 3">
            <a:extLst>
              <a:ext uri="{FF2B5EF4-FFF2-40B4-BE49-F238E27FC236}">
                <a16:creationId xmlns:a16="http://schemas.microsoft.com/office/drawing/2014/main" id="{EF269F0C-60BB-4B44-A92E-7DE9C753A1A4}"/>
              </a:ext>
            </a:extLst>
          </p:cNvPr>
          <p:cNvSpPr>
            <a:spLocks noGrp="1" noChangeArrowheads="1"/>
          </p:cNvSpPr>
          <p:nvPr>
            <p:ph type="body" idx="1"/>
          </p:nvPr>
        </p:nvSpPr>
        <p:spPr/>
        <p:txBody>
          <a:bodyPr/>
          <a:lstStyle/>
          <a:p>
            <a:pPr eaLnBrk="1" hangingPunct="1"/>
            <a:r>
              <a:rPr lang="en-US" altLang="en-US"/>
              <a:t>Negative Velocity, Negative Acceleration</a:t>
            </a:r>
          </a:p>
        </p:txBody>
      </p:sp>
      <p:sp>
        <p:nvSpPr>
          <p:cNvPr id="14340" name="Line 4">
            <a:extLst>
              <a:ext uri="{FF2B5EF4-FFF2-40B4-BE49-F238E27FC236}">
                <a16:creationId xmlns:a16="http://schemas.microsoft.com/office/drawing/2014/main" id="{C908257E-7094-493A-A4E7-325990EB1323}"/>
              </a:ext>
            </a:extLst>
          </p:cNvPr>
          <p:cNvSpPr>
            <a:spLocks noChangeShapeType="1"/>
          </p:cNvSpPr>
          <p:nvPr/>
        </p:nvSpPr>
        <p:spPr bwMode="auto">
          <a:xfrm>
            <a:off x="3497263" y="2536825"/>
            <a:ext cx="1587" cy="23320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1" name="Line 5">
            <a:extLst>
              <a:ext uri="{FF2B5EF4-FFF2-40B4-BE49-F238E27FC236}">
                <a16:creationId xmlns:a16="http://schemas.microsoft.com/office/drawing/2014/main" id="{C992759F-BF86-46D4-ABB6-B3A419C8C322}"/>
              </a:ext>
            </a:extLst>
          </p:cNvPr>
          <p:cNvSpPr>
            <a:spLocks noChangeShapeType="1"/>
          </p:cNvSpPr>
          <p:nvPr/>
        </p:nvSpPr>
        <p:spPr bwMode="auto">
          <a:xfrm>
            <a:off x="3497263" y="4868863"/>
            <a:ext cx="2811462" cy="15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2" name="Text Box 6">
            <a:extLst>
              <a:ext uri="{FF2B5EF4-FFF2-40B4-BE49-F238E27FC236}">
                <a16:creationId xmlns:a16="http://schemas.microsoft.com/office/drawing/2014/main" id="{6D4CA22F-54A5-4985-9904-809E7C1E6FD4}"/>
              </a:ext>
            </a:extLst>
          </p:cNvPr>
          <p:cNvSpPr txBox="1">
            <a:spLocks noChangeArrowheads="1"/>
          </p:cNvSpPr>
          <p:nvPr/>
        </p:nvSpPr>
        <p:spPr bwMode="auto">
          <a:xfrm>
            <a:off x="2819400" y="3348038"/>
            <a:ext cx="768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n-US" sz="3600"/>
              <a:t>x</a:t>
            </a:r>
          </a:p>
        </p:txBody>
      </p:sp>
      <p:sp>
        <p:nvSpPr>
          <p:cNvPr id="14343" name="Text Box 7">
            <a:extLst>
              <a:ext uri="{FF2B5EF4-FFF2-40B4-BE49-F238E27FC236}">
                <a16:creationId xmlns:a16="http://schemas.microsoft.com/office/drawing/2014/main" id="{A33C143E-AFFA-4CD0-9ECB-216EC566446C}"/>
              </a:ext>
            </a:extLst>
          </p:cNvPr>
          <p:cNvSpPr txBox="1">
            <a:spLocks noChangeArrowheads="1"/>
          </p:cNvSpPr>
          <p:nvPr/>
        </p:nvSpPr>
        <p:spPr bwMode="auto">
          <a:xfrm>
            <a:off x="6324600" y="4648200"/>
            <a:ext cx="311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3600"/>
              <a:t>t</a:t>
            </a:r>
          </a:p>
        </p:txBody>
      </p:sp>
      <p:sp>
        <p:nvSpPr>
          <p:cNvPr id="14344" name="Arc 9">
            <a:extLst>
              <a:ext uri="{FF2B5EF4-FFF2-40B4-BE49-F238E27FC236}">
                <a16:creationId xmlns:a16="http://schemas.microsoft.com/office/drawing/2014/main" id="{DECDB75D-CBE6-4361-9781-B061061288FC}"/>
              </a:ext>
            </a:extLst>
          </p:cNvPr>
          <p:cNvSpPr>
            <a:spLocks/>
          </p:cNvSpPr>
          <p:nvPr/>
        </p:nvSpPr>
        <p:spPr bwMode="auto">
          <a:xfrm>
            <a:off x="3657600" y="2743200"/>
            <a:ext cx="2590800" cy="20574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wipe(left)">
                                      <p:cBhvr>
                                        <p:cTn id="7" dur="500"/>
                                        <p:tgtEl>
                                          <p:spTgt spid="174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061FBB1-781D-4FCF-A0E6-87694ABEA018}"/>
              </a:ext>
            </a:extLst>
          </p:cNvPr>
          <p:cNvSpPr>
            <a:spLocks noGrp="1" noChangeArrowheads="1"/>
          </p:cNvSpPr>
          <p:nvPr>
            <p:ph type="title"/>
          </p:nvPr>
        </p:nvSpPr>
        <p:spPr/>
        <p:txBody>
          <a:bodyPr/>
          <a:lstStyle/>
          <a:p>
            <a:pPr eaLnBrk="1" hangingPunct="1"/>
            <a:r>
              <a:rPr lang="en-US" altLang="en-US"/>
              <a:t>Instantaneous Acceleration</a:t>
            </a:r>
          </a:p>
        </p:txBody>
      </p:sp>
      <p:sp>
        <p:nvSpPr>
          <p:cNvPr id="9219" name="Rectangle 3">
            <a:extLst>
              <a:ext uri="{FF2B5EF4-FFF2-40B4-BE49-F238E27FC236}">
                <a16:creationId xmlns:a16="http://schemas.microsoft.com/office/drawing/2014/main" id="{EA65F122-7482-4F8C-8FFD-EE590387E26D}"/>
              </a:ext>
            </a:extLst>
          </p:cNvPr>
          <p:cNvSpPr>
            <a:spLocks noGrp="1" noChangeArrowheads="1"/>
          </p:cNvSpPr>
          <p:nvPr>
            <p:ph type="body" idx="1"/>
          </p:nvPr>
        </p:nvSpPr>
        <p:spPr/>
        <p:txBody>
          <a:bodyPr/>
          <a:lstStyle/>
          <a:p>
            <a:pPr eaLnBrk="1" hangingPunct="1"/>
            <a:r>
              <a:rPr lang="en-US" altLang="en-US" u="sng">
                <a:cs typeface="Times New Roman" panose="02020603050405020304" pitchFamily="18" charset="0"/>
              </a:rPr>
              <a:t>Instantaneous Acceleration:</a:t>
            </a:r>
            <a:r>
              <a:rPr lang="en-US" altLang="en-US">
                <a:cs typeface="Times New Roman" panose="02020603050405020304" pitchFamily="18" charset="0"/>
              </a:rPr>
              <a:t>  The acceleration of an object at an instant of time.  The slope of the line tangent to a V vs. t graph.</a:t>
            </a:r>
          </a:p>
          <a:p>
            <a:pPr eaLnBrk="1" hangingPunct="1">
              <a:buFontTx/>
              <a:buNone/>
            </a:pPr>
            <a:r>
              <a:rPr lang="en-US" altLang="en-US"/>
              <a:t>				   </a:t>
            </a:r>
          </a:p>
          <a:p>
            <a:pPr eaLnBrk="1" hangingPunct="1">
              <a:buFontTx/>
              <a:buNone/>
            </a:pPr>
            <a:r>
              <a:rPr lang="en-US" altLang="en-US"/>
              <a:t>				</a:t>
            </a:r>
          </a:p>
          <a:p>
            <a:pPr eaLnBrk="1" hangingPunct="1">
              <a:buFontTx/>
              <a:buNone/>
            </a:pPr>
            <a:r>
              <a:rPr lang="en-US" altLang="en-US"/>
              <a:t>				    </a:t>
            </a:r>
          </a:p>
          <a:p>
            <a:pPr eaLnBrk="1" hangingPunct="1">
              <a:buFontTx/>
              <a:buNone/>
            </a:pP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wipe(left)">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wipe(left)">
                                      <p:cBhvr>
                                        <p:cTn id="12" dur="500"/>
                                        <p:tgtEl>
                                          <p:spTgt spid="9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wipe(left)">
                                      <p:cBhvr>
                                        <p:cTn id="17" dur="500"/>
                                        <p:tgtEl>
                                          <p:spTgt spid="92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wipe(left)">
                                      <p:cBhvr>
                                        <p:cTn id="22" dur="5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0F102A72-9610-43C1-91C2-C2F33C2D9772}"/>
              </a:ext>
            </a:extLst>
          </p:cNvPr>
          <p:cNvSpPr>
            <a:spLocks noGrp="1" noChangeArrowheads="1"/>
          </p:cNvSpPr>
          <p:nvPr>
            <p:ph type="title"/>
          </p:nvPr>
        </p:nvSpPr>
        <p:spPr/>
        <p:txBody>
          <a:bodyPr/>
          <a:lstStyle/>
          <a:p>
            <a:pPr eaLnBrk="1" hangingPunct="1"/>
            <a:r>
              <a:rPr lang="en-US" altLang="en-US"/>
              <a:t>Information from a Graph</a:t>
            </a:r>
          </a:p>
        </p:txBody>
      </p:sp>
      <p:sp>
        <p:nvSpPr>
          <p:cNvPr id="11267" name="Rectangle 3">
            <a:extLst>
              <a:ext uri="{FF2B5EF4-FFF2-40B4-BE49-F238E27FC236}">
                <a16:creationId xmlns:a16="http://schemas.microsoft.com/office/drawing/2014/main" id="{E8BED752-8297-45C5-95B4-357B82FEF7F1}"/>
              </a:ext>
            </a:extLst>
          </p:cNvPr>
          <p:cNvSpPr>
            <a:spLocks noGrp="1" noChangeArrowheads="1"/>
          </p:cNvSpPr>
          <p:nvPr>
            <p:ph type="body" idx="1"/>
          </p:nvPr>
        </p:nvSpPr>
        <p:spPr/>
        <p:txBody>
          <a:bodyPr/>
          <a:lstStyle/>
          <a:p>
            <a:pPr algn="ctr" eaLnBrk="1" hangingPunct="1"/>
            <a:r>
              <a:rPr lang="en-US" altLang="en-US" b="1" u="sng" dirty="0">
                <a:cs typeface="Times New Roman" panose="02020603050405020304" pitchFamily="18" charset="0"/>
              </a:rPr>
              <a:t>X vs. T </a:t>
            </a:r>
          </a:p>
          <a:p>
            <a:pPr algn="ctr" eaLnBrk="1" hangingPunct="1"/>
            <a:r>
              <a:rPr lang="en-US" altLang="en-US" dirty="0">
                <a:cs typeface="Times New Roman" panose="02020603050405020304" pitchFamily="18" charset="0"/>
              </a:rPr>
              <a:t>Plots the position at point in time</a:t>
            </a:r>
          </a:p>
          <a:p>
            <a:pPr algn="ctr" eaLnBrk="1" hangingPunct="1"/>
            <a:r>
              <a:rPr lang="en-US" altLang="en-US" dirty="0">
                <a:cs typeface="Times New Roman" panose="02020603050405020304" pitchFamily="18" charset="0"/>
              </a:rPr>
              <a:t>Slope </a:t>
            </a:r>
            <a:r>
              <a:rPr lang="en-US" altLang="en-US" dirty="0">
                <a:cs typeface="Times New Roman" panose="02020603050405020304" pitchFamily="18" charset="0"/>
                <a:sym typeface="Wingdings" panose="05000000000000000000" pitchFamily="2" charset="2"/>
              </a:rPr>
              <a:t></a:t>
            </a:r>
            <a:r>
              <a:rPr lang="en-US" altLang="en-US" dirty="0">
                <a:cs typeface="Times New Roman" panose="02020603050405020304" pitchFamily="18" charset="0"/>
              </a:rPr>
              <a:t>average velocity</a:t>
            </a:r>
          </a:p>
          <a:p>
            <a:pPr eaLnBrk="1" hangingPunct="1"/>
            <a:r>
              <a:rPr lang="en-US" altLang="en-US" dirty="0">
                <a:cs typeface="Times New Roman" panose="02020603050405020304" pitchFamily="18" charset="0"/>
              </a:rPr>
              <a:t>Slope of Tangent</a:t>
            </a:r>
            <a:r>
              <a:rPr lang="en-US" altLang="en-US" dirty="0">
                <a:cs typeface="Times New Roman" panose="02020603050405020304" pitchFamily="18" charset="0"/>
                <a:sym typeface="Wingdings" panose="05000000000000000000" pitchFamily="2" charset="2"/>
              </a:rPr>
              <a:t></a:t>
            </a:r>
            <a:r>
              <a:rPr lang="en-US" altLang="en-US" dirty="0">
                <a:cs typeface="Times New Roman" panose="02020603050405020304" pitchFamily="18" charset="0"/>
              </a:rPr>
              <a:t> instantaneous velocity</a:t>
            </a:r>
            <a:r>
              <a:rPr lang="en-US" altLang="en-US"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wipe(left)">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wipe(left)">
                                      <p:cBhvr>
                                        <p:cTn id="12" dur="500"/>
                                        <p:tgtEl>
                                          <p:spTgt spid="11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wipe(left)">
                                      <p:cBhvr>
                                        <p:cTn id="17" dur="500"/>
                                        <p:tgtEl>
                                          <p:spTgt spid="112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wipe(left)">
                                      <p:cBhvr>
                                        <p:cTn id="22" dur="500"/>
                                        <p:tgtEl>
                                          <p:spTgt spid="112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E74EF0A2-0FDB-46FA-945D-168AD2E092C7}"/>
              </a:ext>
            </a:extLst>
          </p:cNvPr>
          <p:cNvSpPr>
            <a:spLocks noGrp="1" noChangeArrowheads="1"/>
          </p:cNvSpPr>
          <p:nvPr>
            <p:ph type="title"/>
          </p:nvPr>
        </p:nvSpPr>
        <p:spPr/>
        <p:txBody>
          <a:bodyPr/>
          <a:lstStyle/>
          <a:p>
            <a:pPr eaLnBrk="1" hangingPunct="1"/>
            <a:r>
              <a:rPr lang="en-US" altLang="en-US"/>
              <a:t>Information from a Graph (Continued)</a:t>
            </a:r>
          </a:p>
        </p:txBody>
      </p:sp>
      <p:sp>
        <p:nvSpPr>
          <p:cNvPr id="12291" name="Rectangle 3">
            <a:extLst>
              <a:ext uri="{FF2B5EF4-FFF2-40B4-BE49-F238E27FC236}">
                <a16:creationId xmlns:a16="http://schemas.microsoft.com/office/drawing/2014/main" id="{D6124729-5AC7-4518-8C8C-FDCC8A761CCC}"/>
              </a:ext>
            </a:extLst>
          </p:cNvPr>
          <p:cNvSpPr>
            <a:spLocks noGrp="1" noChangeArrowheads="1"/>
          </p:cNvSpPr>
          <p:nvPr>
            <p:ph type="body" idx="1"/>
          </p:nvPr>
        </p:nvSpPr>
        <p:spPr/>
        <p:txBody>
          <a:bodyPr/>
          <a:lstStyle/>
          <a:p>
            <a:pPr algn="ctr" eaLnBrk="1" hangingPunct="1"/>
            <a:r>
              <a:rPr lang="fr-FR" altLang="en-US" b="1" u="sng" dirty="0">
                <a:cs typeface="Times New Roman" panose="02020603050405020304" pitchFamily="18" charset="0"/>
              </a:rPr>
              <a:t>V vs. T </a:t>
            </a:r>
            <a:endParaRPr lang="en-US" altLang="en-US" b="1" dirty="0">
              <a:cs typeface="Times New Roman" panose="02020603050405020304" pitchFamily="18" charset="0"/>
            </a:endParaRPr>
          </a:p>
          <a:p>
            <a:pPr algn="ctr" eaLnBrk="1" hangingPunct="1"/>
            <a:r>
              <a:rPr lang="fr-FR" altLang="en-US" dirty="0">
                <a:cs typeface="Times New Roman" panose="02020603050405020304" pitchFamily="18" charset="0"/>
              </a:rPr>
              <a:t>Plots the </a:t>
            </a:r>
            <a:r>
              <a:rPr lang="fr-FR" altLang="en-US" dirty="0" err="1">
                <a:cs typeface="Times New Roman" panose="02020603050405020304" pitchFamily="18" charset="0"/>
              </a:rPr>
              <a:t>velocity</a:t>
            </a:r>
            <a:r>
              <a:rPr lang="fr-FR" altLang="en-US" dirty="0">
                <a:cs typeface="Times New Roman" panose="02020603050405020304" pitchFamily="18" charset="0"/>
              </a:rPr>
              <a:t> at a point </a:t>
            </a:r>
            <a:r>
              <a:rPr lang="fr-FR" altLang="en-US">
                <a:cs typeface="Times New Roman" panose="02020603050405020304" pitchFamily="18" charset="0"/>
              </a:rPr>
              <a:t>in time</a:t>
            </a:r>
          </a:p>
          <a:p>
            <a:pPr algn="ctr" eaLnBrk="1" hangingPunct="1"/>
            <a:r>
              <a:rPr lang="fr-FR" altLang="en-US" dirty="0" err="1">
                <a:cs typeface="Times New Roman" panose="02020603050405020304" pitchFamily="18" charset="0"/>
              </a:rPr>
              <a:t>Slope</a:t>
            </a:r>
            <a:r>
              <a:rPr lang="fr-FR" altLang="en-US" dirty="0">
                <a:cs typeface="Times New Roman" panose="02020603050405020304" pitchFamily="18" charset="0"/>
              </a:rPr>
              <a:t> </a:t>
            </a:r>
            <a:r>
              <a:rPr lang="en-US" altLang="en-US" dirty="0">
                <a:cs typeface="Times New Roman" panose="02020603050405020304" pitchFamily="18" charset="0"/>
                <a:sym typeface="Wingdings" panose="05000000000000000000" pitchFamily="2" charset="2"/>
              </a:rPr>
              <a:t></a:t>
            </a:r>
            <a:r>
              <a:rPr lang="fr-FR" altLang="en-US" dirty="0">
                <a:cs typeface="Times New Roman" panose="02020603050405020304" pitchFamily="18" charset="0"/>
              </a:rPr>
              <a:t> </a:t>
            </a:r>
            <a:r>
              <a:rPr lang="fr-FR" altLang="en-US" dirty="0" err="1">
                <a:cs typeface="Times New Roman" panose="02020603050405020304" pitchFamily="18" charset="0"/>
              </a:rPr>
              <a:t>average</a:t>
            </a:r>
            <a:r>
              <a:rPr lang="fr-FR" altLang="en-US" dirty="0">
                <a:cs typeface="Times New Roman" panose="02020603050405020304" pitchFamily="18" charset="0"/>
              </a:rPr>
              <a:t> </a:t>
            </a:r>
            <a:r>
              <a:rPr lang="fr-FR" altLang="en-US" dirty="0" err="1">
                <a:cs typeface="Times New Roman" panose="02020603050405020304" pitchFamily="18" charset="0"/>
              </a:rPr>
              <a:t>acceleration</a:t>
            </a:r>
            <a:endParaRPr lang="en-US" altLang="en-US" dirty="0">
              <a:cs typeface="Times New Roman" panose="02020603050405020304" pitchFamily="18" charset="0"/>
            </a:endParaRPr>
          </a:p>
          <a:p>
            <a:pPr algn="ctr" eaLnBrk="1" hangingPunct="1"/>
            <a:r>
              <a:rPr lang="en-US" altLang="en-US" dirty="0">
                <a:cs typeface="Times New Roman" panose="02020603050405020304" pitchFamily="18" charset="0"/>
              </a:rPr>
              <a:t>Slope of Tangent</a:t>
            </a:r>
            <a:r>
              <a:rPr lang="en-US" altLang="en-US" dirty="0">
                <a:cs typeface="Times New Roman" panose="02020603050405020304" pitchFamily="18" charset="0"/>
                <a:sym typeface="Wingdings" panose="05000000000000000000" pitchFamily="2" charset="2"/>
              </a:rPr>
              <a:t></a:t>
            </a:r>
            <a:r>
              <a:rPr lang="en-US" altLang="en-US" dirty="0">
                <a:cs typeface="Times New Roman" panose="02020603050405020304" pitchFamily="18" charset="0"/>
              </a:rPr>
              <a:t> instantaneous acceleration</a:t>
            </a:r>
          </a:p>
          <a:p>
            <a:pPr algn="ctr" eaLnBrk="1" hangingPunct="1"/>
            <a:r>
              <a:rPr lang="en-US" altLang="en-US" dirty="0">
                <a:cs typeface="Times New Roman" panose="02020603050405020304" pitchFamily="18" charset="0"/>
              </a:rPr>
              <a:t>Area under graph</a:t>
            </a:r>
            <a:r>
              <a:rPr lang="en-US" altLang="en-US" dirty="0">
                <a:cs typeface="Times New Roman" panose="02020603050405020304" pitchFamily="18" charset="0"/>
                <a:sym typeface="Wingdings" panose="05000000000000000000" pitchFamily="2" charset="2"/>
              </a:rPr>
              <a:t></a:t>
            </a:r>
            <a:r>
              <a:rPr lang="en-US" altLang="en-US" dirty="0">
                <a:cs typeface="Times New Roman" panose="02020603050405020304" pitchFamily="18" charset="0"/>
              </a:rPr>
              <a:t> displacement (</a:t>
            </a:r>
            <a:r>
              <a:rPr lang="en-US" altLang="en-US" dirty="0">
                <a:cs typeface="Times New Roman" panose="02020603050405020304" pitchFamily="18" charset="0"/>
                <a:sym typeface="Symbol" panose="05050102010706020507" pitchFamily="18" charset="2"/>
              </a:rPr>
              <a:t></a:t>
            </a:r>
            <a:r>
              <a:rPr lang="en-US" altLang="en-US" dirty="0">
                <a:cs typeface="Times New Roman" panose="02020603050405020304" pitchFamily="18" charset="0"/>
              </a:rPr>
              <a:t>x)</a:t>
            </a:r>
          </a:p>
          <a:p>
            <a:pPr eaLnBrk="1" hangingPunct="1"/>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wipe(left)">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wipe(left)">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wipe(left)">
                                      <p:cBhvr>
                                        <p:cTn id="17" dur="500"/>
                                        <p:tgtEl>
                                          <p:spTgt spid="122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wipe(left)">
                                      <p:cBhvr>
                                        <p:cTn id="22" dur="500"/>
                                        <p:tgtEl>
                                          <p:spTgt spid="1229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291">
                                            <p:txEl>
                                              <p:pRg st="4" end="4"/>
                                            </p:txEl>
                                          </p:spTgt>
                                        </p:tgtEl>
                                        <p:attrNameLst>
                                          <p:attrName>style.visibility</p:attrName>
                                        </p:attrNameLst>
                                      </p:cBhvr>
                                      <p:to>
                                        <p:strVal val="visible"/>
                                      </p:to>
                                    </p:set>
                                    <p:animEffect transition="in" filter="wipe(left)">
                                      <p:cBhvr>
                                        <p:cTn id="27" dur="500"/>
                                        <p:tgtEl>
                                          <p:spTgt spid="122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6EABFCB5-7A19-49D9-92C5-A3B57D0A566C}"/>
              </a:ext>
            </a:extLst>
          </p:cNvPr>
          <p:cNvSpPr>
            <a:spLocks noGrp="1" noChangeArrowheads="1"/>
          </p:cNvSpPr>
          <p:nvPr>
            <p:ph type="title"/>
          </p:nvPr>
        </p:nvSpPr>
        <p:spPr/>
        <p:txBody>
          <a:bodyPr/>
          <a:lstStyle/>
          <a:p>
            <a:pPr eaLnBrk="1" hangingPunct="1"/>
            <a:r>
              <a:rPr lang="en-US" altLang="en-US"/>
              <a:t>Average or Instantaneous?</a:t>
            </a:r>
          </a:p>
        </p:txBody>
      </p:sp>
      <p:sp>
        <p:nvSpPr>
          <p:cNvPr id="10243" name="Rectangle 3">
            <a:extLst>
              <a:ext uri="{FF2B5EF4-FFF2-40B4-BE49-F238E27FC236}">
                <a16:creationId xmlns:a16="http://schemas.microsoft.com/office/drawing/2014/main" id="{B5555F14-3083-43CB-A464-38CDAE08CEF4}"/>
              </a:ext>
            </a:extLst>
          </p:cNvPr>
          <p:cNvSpPr>
            <a:spLocks noGrp="1" noChangeArrowheads="1"/>
          </p:cNvSpPr>
          <p:nvPr>
            <p:ph type="body" idx="1"/>
          </p:nvPr>
        </p:nvSpPr>
        <p:spPr/>
        <p:txBody>
          <a:bodyPr/>
          <a:lstStyle/>
          <a:p>
            <a:pPr eaLnBrk="1" hangingPunct="1"/>
            <a:r>
              <a:rPr lang="en-US" altLang="en-US" sz="2800"/>
              <a:t>What type of velocity or acceleration are we dealing with? Average or Instantaneous?</a:t>
            </a:r>
          </a:p>
          <a:p>
            <a:pPr eaLnBrk="1" hangingPunct="1"/>
            <a:r>
              <a:rPr lang="en-US" altLang="en-US" sz="2800"/>
              <a:t>The average velocities were calculated at the mid-time of an interval, therefore they are considered instantaneous.</a:t>
            </a:r>
          </a:p>
          <a:p>
            <a:pPr eaLnBrk="1" hangingPunct="1"/>
            <a:r>
              <a:rPr lang="en-US" altLang="en-US" sz="2800"/>
              <a:t>The average accelerations were determined to be constant, if a value is constant over an interval, then the average values are equal to the instantaneous values. </a:t>
            </a:r>
          </a:p>
        </p:txBody>
      </p:sp>
      <p:graphicFrame>
        <p:nvGraphicFramePr>
          <p:cNvPr id="18436" name="Object 4">
            <a:extLst>
              <a:ext uri="{FF2B5EF4-FFF2-40B4-BE49-F238E27FC236}">
                <a16:creationId xmlns:a16="http://schemas.microsoft.com/office/drawing/2014/main" id="{4BF064D2-AA03-4745-A79E-6B4425C3DEE8}"/>
              </a:ext>
            </a:extLst>
          </p:cNvPr>
          <p:cNvGraphicFramePr>
            <a:graphicFrameLocks noChangeAspect="1"/>
          </p:cNvGraphicFramePr>
          <p:nvPr/>
        </p:nvGraphicFramePr>
        <p:xfrm>
          <a:off x="3352800" y="3733800"/>
          <a:ext cx="2698750" cy="663575"/>
        </p:xfrm>
        <a:graphic>
          <a:graphicData uri="http://schemas.openxmlformats.org/presentationml/2006/ole">
            <mc:AlternateContent xmlns:mc="http://schemas.openxmlformats.org/markup-compatibility/2006">
              <mc:Choice xmlns:v="urn:schemas-microsoft-com:vml" Requires="v">
                <p:oleObj spid="_x0000_s2052" name="Equation" r:id="rId3" imgW="774364" imgH="190417" progId="Equation.DSMT4">
                  <p:embed/>
                </p:oleObj>
              </mc:Choice>
              <mc:Fallback>
                <p:oleObj name="Equation" r:id="rId3" imgW="774364" imgH="190417" progId="Equation.DSMT4">
                  <p:embed/>
                  <p:pic>
                    <p:nvPicPr>
                      <p:cNvPr id="18436" name="Object 4">
                        <a:extLst>
                          <a:ext uri="{FF2B5EF4-FFF2-40B4-BE49-F238E27FC236}">
                            <a16:creationId xmlns:a16="http://schemas.microsoft.com/office/drawing/2014/main" id="{4BF064D2-AA03-4745-A79E-6B4425C3DEE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3733800"/>
                        <a:ext cx="2698750" cy="663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7" name="Object 5">
            <a:extLst>
              <a:ext uri="{FF2B5EF4-FFF2-40B4-BE49-F238E27FC236}">
                <a16:creationId xmlns:a16="http://schemas.microsoft.com/office/drawing/2014/main" id="{0B9173E2-B1E1-4DFF-8AB1-CBF0FEBC490A}"/>
              </a:ext>
            </a:extLst>
          </p:cNvPr>
          <p:cNvGraphicFramePr>
            <a:graphicFrameLocks noChangeAspect="1"/>
          </p:cNvGraphicFramePr>
          <p:nvPr/>
        </p:nvGraphicFramePr>
        <p:xfrm>
          <a:off x="4419600" y="5562600"/>
          <a:ext cx="2740025" cy="663575"/>
        </p:xfrm>
        <a:graphic>
          <a:graphicData uri="http://schemas.openxmlformats.org/presentationml/2006/ole">
            <mc:AlternateContent xmlns:mc="http://schemas.openxmlformats.org/markup-compatibility/2006">
              <mc:Choice xmlns:v="urn:schemas-microsoft-com:vml" Requires="v">
                <p:oleObj spid="_x0000_s2053" name="Equation" r:id="rId5" imgW="787400" imgH="190500" progId="Equation.DSMT4">
                  <p:embed/>
                </p:oleObj>
              </mc:Choice>
              <mc:Fallback>
                <p:oleObj name="Equation" r:id="rId5" imgW="787400" imgH="190500" progId="Equation.DSMT4">
                  <p:embed/>
                  <p:pic>
                    <p:nvPicPr>
                      <p:cNvPr id="18437" name="Object 5">
                        <a:extLst>
                          <a:ext uri="{FF2B5EF4-FFF2-40B4-BE49-F238E27FC236}">
                            <a16:creationId xmlns:a16="http://schemas.microsoft.com/office/drawing/2014/main" id="{0B9173E2-B1E1-4DFF-8AB1-CBF0FEBC490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19600" y="5562600"/>
                        <a:ext cx="2740025" cy="663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38" name="Rectangle 6">
            <a:extLst>
              <a:ext uri="{FF2B5EF4-FFF2-40B4-BE49-F238E27FC236}">
                <a16:creationId xmlns:a16="http://schemas.microsoft.com/office/drawing/2014/main" id="{841E8944-01B8-4F2A-94DC-FA0F7CA964BC}"/>
              </a:ext>
            </a:extLst>
          </p:cNvPr>
          <p:cNvSpPr>
            <a:spLocks noChangeArrowheads="1"/>
          </p:cNvSpPr>
          <p:nvPr/>
        </p:nvSpPr>
        <p:spPr bwMode="auto">
          <a:xfrm>
            <a:off x="4495800" y="3810000"/>
            <a:ext cx="1524000" cy="533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18439" name="Rectangle 7">
            <a:extLst>
              <a:ext uri="{FF2B5EF4-FFF2-40B4-BE49-F238E27FC236}">
                <a16:creationId xmlns:a16="http://schemas.microsoft.com/office/drawing/2014/main" id="{8A3566E0-F95D-4B99-8803-B82FDF921E98}"/>
              </a:ext>
            </a:extLst>
          </p:cNvPr>
          <p:cNvSpPr>
            <a:spLocks noChangeArrowheads="1"/>
          </p:cNvSpPr>
          <p:nvPr/>
        </p:nvSpPr>
        <p:spPr bwMode="auto">
          <a:xfrm>
            <a:off x="5638800" y="5562600"/>
            <a:ext cx="1524000" cy="533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wipe(left)">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wipe(left)">
                                      <p:cBhvr>
                                        <p:cTn id="12" dur="500"/>
                                        <p:tgtEl>
                                          <p:spTgt spid="10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wipe(left)">
                                      <p:cBhvr>
                                        <p:cTn id="17"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0BD4F7B-51D8-44DB-BDA6-12D54F4E6A01}"/>
              </a:ext>
            </a:extLst>
          </p:cNvPr>
          <p:cNvSpPr>
            <a:spLocks noGrp="1" noChangeArrowheads="1"/>
          </p:cNvSpPr>
          <p:nvPr>
            <p:ph type="title"/>
          </p:nvPr>
        </p:nvSpPr>
        <p:spPr/>
        <p:txBody>
          <a:bodyPr/>
          <a:lstStyle/>
          <a:p>
            <a:pPr eaLnBrk="1" hangingPunct="1"/>
            <a:r>
              <a:rPr lang="en-US" altLang="en-US"/>
              <a:t>A “Closer” Look at Average Velocity</a:t>
            </a:r>
          </a:p>
        </p:txBody>
      </p:sp>
      <p:sp>
        <p:nvSpPr>
          <p:cNvPr id="3075" name="Rectangle 3">
            <a:extLst>
              <a:ext uri="{FF2B5EF4-FFF2-40B4-BE49-F238E27FC236}">
                <a16:creationId xmlns:a16="http://schemas.microsoft.com/office/drawing/2014/main" id="{67F01676-1773-4537-B0D0-60FA2A0B6E02}"/>
              </a:ext>
            </a:extLst>
          </p:cNvPr>
          <p:cNvSpPr>
            <a:spLocks noGrp="1" noChangeArrowheads="1"/>
          </p:cNvSpPr>
          <p:nvPr>
            <p:ph type="body" idx="1"/>
          </p:nvPr>
        </p:nvSpPr>
        <p:spPr/>
        <p:txBody>
          <a:bodyPr/>
          <a:lstStyle/>
          <a:p>
            <a:pPr eaLnBrk="1" hangingPunct="1"/>
            <a:r>
              <a:rPr lang="en-US" altLang="en-US" sz="2800"/>
              <a:t>From unit 2 we know that the slope of an x vs. t graph yields the average velocity</a:t>
            </a:r>
          </a:p>
          <a:p>
            <a:pPr eaLnBrk="1" hangingPunct="1"/>
            <a:r>
              <a:rPr lang="en-US" altLang="en-US" sz="2800"/>
              <a:t>Applying that to the x vs. t graph from this lab:</a:t>
            </a:r>
          </a:p>
          <a:p>
            <a:pPr lvl="1" eaLnBrk="1" hangingPunct="1"/>
            <a:r>
              <a:rPr lang="en-US" altLang="en-US" sz="2400"/>
              <a:t>We can find the average velocity of the whole motion by taking the slope of a line connecting the initial and final points on the x vs. t graphs.</a:t>
            </a:r>
          </a:p>
          <a:p>
            <a:pPr lvl="1" eaLnBrk="1" hangingPunct="1"/>
            <a:endParaRPr lang="en-US" altLang="en-US" sz="2400"/>
          </a:p>
          <a:p>
            <a:pPr lvl="1" eaLnBrk="1" hangingPunct="1">
              <a:buFontTx/>
              <a:buNone/>
            </a:pPr>
            <a:r>
              <a:rPr lang="en-US" altLang="en-US" sz="2400"/>
              <a:t>	</a:t>
            </a:r>
          </a:p>
        </p:txBody>
      </p:sp>
      <p:grpSp>
        <p:nvGrpSpPr>
          <p:cNvPr id="3083" name="Group 11">
            <a:extLst>
              <a:ext uri="{FF2B5EF4-FFF2-40B4-BE49-F238E27FC236}">
                <a16:creationId xmlns:a16="http://schemas.microsoft.com/office/drawing/2014/main" id="{624F99B4-9BC3-449F-A396-1EA4058607C2}"/>
              </a:ext>
            </a:extLst>
          </p:cNvPr>
          <p:cNvGrpSpPr>
            <a:grpSpLocks/>
          </p:cNvGrpSpPr>
          <p:nvPr/>
        </p:nvGrpSpPr>
        <p:grpSpPr bwMode="auto">
          <a:xfrm>
            <a:off x="2667000" y="4876800"/>
            <a:ext cx="2667000" cy="1981200"/>
            <a:chOff x="1680" y="3072"/>
            <a:chExt cx="1680" cy="1248"/>
          </a:xfrm>
        </p:grpSpPr>
        <p:grpSp>
          <p:nvGrpSpPr>
            <p:cNvPr id="4101" name="Group 8">
              <a:extLst>
                <a:ext uri="{FF2B5EF4-FFF2-40B4-BE49-F238E27FC236}">
                  <a16:creationId xmlns:a16="http://schemas.microsoft.com/office/drawing/2014/main" id="{00F1B9C7-5E17-4B30-A1AA-CE67A79CD9FD}"/>
                </a:ext>
              </a:extLst>
            </p:cNvPr>
            <p:cNvGrpSpPr>
              <a:grpSpLocks/>
            </p:cNvGrpSpPr>
            <p:nvPr/>
          </p:nvGrpSpPr>
          <p:grpSpPr bwMode="auto">
            <a:xfrm>
              <a:off x="2016" y="3072"/>
              <a:ext cx="1104" cy="1056"/>
              <a:chOff x="768" y="3120"/>
              <a:chExt cx="1104" cy="1056"/>
            </a:xfrm>
          </p:grpSpPr>
          <p:sp>
            <p:nvSpPr>
              <p:cNvPr id="4104" name="Line 4">
                <a:extLst>
                  <a:ext uri="{FF2B5EF4-FFF2-40B4-BE49-F238E27FC236}">
                    <a16:creationId xmlns:a16="http://schemas.microsoft.com/office/drawing/2014/main" id="{25CD5A67-B679-4E92-8501-394256D76564}"/>
                  </a:ext>
                </a:extLst>
              </p:cNvPr>
              <p:cNvSpPr>
                <a:spLocks noChangeShapeType="1"/>
              </p:cNvSpPr>
              <p:nvPr/>
            </p:nvSpPr>
            <p:spPr bwMode="auto">
              <a:xfrm>
                <a:off x="768" y="3168"/>
                <a:ext cx="0" cy="100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5" name="Line 5">
                <a:extLst>
                  <a:ext uri="{FF2B5EF4-FFF2-40B4-BE49-F238E27FC236}">
                    <a16:creationId xmlns:a16="http://schemas.microsoft.com/office/drawing/2014/main" id="{B72A5C48-9BD8-424D-A19E-CC69FFC40C89}"/>
                  </a:ext>
                </a:extLst>
              </p:cNvPr>
              <p:cNvSpPr>
                <a:spLocks noChangeShapeType="1"/>
              </p:cNvSpPr>
              <p:nvPr/>
            </p:nvSpPr>
            <p:spPr bwMode="auto">
              <a:xfrm>
                <a:off x="768" y="4176"/>
                <a:ext cx="105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6" name="Arc 6">
                <a:extLst>
                  <a:ext uri="{FF2B5EF4-FFF2-40B4-BE49-F238E27FC236}">
                    <a16:creationId xmlns:a16="http://schemas.microsoft.com/office/drawing/2014/main" id="{86E9FC9A-F86B-4233-A606-EFBE6F8402F8}"/>
                  </a:ext>
                </a:extLst>
              </p:cNvPr>
              <p:cNvSpPr>
                <a:spLocks/>
              </p:cNvSpPr>
              <p:nvPr/>
            </p:nvSpPr>
            <p:spPr bwMode="auto">
              <a:xfrm flipV="1">
                <a:off x="768" y="3120"/>
                <a:ext cx="1104" cy="1056"/>
              </a:xfrm>
              <a:custGeom>
                <a:avLst/>
                <a:gdLst>
                  <a:gd name="T0" fmla="*/ 0 w 21369"/>
                  <a:gd name="T1" fmla="*/ 0 h 21599"/>
                  <a:gd name="T2" fmla="*/ 0 w 21369"/>
                  <a:gd name="T3" fmla="*/ 0 h 21599"/>
                  <a:gd name="T4" fmla="*/ 0 w 21369"/>
                  <a:gd name="T5" fmla="*/ 0 h 21599"/>
                  <a:gd name="T6" fmla="*/ 0 60000 65536"/>
                  <a:gd name="T7" fmla="*/ 0 60000 65536"/>
                  <a:gd name="T8" fmla="*/ 0 60000 65536"/>
                </a:gdLst>
                <a:ahLst/>
                <a:cxnLst>
                  <a:cxn ang="T6">
                    <a:pos x="T0" y="T1"/>
                  </a:cxn>
                  <a:cxn ang="T7">
                    <a:pos x="T2" y="T3"/>
                  </a:cxn>
                  <a:cxn ang="T8">
                    <a:pos x="T4" y="T5"/>
                  </a:cxn>
                </a:cxnLst>
                <a:rect l="0" t="0" r="r" b="b"/>
                <a:pathLst>
                  <a:path w="21369" h="21599" fill="none" extrusionOk="0">
                    <a:moveTo>
                      <a:pt x="232" y="0"/>
                    </a:moveTo>
                    <a:cubicBezTo>
                      <a:pt x="10855" y="114"/>
                      <a:pt x="19817" y="7936"/>
                      <a:pt x="21368" y="18446"/>
                    </a:cubicBezTo>
                  </a:path>
                  <a:path w="21369" h="21599" stroke="0" extrusionOk="0">
                    <a:moveTo>
                      <a:pt x="232" y="0"/>
                    </a:moveTo>
                    <a:cubicBezTo>
                      <a:pt x="10855" y="114"/>
                      <a:pt x="19817" y="7936"/>
                      <a:pt x="21368" y="18446"/>
                    </a:cubicBezTo>
                    <a:lnTo>
                      <a:pt x="0" y="21599"/>
                    </a:lnTo>
                    <a:lnTo>
                      <a:pt x="232"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7" name="Line 7">
                <a:extLst>
                  <a:ext uri="{FF2B5EF4-FFF2-40B4-BE49-F238E27FC236}">
                    <a16:creationId xmlns:a16="http://schemas.microsoft.com/office/drawing/2014/main" id="{BD1B0D13-0560-4FAC-8796-60157CFE3CC6}"/>
                  </a:ext>
                </a:extLst>
              </p:cNvPr>
              <p:cNvSpPr>
                <a:spLocks noChangeShapeType="1"/>
              </p:cNvSpPr>
              <p:nvPr/>
            </p:nvSpPr>
            <p:spPr bwMode="auto">
              <a:xfrm flipV="1">
                <a:off x="768" y="3264"/>
                <a:ext cx="1104"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102" name="Text Box 9">
              <a:extLst>
                <a:ext uri="{FF2B5EF4-FFF2-40B4-BE49-F238E27FC236}">
                  <a16:creationId xmlns:a16="http://schemas.microsoft.com/office/drawing/2014/main" id="{A956F1A1-9278-45A9-99CF-1E19E9612197}"/>
                </a:ext>
              </a:extLst>
            </p:cNvPr>
            <p:cNvSpPr txBox="1">
              <a:spLocks noChangeArrowheads="1"/>
            </p:cNvSpPr>
            <p:nvPr/>
          </p:nvSpPr>
          <p:spPr bwMode="auto">
            <a:xfrm>
              <a:off x="1680" y="3408"/>
              <a:ext cx="2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n-US" sz="2400"/>
                <a:t>X</a:t>
              </a:r>
            </a:p>
          </p:txBody>
        </p:sp>
        <p:sp>
          <p:nvSpPr>
            <p:cNvPr id="4103" name="Text Box 10">
              <a:extLst>
                <a:ext uri="{FF2B5EF4-FFF2-40B4-BE49-F238E27FC236}">
                  <a16:creationId xmlns:a16="http://schemas.microsoft.com/office/drawing/2014/main" id="{560AC5EC-3786-4A60-8620-92720494DD89}"/>
                </a:ext>
              </a:extLst>
            </p:cNvPr>
            <p:cNvSpPr txBox="1">
              <a:spLocks noChangeArrowheads="1"/>
            </p:cNvSpPr>
            <p:nvPr/>
          </p:nvSpPr>
          <p:spPr bwMode="auto">
            <a:xfrm>
              <a:off x="3072" y="4032"/>
              <a:ext cx="2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n-US" sz="2400"/>
                <a:t>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wipe(left)">
                                      <p:cBhvr>
                                        <p:cTn id="7" dur="500"/>
                                        <p:tgtEl>
                                          <p:spTgt spid="3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wipe(left)">
                                      <p:cBhvr>
                                        <p:cTn id="12" dur="500"/>
                                        <p:tgtEl>
                                          <p:spTgt spid="3075">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animEffect transition="in" filter="wipe(left)">
                                      <p:cBhvr>
                                        <p:cTn id="15" dur="500"/>
                                        <p:tgtEl>
                                          <p:spTgt spid="3075">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075">
                                            <p:txEl>
                                              <p:pRg st="4" end="4"/>
                                            </p:txEl>
                                          </p:spTgt>
                                        </p:tgtEl>
                                        <p:attrNameLst>
                                          <p:attrName>style.visibility</p:attrName>
                                        </p:attrNameLst>
                                      </p:cBhvr>
                                      <p:to>
                                        <p:strVal val="visible"/>
                                      </p:to>
                                    </p:set>
                                    <p:animEffect transition="in" filter="wipe(left)">
                                      <p:cBhvr>
                                        <p:cTn id="18" dur="500"/>
                                        <p:tgtEl>
                                          <p:spTgt spid="3075">
                                            <p:txEl>
                                              <p:pRg st="4" end="4"/>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nodeType="clickEffect">
                                  <p:stCondLst>
                                    <p:cond delay="0"/>
                                  </p:stCondLst>
                                  <p:childTnLst>
                                    <p:set>
                                      <p:cBhvr>
                                        <p:cTn id="22" dur="1" fill="hold">
                                          <p:stCondLst>
                                            <p:cond delay="0"/>
                                          </p:stCondLst>
                                        </p:cTn>
                                        <p:tgtEl>
                                          <p:spTgt spid="3083"/>
                                        </p:tgtEl>
                                        <p:attrNameLst>
                                          <p:attrName>style.visibility</p:attrName>
                                        </p:attrNameLst>
                                      </p:cBhvr>
                                      <p:to>
                                        <p:strVal val="visible"/>
                                      </p:to>
                                    </p:set>
                                    <p:anim calcmode="lin" valueType="num">
                                      <p:cBhvr additive="base">
                                        <p:cTn id="23" dur="500" fill="hold"/>
                                        <p:tgtEl>
                                          <p:spTgt spid="3083"/>
                                        </p:tgtEl>
                                        <p:attrNameLst>
                                          <p:attrName>ppt_x</p:attrName>
                                        </p:attrNameLst>
                                      </p:cBhvr>
                                      <p:tavLst>
                                        <p:tav tm="0">
                                          <p:val>
                                            <p:strVal val="0-#ppt_w/2"/>
                                          </p:val>
                                        </p:tav>
                                        <p:tav tm="100000">
                                          <p:val>
                                            <p:strVal val="#ppt_x"/>
                                          </p:val>
                                        </p:tav>
                                      </p:tavLst>
                                    </p:anim>
                                    <p:anim calcmode="lin" valueType="num">
                                      <p:cBhvr additive="base">
                                        <p:cTn id="24" dur="500" fill="hold"/>
                                        <p:tgtEl>
                                          <p:spTgt spid="308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7BA4818E-AE36-4471-9866-EB4D38A50C7B}"/>
              </a:ext>
            </a:extLst>
          </p:cNvPr>
          <p:cNvSpPr>
            <a:spLocks noGrp="1" noChangeArrowheads="1"/>
          </p:cNvSpPr>
          <p:nvPr>
            <p:ph type="title"/>
          </p:nvPr>
        </p:nvSpPr>
        <p:spPr>
          <a:xfrm>
            <a:off x="685800" y="0"/>
            <a:ext cx="7772400" cy="1143000"/>
          </a:xfrm>
        </p:spPr>
        <p:txBody>
          <a:bodyPr/>
          <a:lstStyle/>
          <a:p>
            <a:pPr eaLnBrk="1" hangingPunct="1"/>
            <a:r>
              <a:rPr lang="en-US" altLang="en-US"/>
              <a:t>Average Velocity (Continued)</a:t>
            </a:r>
          </a:p>
        </p:txBody>
      </p:sp>
      <p:sp>
        <p:nvSpPr>
          <p:cNvPr id="4099" name="Rectangle 3">
            <a:extLst>
              <a:ext uri="{FF2B5EF4-FFF2-40B4-BE49-F238E27FC236}">
                <a16:creationId xmlns:a16="http://schemas.microsoft.com/office/drawing/2014/main" id="{CDE9FEB3-B925-49E5-8302-F38582F5B22B}"/>
              </a:ext>
            </a:extLst>
          </p:cNvPr>
          <p:cNvSpPr>
            <a:spLocks noGrp="1" noChangeArrowheads="1"/>
          </p:cNvSpPr>
          <p:nvPr>
            <p:ph type="body" idx="1"/>
          </p:nvPr>
        </p:nvSpPr>
        <p:spPr>
          <a:xfrm>
            <a:off x="685800" y="1066800"/>
            <a:ext cx="7772400" cy="5105400"/>
          </a:xfrm>
        </p:spPr>
        <p:txBody>
          <a:bodyPr/>
          <a:lstStyle/>
          <a:p>
            <a:pPr eaLnBrk="1" hangingPunct="1"/>
            <a:r>
              <a:rPr lang="en-US" altLang="en-US" sz="2800"/>
              <a:t>If we wanted to find the velocity for shorter time intervals, we could shorten the time interval by the same amount at both ends and continue to calculate the average velocity by taking the slope.</a:t>
            </a:r>
          </a:p>
        </p:txBody>
      </p:sp>
      <p:sp>
        <p:nvSpPr>
          <p:cNvPr id="4100" name="Line 5">
            <a:extLst>
              <a:ext uri="{FF2B5EF4-FFF2-40B4-BE49-F238E27FC236}">
                <a16:creationId xmlns:a16="http://schemas.microsoft.com/office/drawing/2014/main" id="{A837A1B0-5CB3-4EF5-AEE9-DB0B05F20111}"/>
              </a:ext>
            </a:extLst>
          </p:cNvPr>
          <p:cNvSpPr>
            <a:spLocks noChangeShapeType="1"/>
          </p:cNvSpPr>
          <p:nvPr/>
        </p:nvSpPr>
        <p:spPr bwMode="auto">
          <a:xfrm>
            <a:off x="2452688" y="2595563"/>
            <a:ext cx="0" cy="329723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1" name="Line 6">
            <a:extLst>
              <a:ext uri="{FF2B5EF4-FFF2-40B4-BE49-F238E27FC236}">
                <a16:creationId xmlns:a16="http://schemas.microsoft.com/office/drawing/2014/main" id="{EC3A1BC0-E0B2-4583-A7A3-B1FEF38610C7}"/>
              </a:ext>
            </a:extLst>
          </p:cNvPr>
          <p:cNvSpPr>
            <a:spLocks noChangeShapeType="1"/>
          </p:cNvSpPr>
          <p:nvPr/>
        </p:nvSpPr>
        <p:spPr bwMode="auto">
          <a:xfrm>
            <a:off x="2452688" y="5892800"/>
            <a:ext cx="34004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2" name="Arc 7">
            <a:extLst>
              <a:ext uri="{FF2B5EF4-FFF2-40B4-BE49-F238E27FC236}">
                <a16:creationId xmlns:a16="http://schemas.microsoft.com/office/drawing/2014/main" id="{2A4EE9BC-B55D-4EA5-8B50-5B39C90EEBAE}"/>
              </a:ext>
            </a:extLst>
          </p:cNvPr>
          <p:cNvSpPr>
            <a:spLocks/>
          </p:cNvSpPr>
          <p:nvPr/>
        </p:nvSpPr>
        <p:spPr bwMode="auto">
          <a:xfrm flipV="1">
            <a:off x="2452688" y="2438400"/>
            <a:ext cx="3554412" cy="3454400"/>
          </a:xfrm>
          <a:custGeom>
            <a:avLst/>
            <a:gdLst>
              <a:gd name="T0" fmla="*/ 2147483646 w 21369"/>
              <a:gd name="T1" fmla="*/ 0 h 21599"/>
              <a:gd name="T2" fmla="*/ 2147483646 w 21369"/>
              <a:gd name="T3" fmla="*/ 2147483646 h 21599"/>
              <a:gd name="T4" fmla="*/ 0 w 21369"/>
              <a:gd name="T5" fmla="*/ 2147483646 h 21599"/>
              <a:gd name="T6" fmla="*/ 0 60000 65536"/>
              <a:gd name="T7" fmla="*/ 0 60000 65536"/>
              <a:gd name="T8" fmla="*/ 0 60000 65536"/>
            </a:gdLst>
            <a:ahLst/>
            <a:cxnLst>
              <a:cxn ang="T6">
                <a:pos x="T0" y="T1"/>
              </a:cxn>
              <a:cxn ang="T7">
                <a:pos x="T2" y="T3"/>
              </a:cxn>
              <a:cxn ang="T8">
                <a:pos x="T4" y="T5"/>
              </a:cxn>
            </a:cxnLst>
            <a:rect l="0" t="0" r="r" b="b"/>
            <a:pathLst>
              <a:path w="21369" h="21599" fill="none" extrusionOk="0">
                <a:moveTo>
                  <a:pt x="232" y="0"/>
                </a:moveTo>
                <a:cubicBezTo>
                  <a:pt x="10855" y="114"/>
                  <a:pt x="19817" y="7936"/>
                  <a:pt x="21368" y="18446"/>
                </a:cubicBezTo>
              </a:path>
              <a:path w="21369" h="21599" stroke="0" extrusionOk="0">
                <a:moveTo>
                  <a:pt x="232" y="0"/>
                </a:moveTo>
                <a:cubicBezTo>
                  <a:pt x="10855" y="114"/>
                  <a:pt x="19817" y="7936"/>
                  <a:pt x="21368" y="18446"/>
                </a:cubicBezTo>
                <a:lnTo>
                  <a:pt x="0" y="21599"/>
                </a:lnTo>
                <a:lnTo>
                  <a:pt x="232"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3" name="Line 8">
            <a:extLst>
              <a:ext uri="{FF2B5EF4-FFF2-40B4-BE49-F238E27FC236}">
                <a16:creationId xmlns:a16="http://schemas.microsoft.com/office/drawing/2014/main" id="{AD5939A3-4D22-4372-868E-5850ECAD1A4A}"/>
              </a:ext>
            </a:extLst>
          </p:cNvPr>
          <p:cNvSpPr>
            <a:spLocks noChangeShapeType="1"/>
          </p:cNvSpPr>
          <p:nvPr/>
        </p:nvSpPr>
        <p:spPr bwMode="auto">
          <a:xfrm flipV="1">
            <a:off x="2452688" y="2909888"/>
            <a:ext cx="3554412" cy="2982912"/>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4" name="Text Box 9">
            <a:extLst>
              <a:ext uri="{FF2B5EF4-FFF2-40B4-BE49-F238E27FC236}">
                <a16:creationId xmlns:a16="http://schemas.microsoft.com/office/drawing/2014/main" id="{C2FEDA55-BAD9-4F20-B456-1DFE2F765ACA}"/>
              </a:ext>
            </a:extLst>
          </p:cNvPr>
          <p:cNvSpPr txBox="1">
            <a:spLocks noChangeArrowheads="1"/>
          </p:cNvSpPr>
          <p:nvPr/>
        </p:nvSpPr>
        <p:spPr bwMode="auto">
          <a:xfrm>
            <a:off x="1371600" y="3536950"/>
            <a:ext cx="927100" cy="70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n-US" sz="4000"/>
              <a:t>x</a:t>
            </a:r>
          </a:p>
        </p:txBody>
      </p:sp>
      <p:sp>
        <p:nvSpPr>
          <p:cNvPr id="4105" name="Text Box 10">
            <a:extLst>
              <a:ext uri="{FF2B5EF4-FFF2-40B4-BE49-F238E27FC236}">
                <a16:creationId xmlns:a16="http://schemas.microsoft.com/office/drawing/2014/main" id="{DBE24A0A-64F2-48B7-A8D7-86BBEB26D525}"/>
              </a:ext>
            </a:extLst>
          </p:cNvPr>
          <p:cNvSpPr txBox="1">
            <a:spLocks noChangeArrowheads="1"/>
          </p:cNvSpPr>
          <p:nvPr/>
        </p:nvSpPr>
        <p:spPr bwMode="auto">
          <a:xfrm>
            <a:off x="5853113" y="5578475"/>
            <a:ext cx="1081087"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n-US" sz="4000"/>
              <a:t>t</a:t>
            </a:r>
          </a:p>
        </p:txBody>
      </p:sp>
      <p:sp>
        <p:nvSpPr>
          <p:cNvPr id="4106" name="Line 12">
            <a:extLst>
              <a:ext uri="{FF2B5EF4-FFF2-40B4-BE49-F238E27FC236}">
                <a16:creationId xmlns:a16="http://schemas.microsoft.com/office/drawing/2014/main" id="{710C1712-41F0-4592-8AD8-3395D7A5B369}"/>
              </a:ext>
            </a:extLst>
          </p:cNvPr>
          <p:cNvSpPr>
            <a:spLocks noChangeShapeType="1"/>
          </p:cNvSpPr>
          <p:nvPr/>
        </p:nvSpPr>
        <p:spPr bwMode="auto">
          <a:xfrm flipV="1">
            <a:off x="2895600" y="3276600"/>
            <a:ext cx="3048000" cy="25908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7" name="Line 13">
            <a:extLst>
              <a:ext uri="{FF2B5EF4-FFF2-40B4-BE49-F238E27FC236}">
                <a16:creationId xmlns:a16="http://schemas.microsoft.com/office/drawing/2014/main" id="{022042A9-C93F-437C-8FD8-96176948AE84}"/>
              </a:ext>
            </a:extLst>
          </p:cNvPr>
          <p:cNvSpPr>
            <a:spLocks noChangeShapeType="1"/>
          </p:cNvSpPr>
          <p:nvPr/>
        </p:nvSpPr>
        <p:spPr bwMode="auto">
          <a:xfrm flipV="1">
            <a:off x="3733800" y="4038600"/>
            <a:ext cx="1905000" cy="15748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8" name="Line 14">
            <a:extLst>
              <a:ext uri="{FF2B5EF4-FFF2-40B4-BE49-F238E27FC236}">
                <a16:creationId xmlns:a16="http://schemas.microsoft.com/office/drawing/2014/main" id="{169410AC-56C3-438E-93C8-C7601218D421}"/>
              </a:ext>
            </a:extLst>
          </p:cNvPr>
          <p:cNvSpPr>
            <a:spLocks noChangeShapeType="1"/>
          </p:cNvSpPr>
          <p:nvPr/>
        </p:nvSpPr>
        <p:spPr bwMode="auto">
          <a:xfrm flipV="1">
            <a:off x="4419600" y="4876800"/>
            <a:ext cx="609600" cy="4572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9" name="Line 15">
            <a:extLst>
              <a:ext uri="{FF2B5EF4-FFF2-40B4-BE49-F238E27FC236}">
                <a16:creationId xmlns:a16="http://schemas.microsoft.com/office/drawing/2014/main" id="{3324C6C6-D6C8-4829-90DF-A45215833AD6}"/>
              </a:ext>
            </a:extLst>
          </p:cNvPr>
          <p:cNvSpPr>
            <a:spLocks noChangeShapeType="1"/>
          </p:cNvSpPr>
          <p:nvPr/>
        </p:nvSpPr>
        <p:spPr bwMode="auto">
          <a:xfrm flipV="1">
            <a:off x="2667000" y="3124200"/>
            <a:ext cx="3276600" cy="27432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0" name="Line 16">
            <a:extLst>
              <a:ext uri="{FF2B5EF4-FFF2-40B4-BE49-F238E27FC236}">
                <a16:creationId xmlns:a16="http://schemas.microsoft.com/office/drawing/2014/main" id="{0DE92DB1-4D50-4FEF-ACAD-131DC48C1DCC}"/>
              </a:ext>
            </a:extLst>
          </p:cNvPr>
          <p:cNvSpPr>
            <a:spLocks noChangeShapeType="1"/>
          </p:cNvSpPr>
          <p:nvPr/>
        </p:nvSpPr>
        <p:spPr bwMode="auto">
          <a:xfrm flipV="1">
            <a:off x="3048000" y="3505200"/>
            <a:ext cx="2819400" cy="23622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1" name="Line 17">
            <a:extLst>
              <a:ext uri="{FF2B5EF4-FFF2-40B4-BE49-F238E27FC236}">
                <a16:creationId xmlns:a16="http://schemas.microsoft.com/office/drawing/2014/main" id="{DB084F45-C670-4FBD-BB5C-002D919D4E3E}"/>
              </a:ext>
            </a:extLst>
          </p:cNvPr>
          <p:cNvSpPr>
            <a:spLocks noChangeShapeType="1"/>
          </p:cNvSpPr>
          <p:nvPr/>
        </p:nvSpPr>
        <p:spPr bwMode="auto">
          <a:xfrm flipV="1">
            <a:off x="3352800" y="3810000"/>
            <a:ext cx="2362200" cy="19812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Line 14">
            <a:extLst>
              <a:ext uri="{FF2B5EF4-FFF2-40B4-BE49-F238E27FC236}">
                <a16:creationId xmlns:a16="http://schemas.microsoft.com/office/drawing/2014/main" id="{F9FD7122-5049-47D1-AB04-58A05F1D7289}"/>
              </a:ext>
            </a:extLst>
          </p:cNvPr>
          <p:cNvSpPr>
            <a:spLocks noChangeShapeType="1"/>
          </p:cNvSpPr>
          <p:nvPr/>
        </p:nvSpPr>
        <p:spPr bwMode="auto">
          <a:xfrm flipV="1">
            <a:off x="3962400" y="4457700"/>
            <a:ext cx="1411288" cy="1120775"/>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left)">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4100"/>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4101"/>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4104"/>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4105"/>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4102"/>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4103"/>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nodeType="clickEffect">
                                  <p:stCondLst>
                                    <p:cond delay="0"/>
                                  </p:stCondLst>
                                  <p:childTnLst>
                                    <p:set>
                                      <p:cBhvr>
                                        <p:cTn id="35" dur="1" fill="hold">
                                          <p:stCondLst>
                                            <p:cond delay="0"/>
                                          </p:stCondLst>
                                        </p:cTn>
                                        <p:tgtEl>
                                          <p:spTgt spid="4109"/>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nodeType="clickEffect">
                                  <p:stCondLst>
                                    <p:cond delay="0"/>
                                  </p:stCondLst>
                                  <p:childTnLst>
                                    <p:set>
                                      <p:cBhvr>
                                        <p:cTn id="39" dur="1" fill="hold">
                                          <p:stCondLst>
                                            <p:cond delay="0"/>
                                          </p:stCondLst>
                                        </p:cTn>
                                        <p:tgtEl>
                                          <p:spTgt spid="4106"/>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nodeType="clickEffect">
                                  <p:stCondLst>
                                    <p:cond delay="0"/>
                                  </p:stCondLst>
                                  <p:childTnLst>
                                    <p:set>
                                      <p:cBhvr>
                                        <p:cTn id="43" dur="1" fill="hold">
                                          <p:stCondLst>
                                            <p:cond delay="0"/>
                                          </p:stCondLst>
                                        </p:cTn>
                                        <p:tgtEl>
                                          <p:spTgt spid="4110"/>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ntr" presetSubtype="0" fill="hold" nodeType="clickEffect">
                                  <p:stCondLst>
                                    <p:cond delay="0"/>
                                  </p:stCondLst>
                                  <p:childTnLst>
                                    <p:set>
                                      <p:cBhvr>
                                        <p:cTn id="47" dur="1" fill="hold">
                                          <p:stCondLst>
                                            <p:cond delay="0"/>
                                          </p:stCondLst>
                                        </p:cTn>
                                        <p:tgtEl>
                                          <p:spTgt spid="4111"/>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nodeType="clickEffect">
                                  <p:stCondLst>
                                    <p:cond delay="0"/>
                                  </p:stCondLst>
                                  <p:childTnLst>
                                    <p:set>
                                      <p:cBhvr>
                                        <p:cTn id="51" dur="1" fill="hold">
                                          <p:stCondLst>
                                            <p:cond delay="0"/>
                                          </p:stCondLst>
                                        </p:cTn>
                                        <p:tgtEl>
                                          <p:spTgt spid="4107"/>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ntr" presetSubtype="0" fill="hold" nodeType="clickEffect">
                                  <p:stCondLst>
                                    <p:cond delay="0"/>
                                  </p:stCondLst>
                                  <p:childTnLst>
                                    <p:set>
                                      <p:cBhvr>
                                        <p:cTn id="55" dur="1" fill="hold">
                                          <p:stCondLst>
                                            <p:cond delay="0"/>
                                          </p:stCondLst>
                                        </p:cTn>
                                        <p:tgtEl>
                                          <p:spTgt spid="16"/>
                                        </p:tgtEl>
                                        <p:attrNameLst>
                                          <p:attrName>style.visibility</p:attrName>
                                        </p:attrNameLst>
                                      </p:cBhvr>
                                      <p:to>
                                        <p:strVal val="visible"/>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1" presetClass="entr" presetSubtype="0" fill="hold" nodeType="clickEffect">
                                  <p:stCondLst>
                                    <p:cond delay="0"/>
                                  </p:stCondLst>
                                  <p:childTnLst>
                                    <p:set>
                                      <p:cBhvr>
                                        <p:cTn id="59" dur="1" fill="hold">
                                          <p:stCondLst>
                                            <p:cond delay="0"/>
                                          </p:stCondLst>
                                        </p:cTn>
                                        <p:tgtEl>
                                          <p:spTgt spid="41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P spid="4104" grpId="0"/>
      <p:bldP spid="4105"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3F7991DA-4D50-42A0-B0B1-D8C83148FF82}"/>
              </a:ext>
            </a:extLst>
          </p:cNvPr>
          <p:cNvSpPr>
            <a:spLocks noGrp="1" noChangeArrowheads="1"/>
          </p:cNvSpPr>
          <p:nvPr>
            <p:ph type="title"/>
          </p:nvPr>
        </p:nvSpPr>
        <p:spPr/>
        <p:txBody>
          <a:bodyPr/>
          <a:lstStyle/>
          <a:p>
            <a:pPr eaLnBrk="1" hangingPunct="1"/>
            <a:r>
              <a:rPr lang="en-US" altLang="en-US"/>
              <a:t>Average Velocity (Continued)</a:t>
            </a:r>
          </a:p>
        </p:txBody>
      </p:sp>
      <p:sp>
        <p:nvSpPr>
          <p:cNvPr id="5123" name="Rectangle 3">
            <a:extLst>
              <a:ext uri="{FF2B5EF4-FFF2-40B4-BE49-F238E27FC236}">
                <a16:creationId xmlns:a16="http://schemas.microsoft.com/office/drawing/2014/main" id="{9FB03C1F-460E-40FC-8C63-848521BE6994}"/>
              </a:ext>
            </a:extLst>
          </p:cNvPr>
          <p:cNvSpPr>
            <a:spLocks noGrp="1" noChangeArrowheads="1"/>
          </p:cNvSpPr>
          <p:nvPr>
            <p:ph type="body" idx="1"/>
          </p:nvPr>
        </p:nvSpPr>
        <p:spPr>
          <a:xfrm>
            <a:off x="685800" y="1981200"/>
            <a:ext cx="7772400" cy="4572000"/>
          </a:xfrm>
        </p:spPr>
        <p:txBody>
          <a:bodyPr/>
          <a:lstStyle/>
          <a:p>
            <a:pPr eaLnBrk="1" hangingPunct="1">
              <a:lnSpc>
                <a:spcPct val="90000"/>
              </a:lnSpc>
            </a:pPr>
            <a:r>
              <a:rPr lang="en-US" altLang="en-US"/>
              <a:t>Eventually you would have a series of parallel lines with the smallest line  representing a single point.</a:t>
            </a:r>
          </a:p>
          <a:p>
            <a:pPr eaLnBrk="1" hangingPunct="1">
              <a:lnSpc>
                <a:spcPct val="90000"/>
              </a:lnSpc>
            </a:pPr>
            <a:r>
              <a:rPr lang="en-US" altLang="en-US"/>
              <a:t>Any of the lines could replace the smallest line, therefore creating a line that is tangent to the curve at that point.</a:t>
            </a:r>
          </a:p>
          <a:p>
            <a:pPr eaLnBrk="1" hangingPunct="1">
              <a:lnSpc>
                <a:spcPct val="90000"/>
              </a:lnSpc>
            </a:pPr>
            <a:r>
              <a:rPr lang="en-US" altLang="en-US"/>
              <a:t>The point would be located at the midpoint (mid-time) of the original curve</a:t>
            </a:r>
          </a:p>
          <a:p>
            <a:pPr eaLnBrk="1" hangingPunct="1">
              <a:lnSpc>
                <a:spcPct val="90000"/>
              </a:lnSpc>
            </a:pPr>
            <a:r>
              <a:rPr lang="en-US" altLang="en-US">
                <a:cs typeface="Times New Roman" panose="02020603050405020304" pitchFamily="18" charset="0"/>
              </a:rPr>
              <a:t>	</a:t>
            </a:r>
            <a:r>
              <a:rPr lang="en-US" altLang="en-US">
                <a:cs typeface="Times New Roman" panose="02020603050405020304" pitchFamily="18" charset="0"/>
                <a:hlinkClick r:id="rId2"/>
              </a:rPr>
              <a:t>Zooming in</a:t>
            </a:r>
            <a:endParaRPr lang="en-US" altLang="en-US">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left)">
                                      <p:cBhvr>
                                        <p:cTn id="7" dur="5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wipe(left)">
                                      <p:cBhvr>
                                        <p:cTn id="12" dur="500"/>
                                        <p:tgtEl>
                                          <p:spTgt spid="5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wipe(left)">
                                      <p:cBhvr>
                                        <p:cTn id="17" dur="500"/>
                                        <p:tgtEl>
                                          <p:spTgt spid="51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wipe(left)">
                                      <p:cBhvr>
                                        <p:cTn id="22" dur="500"/>
                                        <p:tgtEl>
                                          <p:spTgt spid="5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B0EEF5E-40C4-45D2-8D17-DB826005DE77}"/>
              </a:ext>
            </a:extLst>
          </p:cNvPr>
          <p:cNvSpPr>
            <a:spLocks noGrp="1" noChangeArrowheads="1"/>
          </p:cNvSpPr>
          <p:nvPr>
            <p:ph type="title"/>
          </p:nvPr>
        </p:nvSpPr>
        <p:spPr/>
        <p:txBody>
          <a:bodyPr/>
          <a:lstStyle/>
          <a:p>
            <a:pPr eaLnBrk="1" hangingPunct="1"/>
            <a:r>
              <a:rPr lang="en-US" altLang="en-US"/>
              <a:t>Instantaneous Velocity</a:t>
            </a:r>
          </a:p>
        </p:txBody>
      </p:sp>
      <p:sp>
        <p:nvSpPr>
          <p:cNvPr id="6147" name="Rectangle 3">
            <a:extLst>
              <a:ext uri="{FF2B5EF4-FFF2-40B4-BE49-F238E27FC236}">
                <a16:creationId xmlns:a16="http://schemas.microsoft.com/office/drawing/2014/main" id="{F99EC2F8-1692-43B5-98AE-003CAF9FB885}"/>
              </a:ext>
            </a:extLst>
          </p:cNvPr>
          <p:cNvSpPr>
            <a:spLocks noGrp="1" noChangeArrowheads="1"/>
          </p:cNvSpPr>
          <p:nvPr>
            <p:ph type="body" idx="1"/>
          </p:nvPr>
        </p:nvSpPr>
        <p:spPr/>
        <p:txBody>
          <a:bodyPr/>
          <a:lstStyle/>
          <a:p>
            <a:pPr eaLnBrk="1" hangingPunct="1">
              <a:lnSpc>
                <a:spcPct val="90000"/>
              </a:lnSpc>
            </a:pPr>
            <a:r>
              <a:rPr lang="en-US" altLang="en-US" sz="2800" u="sng">
                <a:cs typeface="Times New Roman" panose="02020603050405020304" pitchFamily="18" charset="0"/>
              </a:rPr>
              <a:t>Instantaneous Velocity:</a:t>
            </a:r>
            <a:r>
              <a:rPr lang="en-US" altLang="en-US" sz="2800">
                <a:cs typeface="Times New Roman" panose="02020603050405020304" pitchFamily="18" charset="0"/>
              </a:rPr>
              <a:t>  The velocity of an object at an instant of time.  The slope of the tangent line on an x vs. t graph. </a:t>
            </a:r>
          </a:p>
          <a:p>
            <a:pPr eaLnBrk="1" hangingPunct="1">
              <a:lnSpc>
                <a:spcPct val="90000"/>
              </a:lnSpc>
              <a:buFontTx/>
              <a:buNone/>
            </a:pPr>
            <a:r>
              <a:rPr lang="en-US" altLang="en-US" sz="2800">
                <a:cs typeface="Times New Roman" panose="02020603050405020304" pitchFamily="18" charset="0"/>
              </a:rPr>
              <a:t>(ex. Speedometer/velocitometer?)</a:t>
            </a:r>
          </a:p>
          <a:p>
            <a:pPr eaLnBrk="1" hangingPunct="1">
              <a:lnSpc>
                <a:spcPct val="90000"/>
              </a:lnSpc>
              <a:buFontTx/>
              <a:buNone/>
            </a:pPr>
            <a:r>
              <a:rPr lang="en-US" altLang="en-US" sz="2800">
                <a:cs typeface="Times New Roman" panose="02020603050405020304" pitchFamily="18" charset="0"/>
              </a:rPr>
              <a:t>  	 	</a:t>
            </a:r>
          </a:p>
          <a:p>
            <a:pPr eaLnBrk="1" hangingPunct="1">
              <a:lnSpc>
                <a:spcPct val="90000"/>
              </a:lnSpc>
              <a:buFontTx/>
              <a:buNone/>
            </a:pPr>
            <a:endParaRPr lang="en-US" alt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left)">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wipe(left)">
                                      <p:cBhvr>
                                        <p:cTn id="17"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8405CF9E-2A1F-4453-B16C-211DA7F2633C}"/>
              </a:ext>
            </a:extLst>
          </p:cNvPr>
          <p:cNvSpPr>
            <a:spLocks noGrp="1" noChangeArrowheads="1"/>
          </p:cNvSpPr>
          <p:nvPr>
            <p:ph type="title"/>
          </p:nvPr>
        </p:nvSpPr>
        <p:spPr/>
        <p:txBody>
          <a:bodyPr/>
          <a:lstStyle/>
          <a:p>
            <a:pPr eaLnBrk="1" hangingPunct="1"/>
            <a:r>
              <a:rPr lang="en-US" altLang="en-US"/>
              <a:t>Average Acceleration</a:t>
            </a:r>
          </a:p>
        </p:txBody>
      </p:sp>
      <p:sp>
        <p:nvSpPr>
          <p:cNvPr id="7171" name="Rectangle 3">
            <a:extLst>
              <a:ext uri="{FF2B5EF4-FFF2-40B4-BE49-F238E27FC236}">
                <a16:creationId xmlns:a16="http://schemas.microsoft.com/office/drawing/2014/main" id="{F4B3D69F-DF1C-4A0B-9B5E-F43D60ACC4F2}"/>
              </a:ext>
            </a:extLst>
          </p:cNvPr>
          <p:cNvSpPr>
            <a:spLocks noGrp="1" noChangeArrowheads="1"/>
          </p:cNvSpPr>
          <p:nvPr>
            <p:ph type="body" idx="1"/>
          </p:nvPr>
        </p:nvSpPr>
        <p:spPr/>
        <p:txBody>
          <a:bodyPr/>
          <a:lstStyle/>
          <a:p>
            <a:pPr eaLnBrk="1" hangingPunct="1">
              <a:lnSpc>
                <a:spcPct val="90000"/>
              </a:lnSpc>
            </a:pPr>
            <a:r>
              <a:rPr lang="en-US" altLang="en-US" u="sng">
                <a:cs typeface="Times New Roman" panose="02020603050405020304" pitchFamily="18" charset="0"/>
              </a:rPr>
              <a:t>Average Acceleration:</a:t>
            </a:r>
            <a:r>
              <a:rPr lang="en-US" altLang="en-US">
                <a:cs typeface="Times New Roman" panose="02020603050405020304" pitchFamily="18" charset="0"/>
              </a:rPr>
              <a:t>  The change in velocity of an object in a given amount of time, or the slope of a velocity vs. time graph. </a:t>
            </a:r>
          </a:p>
          <a:p>
            <a:pPr eaLnBrk="1" hangingPunct="1">
              <a:lnSpc>
                <a:spcPct val="90000"/>
              </a:lnSpc>
              <a:buFontTx/>
              <a:buNone/>
            </a:pPr>
            <a:r>
              <a:rPr lang="en-US" altLang="en-US">
                <a:cs typeface="Times New Roman" panose="02020603050405020304" pitchFamily="18" charset="0"/>
              </a:rPr>
              <a:t>		</a:t>
            </a:r>
          </a:p>
          <a:p>
            <a:pPr eaLnBrk="1" hangingPunct="1">
              <a:lnSpc>
                <a:spcPct val="90000"/>
              </a:lnSpc>
              <a:buFontTx/>
              <a:buNone/>
            </a:pPr>
            <a:r>
              <a:rPr lang="en-US" altLang="en-US">
                <a:cs typeface="Times New Roman" panose="02020603050405020304" pitchFamily="18" charset="0"/>
              </a:rPr>
              <a:t>		</a:t>
            </a:r>
          </a:p>
          <a:p>
            <a:pPr eaLnBrk="1" hangingPunct="1">
              <a:lnSpc>
                <a:spcPct val="90000"/>
              </a:lnSpc>
              <a:buFontTx/>
              <a:buNone/>
            </a:pPr>
            <a:r>
              <a:rPr lang="en-US" altLang="en-US">
                <a:cs typeface="Times New Roman" panose="02020603050405020304" pitchFamily="18" charset="0"/>
              </a:rPr>
              <a:t>		Units: m/s</a:t>
            </a:r>
            <a:r>
              <a:rPr lang="en-US" altLang="en-US" baseline="30000">
                <a:cs typeface="Times New Roman" panose="02020603050405020304" pitchFamily="18" charset="0"/>
              </a:rPr>
              <a:t>2</a:t>
            </a:r>
            <a:r>
              <a:rPr lang="en-US" altLang="en-US">
                <a:cs typeface="Times New Roman" panose="02020603050405020304" pitchFamily="18" charset="0"/>
              </a:rPr>
              <a:t> or m/s/s</a:t>
            </a:r>
          </a:p>
          <a:p>
            <a:pPr eaLnBrk="1" hangingPunct="1">
              <a:lnSpc>
                <a:spcPct val="90000"/>
              </a:lnSpc>
              <a:buFontTx/>
              <a:buNone/>
            </a:pPr>
            <a:r>
              <a:rPr lang="en-US" altLang="en-US">
                <a:cs typeface="Times New Roman" panose="02020603050405020304" pitchFamily="18" charset="0"/>
              </a:rPr>
              <a:t>	ex.  Car (gas, brakes, steering wheel)</a:t>
            </a:r>
          </a:p>
          <a:p>
            <a:pPr eaLnBrk="1" hangingPunct="1">
              <a:lnSpc>
                <a:spcPct val="90000"/>
              </a:lnSpc>
            </a:pPr>
            <a:endParaRPr lang="en-US" altLang="en-US"/>
          </a:p>
        </p:txBody>
      </p:sp>
      <p:graphicFrame>
        <p:nvGraphicFramePr>
          <p:cNvPr id="8196" name="Object 4">
            <a:extLst>
              <a:ext uri="{FF2B5EF4-FFF2-40B4-BE49-F238E27FC236}">
                <a16:creationId xmlns:a16="http://schemas.microsoft.com/office/drawing/2014/main" id="{1B194315-88F9-40E4-839D-7A36B54323EC}"/>
              </a:ext>
            </a:extLst>
          </p:cNvPr>
          <p:cNvGraphicFramePr>
            <a:graphicFrameLocks noChangeAspect="1"/>
          </p:cNvGraphicFramePr>
          <p:nvPr/>
        </p:nvGraphicFramePr>
        <p:xfrm>
          <a:off x="2487613" y="3529013"/>
          <a:ext cx="3119437" cy="1377950"/>
        </p:xfrm>
        <a:graphic>
          <a:graphicData uri="http://schemas.openxmlformats.org/presentationml/2006/ole">
            <mc:AlternateContent xmlns:mc="http://schemas.openxmlformats.org/markup-compatibility/2006">
              <mc:Choice xmlns:v="urn:schemas-microsoft-com:vml" Requires="v">
                <p:oleObj spid="_x0000_s1027" name="Equation" r:id="rId3" imgW="977900" imgH="431800" progId="Equation.DSMT4">
                  <p:embed/>
                </p:oleObj>
              </mc:Choice>
              <mc:Fallback>
                <p:oleObj name="Equation" r:id="rId3" imgW="977900" imgH="431800" progId="Equation.DSMT4">
                  <p:embed/>
                  <p:pic>
                    <p:nvPicPr>
                      <p:cNvPr id="8196" name="Object 4">
                        <a:extLst>
                          <a:ext uri="{FF2B5EF4-FFF2-40B4-BE49-F238E27FC236}">
                            <a16:creationId xmlns:a16="http://schemas.microsoft.com/office/drawing/2014/main" id="{1B194315-88F9-40E4-839D-7A36B54323E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7613" y="3529013"/>
                        <a:ext cx="3119437" cy="1377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wipe(left)">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wipe(left)">
                                      <p:cBhvr>
                                        <p:cTn id="12" dur="5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wipe(left)">
                                      <p:cBhvr>
                                        <p:cTn id="17" dur="500"/>
                                        <p:tgtEl>
                                          <p:spTgt spid="71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wipe(left)">
                                      <p:cBhvr>
                                        <p:cTn id="22" dur="500"/>
                                        <p:tgtEl>
                                          <p:spTgt spid="71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wipe(left)">
                                      <p:cBhvr>
                                        <p:cTn id="27" dur="5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DE0368B-7C59-43C2-80F3-16CEBA09F7D4}"/>
              </a:ext>
            </a:extLst>
          </p:cNvPr>
          <p:cNvSpPr>
            <a:spLocks noGrp="1" noChangeArrowheads="1"/>
          </p:cNvSpPr>
          <p:nvPr>
            <p:ph type="title"/>
          </p:nvPr>
        </p:nvSpPr>
        <p:spPr/>
        <p:txBody>
          <a:bodyPr/>
          <a:lstStyle/>
          <a:p>
            <a:pPr eaLnBrk="1" hangingPunct="1"/>
            <a:r>
              <a:rPr lang="en-US" altLang="en-US"/>
              <a:t>Nature of Acceleration</a:t>
            </a:r>
          </a:p>
        </p:txBody>
      </p:sp>
      <p:sp>
        <p:nvSpPr>
          <p:cNvPr id="8195" name="Rectangle 3">
            <a:extLst>
              <a:ext uri="{FF2B5EF4-FFF2-40B4-BE49-F238E27FC236}">
                <a16:creationId xmlns:a16="http://schemas.microsoft.com/office/drawing/2014/main" id="{245B96BE-EA7B-45ED-897B-A88C813003A2}"/>
              </a:ext>
            </a:extLst>
          </p:cNvPr>
          <p:cNvSpPr>
            <a:spLocks noGrp="1" noChangeArrowheads="1"/>
          </p:cNvSpPr>
          <p:nvPr>
            <p:ph type="body" idx="1"/>
          </p:nvPr>
        </p:nvSpPr>
        <p:spPr/>
        <p:txBody>
          <a:bodyPr/>
          <a:lstStyle/>
          <a:p>
            <a:pPr eaLnBrk="1" hangingPunct="1"/>
            <a:r>
              <a:rPr lang="en-US" altLang="en-US"/>
              <a:t>Vector or Scalar?</a:t>
            </a:r>
          </a:p>
          <a:p>
            <a:pPr lvl="1" eaLnBrk="1" hangingPunct="1"/>
            <a:r>
              <a:rPr lang="en-US" altLang="en-US"/>
              <a:t>Slope (+ or -)</a:t>
            </a:r>
          </a:p>
          <a:p>
            <a:pPr lvl="1" eaLnBrk="1" hangingPunct="1"/>
            <a:r>
              <a:rPr lang="en-US" altLang="en-US"/>
              <a:t>Acceleration is a vector.</a:t>
            </a:r>
          </a:p>
          <a:p>
            <a:pPr eaLnBrk="1" hangingPunct="1"/>
            <a:r>
              <a:rPr lang="en-US" altLang="en-US"/>
              <a:t>Can you have a negative acceleration?</a:t>
            </a:r>
          </a:p>
          <a:p>
            <a:pPr lvl="1" eaLnBrk="1" hangingPunct="1"/>
            <a:r>
              <a:rPr lang="en-US" altLang="en-US">
                <a:cs typeface="Times New Roman" panose="02020603050405020304" pitchFamily="18" charset="0"/>
              </a:rPr>
              <a:t>ex. slowing down while moving (+)</a:t>
            </a:r>
            <a:r>
              <a:rPr lang="en-US" altLang="en-US"/>
              <a:t> </a:t>
            </a:r>
            <a:endParaRPr lang="en-US" altLang="en-US">
              <a:cs typeface="Times New Roman" panose="02020603050405020304" pitchFamily="18" charset="0"/>
            </a:endParaRPr>
          </a:p>
          <a:p>
            <a:pPr lvl="1" eaLnBrk="1" hangingPunct="1"/>
            <a:r>
              <a:rPr lang="en-US" altLang="en-US">
                <a:cs typeface="Times New Roman" panose="02020603050405020304" pitchFamily="18" charset="0"/>
              </a:rPr>
              <a:t>Speeding up while moving(-)</a:t>
            </a:r>
            <a:endParaRPr lang="en-US" altLang="en-US"/>
          </a:p>
          <a:p>
            <a:pPr eaLnBrk="1" hangingPunct="1">
              <a:buFontTx/>
              <a:buNone/>
            </a:pP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wipe(left)">
                                      <p:cBhvr>
                                        <p:cTn id="7" dur="500"/>
                                        <p:tgtEl>
                                          <p:spTgt spid="819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195">
                                            <p:txEl>
                                              <p:pRg st="1" end="1"/>
                                            </p:txEl>
                                          </p:spTgt>
                                        </p:tgtEl>
                                        <p:attrNameLst>
                                          <p:attrName>style.visibility</p:attrName>
                                        </p:attrNameLst>
                                      </p:cBhvr>
                                      <p:to>
                                        <p:strVal val="visible"/>
                                      </p:to>
                                    </p:set>
                                    <p:animEffect transition="in" filter="wipe(left)">
                                      <p:cBhvr>
                                        <p:cTn id="10" dur="500"/>
                                        <p:tgtEl>
                                          <p:spTgt spid="8195">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8195">
                                            <p:txEl>
                                              <p:pRg st="2" end="2"/>
                                            </p:txEl>
                                          </p:spTgt>
                                        </p:tgtEl>
                                        <p:attrNameLst>
                                          <p:attrName>style.visibility</p:attrName>
                                        </p:attrNameLst>
                                      </p:cBhvr>
                                      <p:to>
                                        <p:strVal val="visible"/>
                                      </p:to>
                                    </p:set>
                                    <p:animEffect transition="in" filter="wipe(left)">
                                      <p:cBhvr>
                                        <p:cTn id="13" dur="500"/>
                                        <p:tgtEl>
                                          <p:spTgt spid="8195">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8195">
                                            <p:txEl>
                                              <p:pRg st="3" end="3"/>
                                            </p:txEl>
                                          </p:spTgt>
                                        </p:tgtEl>
                                        <p:attrNameLst>
                                          <p:attrName>style.visibility</p:attrName>
                                        </p:attrNameLst>
                                      </p:cBhvr>
                                      <p:to>
                                        <p:strVal val="visible"/>
                                      </p:to>
                                    </p:set>
                                    <p:animEffect transition="in" filter="wipe(left)">
                                      <p:cBhvr>
                                        <p:cTn id="18" dur="500"/>
                                        <p:tgtEl>
                                          <p:spTgt spid="8195">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8195">
                                            <p:txEl>
                                              <p:pRg st="4" end="4"/>
                                            </p:txEl>
                                          </p:spTgt>
                                        </p:tgtEl>
                                        <p:attrNameLst>
                                          <p:attrName>style.visibility</p:attrName>
                                        </p:attrNameLst>
                                      </p:cBhvr>
                                      <p:to>
                                        <p:strVal val="visible"/>
                                      </p:to>
                                    </p:set>
                                    <p:animEffect transition="in" filter="wipe(left)">
                                      <p:cBhvr>
                                        <p:cTn id="21" dur="500"/>
                                        <p:tgtEl>
                                          <p:spTgt spid="8195">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8195">
                                            <p:txEl>
                                              <p:pRg st="5" end="5"/>
                                            </p:txEl>
                                          </p:spTgt>
                                        </p:tgtEl>
                                        <p:attrNameLst>
                                          <p:attrName>style.visibility</p:attrName>
                                        </p:attrNameLst>
                                      </p:cBhvr>
                                      <p:to>
                                        <p:strVal val="visible"/>
                                      </p:to>
                                    </p:set>
                                    <p:animEffect transition="in" filter="wipe(left)">
                                      <p:cBhvr>
                                        <p:cTn id="24" dur="500"/>
                                        <p:tgtEl>
                                          <p:spTgt spid="81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134EB95-7055-4BF5-A1B2-86872A4879F0}"/>
              </a:ext>
            </a:extLst>
          </p:cNvPr>
          <p:cNvSpPr>
            <a:spLocks noGrp="1" noChangeArrowheads="1"/>
          </p:cNvSpPr>
          <p:nvPr>
            <p:ph type="title"/>
          </p:nvPr>
        </p:nvSpPr>
        <p:spPr/>
        <p:txBody>
          <a:bodyPr/>
          <a:lstStyle/>
          <a:p>
            <a:r>
              <a:rPr lang="en-US" altLang="en-US"/>
              <a:t>Nature of Acceleration</a:t>
            </a:r>
          </a:p>
        </p:txBody>
      </p:sp>
      <p:sp>
        <p:nvSpPr>
          <p:cNvPr id="10243" name="Content Placeholder 2">
            <a:extLst>
              <a:ext uri="{FF2B5EF4-FFF2-40B4-BE49-F238E27FC236}">
                <a16:creationId xmlns:a16="http://schemas.microsoft.com/office/drawing/2014/main" id="{05C5CB6D-0AF1-40C0-B26D-F71E4EAC26ED}"/>
              </a:ext>
            </a:extLst>
          </p:cNvPr>
          <p:cNvSpPr>
            <a:spLocks noGrp="1" noChangeArrowheads="1"/>
          </p:cNvSpPr>
          <p:nvPr>
            <p:ph idx="1"/>
          </p:nvPr>
        </p:nvSpPr>
        <p:spPr/>
        <p:txBody>
          <a:bodyPr/>
          <a:lstStyle/>
          <a:p>
            <a:pPr eaLnBrk="1" hangingPunct="1"/>
            <a:r>
              <a:rPr lang="en-US" altLang="en-US"/>
              <a:t>General Vector Rules</a:t>
            </a:r>
          </a:p>
          <a:p>
            <a:pPr lvl="1" eaLnBrk="1" hangingPunct="1"/>
            <a:r>
              <a:rPr lang="en-US" altLang="en-US"/>
              <a:t>Speeding up (Acceleration vector in same direction as velocity vector)</a:t>
            </a:r>
          </a:p>
          <a:p>
            <a:pPr lvl="1" eaLnBrk="1" hangingPunct="1"/>
            <a:r>
              <a:rPr lang="en-US" altLang="en-US"/>
              <a:t>Slowing down(Acceleration vector in opposite direction as velocity vector)</a:t>
            </a:r>
          </a:p>
          <a:p>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FA991C33-4A8E-406B-A328-9CD944D30F65}"/>
              </a:ext>
            </a:extLst>
          </p:cNvPr>
          <p:cNvSpPr>
            <a:spLocks noGrp="1" noChangeArrowheads="1"/>
          </p:cNvSpPr>
          <p:nvPr>
            <p:ph type="title"/>
          </p:nvPr>
        </p:nvSpPr>
        <p:spPr/>
        <p:txBody>
          <a:bodyPr/>
          <a:lstStyle/>
          <a:p>
            <a:pPr eaLnBrk="1" hangingPunct="1"/>
            <a:r>
              <a:rPr lang="en-US" altLang="en-US"/>
              <a:t>Types of Acceleration</a:t>
            </a:r>
          </a:p>
        </p:txBody>
      </p:sp>
      <p:sp>
        <p:nvSpPr>
          <p:cNvPr id="14339" name="Rectangle 3">
            <a:extLst>
              <a:ext uri="{FF2B5EF4-FFF2-40B4-BE49-F238E27FC236}">
                <a16:creationId xmlns:a16="http://schemas.microsoft.com/office/drawing/2014/main" id="{5F645749-7AAE-4E14-8C94-4F2E44751F34}"/>
              </a:ext>
            </a:extLst>
          </p:cNvPr>
          <p:cNvSpPr>
            <a:spLocks noGrp="1" noChangeArrowheads="1"/>
          </p:cNvSpPr>
          <p:nvPr>
            <p:ph type="body" idx="1"/>
          </p:nvPr>
        </p:nvSpPr>
        <p:spPr/>
        <p:txBody>
          <a:bodyPr/>
          <a:lstStyle/>
          <a:p>
            <a:pPr eaLnBrk="1" hangingPunct="1"/>
            <a:r>
              <a:rPr lang="en-US" altLang="en-US"/>
              <a:t>Positive Velocity, Positive Acceleration</a:t>
            </a:r>
          </a:p>
        </p:txBody>
      </p:sp>
      <p:grpSp>
        <p:nvGrpSpPr>
          <p:cNvPr id="11268" name="Group 11">
            <a:extLst>
              <a:ext uri="{FF2B5EF4-FFF2-40B4-BE49-F238E27FC236}">
                <a16:creationId xmlns:a16="http://schemas.microsoft.com/office/drawing/2014/main" id="{F039ACA9-6BB9-4E31-ACBB-FD3FF5847956}"/>
              </a:ext>
            </a:extLst>
          </p:cNvPr>
          <p:cNvGrpSpPr>
            <a:grpSpLocks/>
          </p:cNvGrpSpPr>
          <p:nvPr/>
        </p:nvGrpSpPr>
        <p:grpSpPr bwMode="auto">
          <a:xfrm>
            <a:off x="2819400" y="2819400"/>
            <a:ext cx="3192463" cy="2371725"/>
            <a:chOff x="2016" y="2016"/>
            <a:chExt cx="1584" cy="1222"/>
          </a:xfrm>
        </p:grpSpPr>
        <p:sp>
          <p:nvSpPr>
            <p:cNvPr id="11269" name="Line 5">
              <a:extLst>
                <a:ext uri="{FF2B5EF4-FFF2-40B4-BE49-F238E27FC236}">
                  <a16:creationId xmlns:a16="http://schemas.microsoft.com/office/drawing/2014/main" id="{617CC4DD-42C0-45FF-8D70-589B8173960B}"/>
                </a:ext>
              </a:extLst>
            </p:cNvPr>
            <p:cNvSpPr>
              <a:spLocks noChangeShapeType="1"/>
            </p:cNvSpPr>
            <p:nvPr/>
          </p:nvSpPr>
          <p:spPr bwMode="auto">
            <a:xfrm>
              <a:off x="2352" y="2064"/>
              <a:ext cx="0" cy="100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0" name="Line 6">
              <a:extLst>
                <a:ext uri="{FF2B5EF4-FFF2-40B4-BE49-F238E27FC236}">
                  <a16:creationId xmlns:a16="http://schemas.microsoft.com/office/drawing/2014/main" id="{15B87E1B-2B29-4071-9AD7-E8E15116E65D}"/>
                </a:ext>
              </a:extLst>
            </p:cNvPr>
            <p:cNvSpPr>
              <a:spLocks noChangeShapeType="1"/>
            </p:cNvSpPr>
            <p:nvPr/>
          </p:nvSpPr>
          <p:spPr bwMode="auto">
            <a:xfrm>
              <a:off x="2352" y="3072"/>
              <a:ext cx="105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1" name="Arc 7">
              <a:extLst>
                <a:ext uri="{FF2B5EF4-FFF2-40B4-BE49-F238E27FC236}">
                  <a16:creationId xmlns:a16="http://schemas.microsoft.com/office/drawing/2014/main" id="{0B5FEC57-05B4-4E0F-9FD9-3FDC67B3306D}"/>
                </a:ext>
              </a:extLst>
            </p:cNvPr>
            <p:cNvSpPr>
              <a:spLocks/>
            </p:cNvSpPr>
            <p:nvPr/>
          </p:nvSpPr>
          <p:spPr bwMode="auto">
            <a:xfrm flipV="1">
              <a:off x="2352" y="2016"/>
              <a:ext cx="1104" cy="1056"/>
            </a:xfrm>
            <a:custGeom>
              <a:avLst/>
              <a:gdLst>
                <a:gd name="T0" fmla="*/ 0 w 21369"/>
                <a:gd name="T1" fmla="*/ 0 h 21599"/>
                <a:gd name="T2" fmla="*/ 0 w 21369"/>
                <a:gd name="T3" fmla="*/ 0 h 21599"/>
                <a:gd name="T4" fmla="*/ 0 w 21369"/>
                <a:gd name="T5" fmla="*/ 0 h 21599"/>
                <a:gd name="T6" fmla="*/ 0 60000 65536"/>
                <a:gd name="T7" fmla="*/ 0 60000 65536"/>
                <a:gd name="T8" fmla="*/ 0 60000 65536"/>
              </a:gdLst>
              <a:ahLst/>
              <a:cxnLst>
                <a:cxn ang="T6">
                  <a:pos x="T0" y="T1"/>
                </a:cxn>
                <a:cxn ang="T7">
                  <a:pos x="T2" y="T3"/>
                </a:cxn>
                <a:cxn ang="T8">
                  <a:pos x="T4" y="T5"/>
                </a:cxn>
              </a:cxnLst>
              <a:rect l="0" t="0" r="r" b="b"/>
              <a:pathLst>
                <a:path w="21369" h="21599" fill="none" extrusionOk="0">
                  <a:moveTo>
                    <a:pt x="232" y="0"/>
                  </a:moveTo>
                  <a:cubicBezTo>
                    <a:pt x="10855" y="114"/>
                    <a:pt x="19817" y="7936"/>
                    <a:pt x="21368" y="18446"/>
                  </a:cubicBezTo>
                </a:path>
                <a:path w="21369" h="21599" stroke="0" extrusionOk="0">
                  <a:moveTo>
                    <a:pt x="232" y="0"/>
                  </a:moveTo>
                  <a:cubicBezTo>
                    <a:pt x="10855" y="114"/>
                    <a:pt x="19817" y="7936"/>
                    <a:pt x="21368" y="18446"/>
                  </a:cubicBezTo>
                  <a:lnTo>
                    <a:pt x="0" y="21599"/>
                  </a:lnTo>
                  <a:lnTo>
                    <a:pt x="232"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2" name="Text Box 9">
              <a:extLst>
                <a:ext uri="{FF2B5EF4-FFF2-40B4-BE49-F238E27FC236}">
                  <a16:creationId xmlns:a16="http://schemas.microsoft.com/office/drawing/2014/main" id="{5B7CB822-A52A-43A0-8E72-FC0C0D816791}"/>
                </a:ext>
              </a:extLst>
            </p:cNvPr>
            <p:cNvSpPr txBox="1">
              <a:spLocks noChangeArrowheads="1"/>
            </p:cNvSpPr>
            <p:nvPr/>
          </p:nvSpPr>
          <p:spPr bwMode="auto">
            <a:xfrm>
              <a:off x="2016" y="2352"/>
              <a:ext cx="288" cy="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n-US" sz="3600"/>
                <a:t>x</a:t>
              </a:r>
            </a:p>
          </p:txBody>
        </p:sp>
        <p:sp>
          <p:nvSpPr>
            <p:cNvPr id="11273" name="Text Box 10">
              <a:extLst>
                <a:ext uri="{FF2B5EF4-FFF2-40B4-BE49-F238E27FC236}">
                  <a16:creationId xmlns:a16="http://schemas.microsoft.com/office/drawing/2014/main" id="{31174742-19C9-4CA2-9DB9-408B4F78203C}"/>
                </a:ext>
              </a:extLst>
            </p:cNvPr>
            <p:cNvSpPr txBox="1">
              <a:spLocks noChangeArrowheads="1"/>
            </p:cNvSpPr>
            <p:nvPr/>
          </p:nvSpPr>
          <p:spPr bwMode="auto">
            <a:xfrm>
              <a:off x="3446" y="2908"/>
              <a:ext cx="154"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3600"/>
                <a:t>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wipe(left)">
                                      <p:cBhvr>
                                        <p:cTn id="7" dur="500"/>
                                        <p:tgtEl>
                                          <p:spTgt spid="143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3596</TotalTime>
  <Words>572</Words>
  <Application>Microsoft Office PowerPoint</Application>
  <PresentationFormat>On-screen Show (4:3)</PresentationFormat>
  <Paragraphs>75</Paragraphs>
  <Slides>16</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0" baseType="lpstr">
      <vt:lpstr>Calibri</vt:lpstr>
      <vt:lpstr>Times New Roman</vt:lpstr>
      <vt:lpstr>Default Design</vt:lpstr>
      <vt:lpstr>Equation</vt:lpstr>
      <vt:lpstr>Accelerated Motion</vt:lpstr>
      <vt:lpstr>A “Closer” Look at Average Velocity</vt:lpstr>
      <vt:lpstr>Average Velocity (Continued)</vt:lpstr>
      <vt:lpstr>Average Velocity (Continued)</vt:lpstr>
      <vt:lpstr>Instantaneous Velocity</vt:lpstr>
      <vt:lpstr>Average Acceleration</vt:lpstr>
      <vt:lpstr>Nature of Acceleration</vt:lpstr>
      <vt:lpstr>Nature of Acceleration</vt:lpstr>
      <vt:lpstr>Types of Acceleration</vt:lpstr>
      <vt:lpstr>Types of Acceleration (continued)</vt:lpstr>
      <vt:lpstr>Types of Acceleration (continued)</vt:lpstr>
      <vt:lpstr>Types of Acceleration (continued)</vt:lpstr>
      <vt:lpstr>Instantaneous Acceleration</vt:lpstr>
      <vt:lpstr>Information from a Graph</vt:lpstr>
      <vt:lpstr>Information from a Graph (Continued)</vt:lpstr>
      <vt:lpstr>Average or Instantaneous?</vt:lpstr>
    </vt:vector>
  </TitlesOfParts>
  <Company>ECASD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Accelerated Motion</dc:title>
  <dc:creator>jrobaidek</dc:creator>
  <cp:lastModifiedBy>Chris Lange</cp:lastModifiedBy>
  <cp:revision>49</cp:revision>
  <dcterms:created xsi:type="dcterms:W3CDTF">2005-10-24T18:19:30Z</dcterms:created>
  <dcterms:modified xsi:type="dcterms:W3CDTF">2020-09-23T17:36:58Z</dcterms:modified>
</cp:coreProperties>
</file>