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92" r:id="rId4"/>
    <p:sldId id="258" r:id="rId5"/>
    <p:sldId id="267" r:id="rId6"/>
    <p:sldId id="269" r:id="rId7"/>
    <p:sldId id="268" r:id="rId8"/>
    <p:sldId id="274" r:id="rId9"/>
    <p:sldId id="279" r:id="rId10"/>
    <p:sldId id="276" r:id="rId11"/>
    <p:sldId id="291" r:id="rId12"/>
    <p:sldId id="280" r:id="rId13"/>
    <p:sldId id="27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s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4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63B53-6A5C-428A-8B59-0A8AE3B8F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B3CD7-AB77-44CF-BD39-F9CB241EC23C}" type="datetimeFigureOut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69EE6-2A11-477E-B5A9-5D453112C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8AF77-D626-4DB7-9BCA-93DB68144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45C1B-6022-4163-8E7F-9908A5CC9C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28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6BC26-B51E-4C69-8670-FF4B03D99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DB0CC-5879-45E3-8BED-D9B146789007}" type="datetimeFigureOut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DA11B-9D6F-4945-826C-07C45AA97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0F683-89BF-47A9-904D-F01EE6182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B07A-D48A-4A76-82EC-BE697B965D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007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A067A-E570-4AEB-97C5-4E84CB1CB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0B406-FEC3-4673-9D57-96777DD3AA46}" type="datetimeFigureOut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78557-2A83-4658-A832-5880D2238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78D1D-9E5B-4B1B-8C46-006EA2C09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4F4B1-E3FA-4945-A698-7F0CFCB9A7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623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87895-1047-40B0-8AE8-63CE371F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C47CF-BB70-4218-8807-A535C021412B}" type="datetimeFigureOut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BBCE9-D3ED-4515-8BF6-1A1662D4E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3EACA-919D-463B-951C-086B8F096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F988E-19CF-4238-8AE2-F7E930AB5D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331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D3043-92B4-48BA-B1EA-A6C0885BE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400FD-031C-4A79-B918-6D74B1629F08}" type="datetimeFigureOut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50E3-761B-452E-8F36-83E0C9DEC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9A600-9057-4745-9361-6A9D00A38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D23BE-22C4-4241-9415-8626BCD736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24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5020BC-C37C-4AB9-9A63-B843BA56C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C327F-DD7C-4A42-9D97-BE84A572ABDE}" type="datetimeFigureOut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64C852-BEB2-4FAF-BB71-0E1FD0627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D104153-351F-414B-BCB2-2639F0040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EE64-6CEE-4129-8BD6-53CE0833E3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02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233E4B7-18F4-468A-A5D6-9A6982E0C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EAEAD-01E3-4C98-A83D-3A8EBB9118C9}" type="datetimeFigureOut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9D028FE-EF52-496B-B7CE-F885F880E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D1E0006-3B87-47FA-9DFF-2558C7E8A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92BEB-7981-4154-92D1-23AC7DED4E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50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358F371-7F91-4D74-894E-0E396EA79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DEC38-D754-4A51-AD12-97BBBCF8A2EA}" type="datetimeFigureOut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BB708A7-0C9A-4154-BD02-8DA5723D5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5332678-6541-434C-9C40-76954FBA3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AC329-8876-4658-B157-8938D9B9E2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30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7D07FC-2B4C-42D1-9058-4C3E6825E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1A874-470C-4BD7-BF56-690F5EA9F019}" type="datetimeFigureOut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9763F4B-410B-4542-86F2-E2972E848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779AA30-DFD7-4D21-B2F1-21F13DF44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03910-B358-4D05-96ED-3B2C2E8D53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10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42E6BA0-996D-4FFD-9627-D1149C445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DF025-F5B3-4588-A8F9-5777E1DF0570}" type="datetimeFigureOut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E105E8-5D2B-4C5A-B18F-6E8F31302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9CA9B0-DF63-4FF1-BEB1-D0727E916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BCD1B-07BD-473A-A21D-8757F11329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4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E1D9E0-D27F-4FD6-9AD1-900CC5011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2281-79E9-4BDC-8E2D-79FAE74D57ED}" type="datetimeFigureOut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A47901-EADA-426A-B7BE-AE46EBE8A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968F599-DAD1-4F76-B9FF-488CC6DAD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52AE5-EE23-4F15-B704-FEFCA12347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21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A635AE9-CA5C-4740-9022-33F1C252E24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C010DA8-6500-496C-AABE-A6CBAA1C61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00EB3-4C15-4553-BEFA-8CC820FB7A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D726B6-2D95-4382-885D-E09CA925C7A3}" type="datetimeFigureOut">
              <a:rPr lang="en-US"/>
              <a:pPr>
                <a:defRPr/>
              </a:pPr>
              <a:t>9/25/2019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A674E-01A6-4B22-94D8-826E52A719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ECA61-59AB-4CFA-BEDE-5B2720119C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1F8F982-C9C4-4FC3-BA58-A64AF9FB23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D1A95BA3-97FC-4755-9FD9-F8754F4B4F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Ideal Gas Law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1EE04-A4CD-412C-B17C-16FA88A6B7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2" name="Picture 3">
            <a:extLst>
              <a:ext uri="{FF2B5EF4-FFF2-40B4-BE49-F238E27FC236}">
                <a16:creationId xmlns:a16="http://schemas.microsoft.com/office/drawing/2014/main" id="{298BB8C6-637D-4D7E-B35D-414CD1C7A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095366">
            <a:off x="838200" y="2927350"/>
            <a:ext cx="1816100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 descr="A picture containing yellow, object&#10;&#10;Description generated with very high confidence">
            <a:extLst>
              <a:ext uri="{FF2B5EF4-FFF2-40B4-BE49-F238E27FC236}">
                <a16:creationId xmlns:a16="http://schemas.microsoft.com/office/drawing/2014/main" id="{70450D85-3093-4D3A-BE93-FD1076F66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5892">
            <a:off x="6572250" y="2611438"/>
            <a:ext cx="15113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014BE308-CC3B-4EE7-B96F-FCD721EFB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Effusion</a:t>
            </a:r>
          </a:p>
        </p:txBody>
      </p:sp>
      <p:sp>
        <p:nvSpPr>
          <p:cNvPr id="11267" name="TextBox 4">
            <a:extLst>
              <a:ext uri="{FF2B5EF4-FFF2-40B4-BE49-F238E27FC236}">
                <a16:creationId xmlns:a16="http://schemas.microsoft.com/office/drawing/2014/main" id="{D2009940-7279-4FBB-BF85-3EC99DD38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371600"/>
            <a:ext cx="68580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Two gases at the same T have the same average KE: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½ M</a:t>
            </a:r>
            <a:r>
              <a:rPr lang="en-US" altLang="en-US" sz="3600" baseline="-25000"/>
              <a:t>1</a:t>
            </a:r>
            <a:r>
              <a:rPr lang="en-US" altLang="en-US" sz="3600"/>
              <a:t>V</a:t>
            </a:r>
            <a:r>
              <a:rPr lang="en-US" altLang="en-US" sz="3600" baseline="-25000"/>
              <a:t>1</a:t>
            </a:r>
            <a:r>
              <a:rPr lang="en-US" altLang="en-US" sz="3600" baseline="30000"/>
              <a:t>2</a:t>
            </a:r>
            <a:r>
              <a:rPr lang="en-US" altLang="en-US" sz="3600"/>
              <a:t> = ½ M</a:t>
            </a:r>
            <a:r>
              <a:rPr lang="en-US" altLang="en-US" sz="3600" baseline="-25000"/>
              <a:t>2</a:t>
            </a:r>
            <a:r>
              <a:rPr lang="en-US" altLang="en-US" sz="3600"/>
              <a:t>V</a:t>
            </a:r>
            <a:r>
              <a:rPr lang="en-US" altLang="en-US" sz="3600" baseline="-25000"/>
              <a:t>2</a:t>
            </a:r>
            <a:r>
              <a:rPr lang="en-US" altLang="en-US" sz="3600" baseline="30000"/>
              <a:t>2</a:t>
            </a:r>
          </a:p>
        </p:txBody>
      </p:sp>
      <p:sp>
        <p:nvSpPr>
          <p:cNvPr id="11268" name="Text Box 6">
            <a:extLst>
              <a:ext uri="{FF2B5EF4-FFF2-40B4-BE49-F238E27FC236}">
                <a16:creationId xmlns:a16="http://schemas.microsoft.com/office/drawing/2014/main" id="{14F63D5B-4A57-445F-80E4-1F6AAC814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343400"/>
            <a:ext cx="6858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  <p:sp>
        <p:nvSpPr>
          <p:cNvPr id="11269" name="Text Box 7">
            <a:extLst>
              <a:ext uri="{FF2B5EF4-FFF2-40B4-BE49-F238E27FC236}">
                <a16:creationId xmlns:a16="http://schemas.microsoft.com/office/drawing/2014/main" id="{7E7DCEA7-8776-4B0B-94D9-768BE1535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2578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  <p:sp>
        <p:nvSpPr>
          <p:cNvPr id="11270" name="Text Box 9">
            <a:extLst>
              <a:ext uri="{FF2B5EF4-FFF2-40B4-BE49-F238E27FC236}">
                <a16:creationId xmlns:a16="http://schemas.microsoft.com/office/drawing/2014/main" id="{D13E439F-0BE7-4A92-AF9C-8DF2C3B35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962400"/>
            <a:ext cx="35210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  V</a:t>
            </a:r>
            <a:r>
              <a:rPr lang="en-US" altLang="en-US" sz="3600" baseline="-25000"/>
              <a:t>1</a:t>
            </a:r>
            <a:r>
              <a:rPr lang="en-US" altLang="en-US" sz="3600" baseline="30000"/>
              <a:t>2</a:t>
            </a:r>
            <a:r>
              <a:rPr lang="en-US" altLang="en-US" sz="3600"/>
              <a:t>   =   M</a:t>
            </a:r>
            <a:r>
              <a:rPr lang="en-US" altLang="en-US" sz="3600" baseline="-25000"/>
              <a:t>2</a:t>
            </a:r>
            <a:endParaRPr lang="en-US" altLang="en-US" sz="3600" baseline="30000"/>
          </a:p>
          <a:p>
            <a:pPr eaLnBrk="1" hangingPunct="1"/>
            <a:endParaRPr lang="en-US" altLang="en-US" sz="3600"/>
          </a:p>
        </p:txBody>
      </p:sp>
      <p:sp>
        <p:nvSpPr>
          <p:cNvPr id="11271" name="Text Box 10">
            <a:extLst>
              <a:ext uri="{FF2B5EF4-FFF2-40B4-BE49-F238E27FC236}">
                <a16:creationId xmlns:a16="http://schemas.microsoft.com/office/drawing/2014/main" id="{E0051F12-840C-4663-8947-DB71D2543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572000"/>
            <a:ext cx="38100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    V</a:t>
            </a:r>
            <a:r>
              <a:rPr lang="en-US" altLang="en-US" sz="3600" baseline="-25000"/>
              <a:t>2</a:t>
            </a:r>
            <a:r>
              <a:rPr lang="en-US" altLang="en-US" sz="3600" baseline="30000"/>
              <a:t>2</a:t>
            </a:r>
            <a:r>
              <a:rPr lang="en-US" altLang="en-US" sz="3600"/>
              <a:t>        M</a:t>
            </a:r>
            <a:r>
              <a:rPr lang="en-US" altLang="en-US" sz="3600" baseline="-25000"/>
              <a:t>1</a:t>
            </a:r>
            <a:endParaRPr lang="en-US" altLang="en-US" sz="3600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1272" name="Line 12">
            <a:extLst>
              <a:ext uri="{FF2B5EF4-FFF2-40B4-BE49-F238E27FC236}">
                <a16:creationId xmlns:a16="http://schemas.microsoft.com/office/drawing/2014/main" id="{E1E01003-8D08-4A7A-A524-DACBD794FE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648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14">
            <a:extLst>
              <a:ext uri="{FF2B5EF4-FFF2-40B4-BE49-F238E27FC236}">
                <a16:creationId xmlns:a16="http://schemas.microsoft.com/office/drawing/2014/main" id="{11F9671E-B088-4C4F-A402-EEB9C38921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Text Box 15">
            <a:extLst>
              <a:ext uri="{FF2B5EF4-FFF2-40B4-BE49-F238E27FC236}">
                <a16:creationId xmlns:a16="http://schemas.microsoft.com/office/drawing/2014/main" id="{19C75E26-6CA5-4511-9895-47AC55759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362200"/>
            <a:ext cx="1981200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Note:  This V is the velocity of the molecules, NOT the volume of the container.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30704CCE-131D-496E-A910-C2C650462BB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Effusion</a:t>
            </a:r>
          </a:p>
        </p:txBody>
      </p:sp>
      <p:pic>
        <p:nvPicPr>
          <p:cNvPr id="12291" name="Content Placeholder 3" descr="effusion3.gif">
            <a:extLst>
              <a:ext uri="{FF2B5EF4-FFF2-40B4-BE49-F238E27FC236}">
                <a16:creationId xmlns:a16="http://schemas.microsoft.com/office/drawing/2014/main" id="{39015731-2717-4B2B-824B-041EF62E99D3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4038600"/>
            <a:ext cx="4724400" cy="2078038"/>
          </a:xfrm>
        </p:spPr>
      </p:pic>
      <p:sp>
        <p:nvSpPr>
          <p:cNvPr id="12292" name="TextBox 4">
            <a:extLst>
              <a:ext uri="{FF2B5EF4-FFF2-40B4-BE49-F238E27FC236}">
                <a16:creationId xmlns:a16="http://schemas.microsoft.com/office/drawing/2014/main" id="{633405CC-85DF-40AF-AB6D-52F8DD5F3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371600"/>
            <a:ext cx="68580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Two gases at the same T have the same average KE: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½ M</a:t>
            </a:r>
            <a:r>
              <a:rPr lang="en-US" altLang="en-US" sz="3600" baseline="-25000"/>
              <a:t>1</a:t>
            </a:r>
            <a:r>
              <a:rPr lang="en-US" altLang="en-US" sz="3600"/>
              <a:t>V</a:t>
            </a:r>
            <a:r>
              <a:rPr lang="en-US" altLang="en-US" sz="3600" baseline="-25000"/>
              <a:t>1</a:t>
            </a:r>
            <a:r>
              <a:rPr lang="en-US" altLang="en-US" sz="3600" baseline="30000"/>
              <a:t>2</a:t>
            </a:r>
            <a:r>
              <a:rPr lang="en-US" altLang="en-US" sz="3600"/>
              <a:t> = ½ M</a:t>
            </a:r>
            <a:r>
              <a:rPr lang="en-US" altLang="en-US" sz="3600" baseline="-25000"/>
              <a:t>2</a:t>
            </a:r>
            <a:r>
              <a:rPr lang="en-US" altLang="en-US" sz="3600"/>
              <a:t>V</a:t>
            </a:r>
            <a:r>
              <a:rPr lang="en-US" altLang="en-US" sz="3600" baseline="-25000"/>
              <a:t>2</a:t>
            </a:r>
            <a:r>
              <a:rPr lang="en-US" altLang="en-US" sz="3600" baseline="30000"/>
              <a:t>2</a:t>
            </a: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45E212F1-63BF-42CD-9945-3710B8AF0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343400"/>
            <a:ext cx="6858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EA411A60-3167-452B-A83F-B8A4F659B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2578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43D5C919-0ABC-44D9-9A71-D48A68DA9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Graham’s Law of Effusion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609BBBD1-F4EE-49FD-AA0A-C980B07A3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rates of effusion of gases at the same pressure and temperature are inversely proportional to the square roots of their molar masses.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heavier gases move more slowly.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4D509718-C501-432B-B978-F121E020E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Effusion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0110B87D-8437-46C0-90A6-96AFEDDAA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Recall:  the </a:t>
            </a:r>
            <a:r>
              <a:rPr lang="en-US" altLang="en-US" u="sng"/>
              <a:t>faster</a:t>
            </a:r>
            <a:r>
              <a:rPr lang="en-US" altLang="en-US"/>
              <a:t> you are going, the </a:t>
            </a:r>
            <a:r>
              <a:rPr lang="en-US" altLang="en-US" u="sng"/>
              <a:t>less time</a:t>
            </a:r>
            <a:r>
              <a:rPr lang="en-US" altLang="en-US"/>
              <a:t> it takes you to get somewhere.</a:t>
            </a:r>
          </a:p>
        </p:txBody>
      </p:sp>
      <p:pic>
        <p:nvPicPr>
          <p:cNvPr id="14340" name="Picture 3" descr="5 - grahams law.jpg">
            <a:extLst>
              <a:ext uri="{FF2B5EF4-FFF2-40B4-BE49-F238E27FC236}">
                <a16:creationId xmlns:a16="http://schemas.microsoft.com/office/drawing/2014/main" id="{210F0704-8594-4938-A9D0-D09AE3ACB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225" y="2809875"/>
            <a:ext cx="34829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D0761601-4BA8-42FC-954E-11AA3FC81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Describing a sample of a gas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167415AA-1867-4720-A4A6-F4B728664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4 variables are needed to completely describe a sample of a gas: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Temperature</a:t>
            </a:r>
          </a:p>
          <a:p>
            <a:pPr eaLnBrk="1" hangingPunct="1"/>
            <a:r>
              <a:rPr lang="en-US" altLang="en-US"/>
              <a:t>Pressure</a:t>
            </a:r>
          </a:p>
          <a:p>
            <a:pPr eaLnBrk="1" hangingPunct="1"/>
            <a:r>
              <a:rPr lang="en-US" altLang="en-US"/>
              <a:t>Volume</a:t>
            </a:r>
          </a:p>
          <a:p>
            <a:pPr eaLnBrk="1" hangingPunct="1"/>
            <a:r>
              <a:rPr lang="en-US" altLang="en-US"/>
              <a:t>Amount (number of moles) of gas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A1B7A51E-11DF-4C95-A879-746005658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Gas Constant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093C6-5E64-41D8-8774-16A99EC26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At STP  1 mole of any gas has a volume equal to 22.4 L</a:t>
            </a:r>
          </a:p>
          <a:p>
            <a:pPr eaLnBrk="1" hangingPunct="1">
              <a:defRPr/>
            </a:pPr>
            <a:r>
              <a:rPr lang="en-US" dirty="0"/>
              <a:t>So if you have 1.0 moles (number of moles), </a:t>
            </a:r>
          </a:p>
          <a:p>
            <a:pPr eaLnBrk="1" hangingPunct="1">
              <a:defRPr/>
            </a:pPr>
            <a:r>
              <a:rPr lang="en-US" dirty="0"/>
              <a:t>V= 22.4 L     T =  0</a:t>
            </a:r>
            <a:r>
              <a:rPr lang="en-US" baseline="30000" dirty="0"/>
              <a:t>o</a:t>
            </a:r>
            <a:r>
              <a:rPr lang="en-US" dirty="0"/>
              <a:t>C  or 273K    P = 1 </a:t>
            </a:r>
            <a:r>
              <a:rPr lang="en-US" dirty="0" err="1"/>
              <a:t>atm</a:t>
            </a:r>
            <a:r>
              <a:rPr lang="en-US" dirty="0"/>
              <a:t> </a:t>
            </a:r>
          </a:p>
          <a:p>
            <a:pPr eaLnBrk="1" hangingPunct="1">
              <a:defRPr/>
            </a:pPr>
            <a:r>
              <a:rPr lang="en-US" u="sng" dirty="0"/>
              <a:t>PV  </a:t>
            </a:r>
            <a:r>
              <a:rPr lang="en-US" dirty="0"/>
              <a:t> = </a:t>
            </a:r>
            <a:r>
              <a:rPr lang="en-US" altLang="en-US" dirty="0"/>
              <a:t>0.0821 </a:t>
            </a:r>
            <a:r>
              <a:rPr lang="en-US" altLang="en-US" u="sng" dirty="0" err="1"/>
              <a:t>Liter</a:t>
            </a:r>
            <a:r>
              <a:rPr lang="en-US" altLang="en-US" u="sng" dirty="0" err="1">
                <a:sym typeface="Symbol" panose="05050102010706020507" pitchFamily="18" charset="2"/>
              </a:rPr>
              <a:t>Atm</a:t>
            </a:r>
            <a:r>
              <a:rPr lang="en-US" altLang="en-US" u="sng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 =   R</a:t>
            </a:r>
            <a:endParaRPr lang="en-US" altLang="en-US" u="sng" dirty="0">
              <a:sym typeface="Symbol" panose="05050102010706020507" pitchFamily="18" charset="2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dirty="0"/>
              <a:t>    Tn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dirty="0"/>
              <a:t>                         </a:t>
            </a:r>
            <a:endParaRPr lang="en-US" u="sng" dirty="0"/>
          </a:p>
        </p:txBody>
      </p:sp>
      <p:sp>
        <p:nvSpPr>
          <p:cNvPr id="4100" name="TextBox 3">
            <a:extLst>
              <a:ext uri="{FF2B5EF4-FFF2-40B4-BE49-F238E27FC236}">
                <a16:creationId xmlns:a16="http://schemas.microsoft.com/office/drawing/2014/main" id="{0D0F7C58-8954-4A81-B95E-5AE73FAAF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67200"/>
            <a:ext cx="167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Mole</a:t>
            </a:r>
            <a:r>
              <a:rPr lang="en-US" altLang="en-US">
                <a:sym typeface="Symbol" panose="05050102010706020507" pitchFamily="18" charset="2"/>
              </a:rPr>
              <a:t>K</a:t>
            </a: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F1EA64DC-AACE-4CF5-B224-6C91B6831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Ideal Gas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B8A2F-DA26-4C59-9FA7-C8A65B0C2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PV</a:t>
            </a:r>
            <a:r>
              <a:rPr lang="en-US" dirty="0"/>
              <a:t>  =   R         Multiply both sides by Tn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     Tn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PV = </a:t>
            </a:r>
            <a:r>
              <a:rPr lang="en-US" dirty="0" err="1"/>
              <a:t>nRT</a:t>
            </a:r>
            <a:r>
              <a:rPr lang="en-US" dirty="0"/>
              <a:t>  where R is the ideal gas law constant.  If three of the variables are known, the 4</a:t>
            </a:r>
            <a:r>
              <a:rPr lang="en-US" baseline="30000" dirty="0"/>
              <a:t>th</a:t>
            </a:r>
            <a:r>
              <a:rPr lang="en-US" dirty="0"/>
              <a:t> can be determined.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units of R depend on the units used for P, T, and V.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1F7E111E-A769-452E-8468-80ACDC1D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Units of R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4A2BDD7A-4F43-4621-9D6B-734B76AF9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082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/>
              <a:t>Two common values of R: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0.0821 </a:t>
            </a:r>
            <a:r>
              <a:rPr lang="en-US" altLang="en-US" u="sng"/>
              <a:t>Liter</a:t>
            </a:r>
            <a:r>
              <a:rPr lang="en-US" altLang="en-US" u="sng">
                <a:sym typeface="Symbol" panose="05050102010706020507" pitchFamily="18" charset="2"/>
              </a:rPr>
              <a:t>Atm</a:t>
            </a:r>
          </a:p>
          <a:p>
            <a:pPr eaLnBrk="1" hangingPunct="1"/>
            <a:endParaRPr lang="en-US" altLang="en-US" u="sng">
              <a:sym typeface="Symbol" panose="05050102010706020507" pitchFamily="18" charset="2"/>
            </a:endParaRPr>
          </a:p>
          <a:p>
            <a:pPr eaLnBrk="1" hangingPunct="1"/>
            <a:endParaRPr lang="en-US" altLang="en-US" u="sng"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/>
              <a:t>8.31 </a:t>
            </a:r>
            <a:r>
              <a:rPr lang="en-US" altLang="en-US" u="sng"/>
              <a:t>Liter</a:t>
            </a:r>
            <a:r>
              <a:rPr lang="en-US" altLang="en-US" u="sng">
                <a:sym typeface="Symbol" panose="05050102010706020507" pitchFamily="18" charset="2"/>
              </a:rPr>
              <a:t>KPa</a:t>
            </a:r>
            <a:endParaRPr lang="en-US" altLang="en-US" u="sng"/>
          </a:p>
        </p:txBody>
      </p:sp>
      <p:sp>
        <p:nvSpPr>
          <p:cNvPr id="6148" name="TextBox 3">
            <a:extLst>
              <a:ext uri="{FF2B5EF4-FFF2-40B4-BE49-F238E27FC236}">
                <a16:creationId xmlns:a16="http://schemas.microsoft.com/office/drawing/2014/main" id="{0C8CFABE-240F-4C5B-89F8-EF1562044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3136900"/>
            <a:ext cx="167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Mole</a:t>
            </a:r>
            <a:r>
              <a:rPr lang="en-US" altLang="en-US">
                <a:sym typeface="Symbol" panose="05050102010706020507" pitchFamily="18" charset="2"/>
              </a:rPr>
              <a:t>K</a:t>
            </a:r>
            <a:endParaRPr lang="en-US" altLang="en-US"/>
          </a:p>
        </p:txBody>
      </p:sp>
      <p:sp>
        <p:nvSpPr>
          <p:cNvPr id="6149" name="TextBox 5">
            <a:extLst>
              <a:ext uri="{FF2B5EF4-FFF2-40B4-BE49-F238E27FC236}">
                <a16:creationId xmlns:a16="http://schemas.microsoft.com/office/drawing/2014/main" id="{7A6B87D9-2F10-4E93-B94D-263378A48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876800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Mole</a:t>
            </a:r>
            <a:r>
              <a:rPr lang="en-US" altLang="en-US">
                <a:sym typeface="Symbol" panose="05050102010706020507" pitchFamily="18" charset="2"/>
              </a:rPr>
              <a:t>K</a:t>
            </a: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29E5F40F-7940-410C-B88A-C75B563E7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Problem-Solving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160E5ED3-0D07-40E6-9D0A-B345EA2FA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Most commonly used value of R:  </a:t>
            </a:r>
          </a:p>
          <a:p>
            <a:pPr eaLnBrk="1" hangingPunct="1"/>
            <a:r>
              <a:rPr lang="en-US" altLang="en-US"/>
              <a:t>0.0821 </a:t>
            </a:r>
            <a:r>
              <a:rPr lang="en-US" altLang="en-US" u="sng"/>
              <a:t>Liter</a:t>
            </a:r>
            <a:r>
              <a:rPr lang="en-US" altLang="en-US" u="sng">
                <a:sym typeface="Symbol" panose="05050102010706020507" pitchFamily="18" charset="2"/>
              </a:rPr>
              <a:t>Atm</a:t>
            </a:r>
          </a:p>
          <a:p>
            <a:pPr eaLnBrk="1" hangingPunct="1"/>
            <a:endParaRPr lang="en-US" altLang="en-US" u="sng"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Note:  </a:t>
            </a:r>
          </a:p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Pressure </a:t>
            </a:r>
            <a:r>
              <a:rPr lang="en-US" altLang="en-US" b="1">
                <a:sym typeface="Symbol" panose="05050102010706020507" pitchFamily="18" charset="2"/>
              </a:rPr>
              <a:t>must</a:t>
            </a:r>
            <a:r>
              <a:rPr lang="en-US" altLang="en-US">
                <a:sym typeface="Symbol" panose="05050102010706020507" pitchFamily="18" charset="2"/>
              </a:rPr>
              <a:t> be in atm</a:t>
            </a:r>
          </a:p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Volume </a:t>
            </a:r>
            <a:r>
              <a:rPr lang="en-US" altLang="en-US" b="1">
                <a:sym typeface="Symbol" panose="05050102010706020507" pitchFamily="18" charset="2"/>
              </a:rPr>
              <a:t>must</a:t>
            </a:r>
            <a:r>
              <a:rPr lang="en-US" altLang="en-US">
                <a:sym typeface="Symbol" panose="05050102010706020507" pitchFamily="18" charset="2"/>
              </a:rPr>
              <a:t> be in liters</a:t>
            </a:r>
          </a:p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Temperature </a:t>
            </a:r>
            <a:r>
              <a:rPr lang="en-US" altLang="en-US" b="1">
                <a:sym typeface="Symbol" panose="05050102010706020507" pitchFamily="18" charset="2"/>
              </a:rPr>
              <a:t>must</a:t>
            </a:r>
            <a:r>
              <a:rPr lang="en-US" altLang="en-US">
                <a:sym typeface="Symbol" panose="05050102010706020507" pitchFamily="18" charset="2"/>
              </a:rPr>
              <a:t> be in Kelvins</a:t>
            </a:r>
          </a:p>
          <a:p>
            <a:pPr eaLnBrk="1" hangingPunct="1"/>
            <a:endParaRPr lang="en-US" altLang="en-US"/>
          </a:p>
        </p:txBody>
      </p:sp>
      <p:sp>
        <p:nvSpPr>
          <p:cNvPr id="7172" name="TextBox 3">
            <a:extLst>
              <a:ext uri="{FF2B5EF4-FFF2-40B4-BE49-F238E27FC236}">
                <a16:creationId xmlns:a16="http://schemas.microsoft.com/office/drawing/2014/main" id="{BF8E7347-2E7D-4477-BE92-C3BC7176E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667000"/>
            <a:ext cx="16764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Mole</a:t>
            </a:r>
            <a:r>
              <a:rPr lang="en-US" altLang="en-US">
                <a:sym typeface="Symbol" panose="05050102010706020507" pitchFamily="18" charset="2"/>
              </a:rPr>
              <a:t>K</a:t>
            </a: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76E3B776-2C5F-4C21-BA41-4AF8E1771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Ideal Gas Law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4305A-A614-408B-ACDF-EBFBEB659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What pressure is exerted by 0.75 moles of nitrogen gas at 25</a:t>
            </a:r>
            <a:r>
              <a:rPr lang="en-US" dirty="0">
                <a:sym typeface="Symbol"/>
              </a:rPr>
              <a:t>C in a container with a volume of 1.5 L?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ym typeface="Symbol"/>
              </a:rPr>
              <a:t>Find the volume of 0.85 moles of gas at a pressure of 520 </a:t>
            </a:r>
            <a:r>
              <a:rPr lang="en-US" dirty="0" err="1">
                <a:sym typeface="Symbol"/>
              </a:rPr>
              <a:t>torr</a:t>
            </a:r>
            <a:r>
              <a:rPr lang="en-US" dirty="0">
                <a:sym typeface="Symbol"/>
              </a:rPr>
              <a:t> and a temperature of 15C.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How many grams of carbon dioxide are present in a sample at 700 torr, 333</a:t>
            </a:r>
            <a:r>
              <a:rPr lang="en-US" dirty="0">
                <a:sym typeface="Symbol"/>
              </a:rPr>
              <a:t>C, and occupying a volume of 452 mL?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E5D06201-A55A-40FE-80B3-FC40EA27C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Effusion</a:t>
            </a:r>
          </a:p>
        </p:txBody>
      </p:sp>
      <p:pic>
        <p:nvPicPr>
          <p:cNvPr id="9219" name="Picture 4" descr="effusion2.jpg">
            <a:extLst>
              <a:ext uri="{FF2B5EF4-FFF2-40B4-BE49-F238E27FC236}">
                <a16:creationId xmlns:a16="http://schemas.microsoft.com/office/drawing/2014/main" id="{EC18A1C2-326E-427B-867F-B4A7EF45F5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362200"/>
            <a:ext cx="48228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7">
            <a:extLst>
              <a:ext uri="{FF2B5EF4-FFF2-40B4-BE49-F238E27FC236}">
                <a16:creationId xmlns:a16="http://schemas.microsoft.com/office/drawing/2014/main" id="{4C151C08-5CA5-4641-9F7D-A7BFDE9B2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752600"/>
            <a:ext cx="1497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vacuum</a:t>
            </a:r>
          </a:p>
        </p:txBody>
      </p:sp>
      <p:sp>
        <p:nvSpPr>
          <p:cNvPr id="9221" name="TextBox 8">
            <a:extLst>
              <a:ext uri="{FF2B5EF4-FFF2-40B4-BE49-F238E27FC236}">
                <a16:creationId xmlns:a16="http://schemas.microsoft.com/office/drawing/2014/main" id="{8401A86C-BCC0-4854-9B33-FBFEF09D6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752600"/>
            <a:ext cx="728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gas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AFA28039-532A-433B-AA96-2878EDD05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Effusion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48852-B389-46D8-88F8-F09FE4834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Process where molecules of a gas confined in a container randomly pass through a tiny opening in the container.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Rates of effusion can be used to determine the molar mass of a gas.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Kinetic energy of molecules in a gas depends only on temperature and equals ½ mv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445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Comic Sans MS</vt:lpstr>
      <vt:lpstr>Symbol</vt:lpstr>
      <vt:lpstr>Office Theme</vt:lpstr>
      <vt:lpstr>Ideal Gas Law</vt:lpstr>
      <vt:lpstr>Describing a sample of a gas</vt:lpstr>
      <vt:lpstr>Gas Constant</vt:lpstr>
      <vt:lpstr>Ideal Gas Law</vt:lpstr>
      <vt:lpstr>Units of R</vt:lpstr>
      <vt:lpstr>Problem-Solving</vt:lpstr>
      <vt:lpstr>Ideal Gas Law Problems</vt:lpstr>
      <vt:lpstr>Effusion</vt:lpstr>
      <vt:lpstr>Effusion</vt:lpstr>
      <vt:lpstr>Effusion</vt:lpstr>
      <vt:lpstr>Effusion</vt:lpstr>
      <vt:lpstr>Graham’s Law of Effusion</vt:lpstr>
      <vt:lpstr>Effusion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Ideal Gas Law</dc:title>
  <dc:creator>mloh</dc:creator>
  <cp:lastModifiedBy>Share Point3</cp:lastModifiedBy>
  <cp:revision>30</cp:revision>
  <dcterms:created xsi:type="dcterms:W3CDTF">2011-12-05T01:08:52Z</dcterms:created>
  <dcterms:modified xsi:type="dcterms:W3CDTF">2019-09-26T02:11:15Z</dcterms:modified>
</cp:coreProperties>
</file>