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1" r:id="rId4"/>
    <p:sldId id="260" r:id="rId5"/>
    <p:sldId id="272" r:id="rId6"/>
    <p:sldId id="261" r:id="rId7"/>
    <p:sldId id="262" r:id="rId8"/>
    <p:sldId id="263" r:id="rId9"/>
    <p:sldId id="264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5A0115-8391-47F8-BDEC-04231A9C93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81E32-8F47-41B6-AF83-317A6ADE1DB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FDFA6F-8DB8-4277-B021-E78EFB043221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BBB10E5-8403-4BB8-8AEC-13BDBE17FD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29BDE5F-2412-4923-8F9E-0CDB570DA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7B123-983F-4805-A89A-422CFA7F23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60D45-98F6-4365-A220-136F3AE23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7B864C-24BF-43AB-9103-9E705520C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43F9A28-C543-42B9-9F26-8078E80B05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AF5932-04DB-400F-A03D-E20A730E3FAB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98A1342-471F-4BCB-86C9-F161601F1B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AE4F237-AE5C-40CB-8E7C-26663A700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139624E-D20E-448A-B085-76ECFE855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FEDC7A-DA7B-4234-AC41-1FC71F2C952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B0F521E-1A75-46C1-BBA6-7AD3A6C216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89F6C1F-0287-4212-A626-9EBB682D5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EC40CFD-8AF4-4FD1-8D3F-E81E64AE46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FEFB0E-30A2-4CCF-AE2A-863B871BB654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78D7EA6-ECD6-4C17-9B3C-A98BA01F9C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3BCD610-D978-470B-85A3-07B93A4D7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41EEE5-5AFF-4849-A9AE-86825FEE5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C282C2-D9A7-434C-8019-2C01E9AADC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F4139E-6028-45D7-A873-6F60EF06D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9F0C3-3A6C-4DFC-A5CE-781F8FB400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72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CD2843-FCCD-438E-BF8B-B816D7552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5F4446-86A4-4B58-9498-D743439F89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EAC2CE-885D-42FE-9690-9CFFF765B6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932E7-031A-498D-9E8C-C1BB1C84C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0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50AC97-7B71-40B5-A0F6-399E433E5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8D9E22-2756-4068-B124-3A83408ECC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FE203-01E4-4C7B-B637-B90B63401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081F-66DF-48AE-9C9C-4EE3E22D5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909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EFF488-FFFF-48FB-9426-63DAF56F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7C35AB-B308-4F0A-8E22-C528C6BF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9AC7D1-8B86-457E-9723-2E5E1C3D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C0965-2892-4AAF-8A33-BA1D66004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28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02C33A-348C-42DA-98C4-F41F722F50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6C17CA-9259-469E-B364-CF5A3FE1F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1E3F19-7909-4C21-A255-25EC8B385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BA659-FF47-4A05-BEA9-D7A519988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6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A8BC5C-36B1-4B7F-8BCC-A80E66233E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0C283C-99B9-434D-8223-12DE0DCE60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B18343-80C3-4E1C-AF78-0454E0007E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8C2A2-0B83-41BD-9079-D3D78BC46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85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8E986D-8588-4D97-A8F5-2822269C19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988927-BB6C-4C94-9DA6-5D69CF5778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5B8BBE-DB18-43D1-AB2F-35DE87BF8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0C86-143D-45DE-8814-9A7CC06CA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19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130949-2B1D-4BFC-9E33-51E7C2F94C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63CD6E-2949-4032-82A4-9B66AFB379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C5A148-1275-4071-813E-6B08EF2995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3710-D812-4143-AD42-FC7E95EE16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69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1A45C1-9610-4BCE-9238-1E780F4FB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ACEAA4-C19E-4E95-BB3E-8D2E7DCDF5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9E66FC-7D75-46AF-98C4-C6BDF71B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972F5-B682-4418-AC9E-084FDD14AB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34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81B6D7-8C0A-407E-96CB-877A9AE7F9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AC5691-EAFD-4FC8-BB83-70D2C3EEE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1417F3A-BE25-4D0D-9AEA-EC87F7064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1C88-D6F6-4667-93B3-D4C2B20DC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01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4C2BEC-31DC-45D4-A663-1632B6561C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0DA5A-AD3C-4C6A-8203-78C45FC41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4E01EE-2154-4B83-A412-E03B7AFC4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D2DA4-87C9-46E9-921D-24931761B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11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39863D-03EE-4A6D-B890-42B9DC4E0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DAAB43-86D2-424C-A151-0AFCD0D64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63DD69-A557-4E49-BDA6-D6FA530B9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03D0C-75CC-4712-9DA6-C58242EAFC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6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08D7DB-A997-4D55-B895-A32EB6E72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CC4E49E-0357-4787-BD4F-FC1E19DC5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BAEAE7-935D-4345-A9D5-9876A6E6E3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4B27F0-099B-4CD1-AA17-05F72D6E73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67C116-B04A-4954-AD34-2E2DBCC97B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E163256-33C3-426E-971C-CCC01673F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5.wav"/><Relationship Id="rId11" Type="http://schemas.openxmlformats.org/officeDocument/2006/relationships/image" Target="../media/image7.gif"/><Relationship Id="rId5" Type="http://schemas.openxmlformats.org/officeDocument/2006/relationships/audio" Target="../media/audio4.wav"/><Relationship Id="rId10" Type="http://schemas.openxmlformats.org/officeDocument/2006/relationships/image" Target="../media/image6.gif"/><Relationship Id="rId4" Type="http://schemas.openxmlformats.org/officeDocument/2006/relationships/audio" Target="../media/audio3.wav"/><Relationship Id="rId9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9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boiler_bursting_lg_wht">
            <a:extLst>
              <a:ext uri="{FF2B5EF4-FFF2-40B4-BE49-F238E27FC236}">
                <a16:creationId xmlns:a16="http://schemas.microsoft.com/office/drawing/2014/main" id="{12751A77-509D-4F85-9382-DF8CC325A16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267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WordArt 2">
            <a:extLst>
              <a:ext uri="{FF2B5EF4-FFF2-40B4-BE49-F238E27FC236}">
                <a16:creationId xmlns:a16="http://schemas.microsoft.com/office/drawing/2014/main" id="{42F73AC4-8DFE-470F-99CC-2A73F99F01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82296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B0076"/>
                    </a:gs>
                    <a:gs pos="100000">
                      <a:srgbClr val="7A007A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Under Pressure</a:t>
            </a:r>
          </a:p>
        </p:txBody>
      </p:sp>
      <p:sp>
        <p:nvSpPr>
          <p:cNvPr id="2051" name="WordArt 3">
            <a:extLst>
              <a:ext uri="{FF2B5EF4-FFF2-40B4-BE49-F238E27FC236}">
                <a16:creationId xmlns:a16="http://schemas.microsoft.com/office/drawing/2014/main" id="{370AAEDE-1890-4111-9089-289CF3DF07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5791200"/>
            <a:ext cx="82296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B0076"/>
                    </a:gs>
                    <a:gs pos="100000">
                      <a:srgbClr val="7A007A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Dalton's Law of Partial Pressures</a:t>
            </a:r>
          </a:p>
        </p:txBody>
      </p:sp>
      <p:grpSp>
        <p:nvGrpSpPr>
          <p:cNvPr id="2080" name="Group 32">
            <a:extLst>
              <a:ext uri="{FF2B5EF4-FFF2-40B4-BE49-F238E27FC236}">
                <a16:creationId xmlns:a16="http://schemas.microsoft.com/office/drawing/2014/main" id="{7D5DDA69-A8B6-4526-8F4A-4C9B047448CD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066800"/>
            <a:ext cx="5257800" cy="4948238"/>
            <a:chOff x="2448" y="672"/>
            <a:chExt cx="3312" cy="3117"/>
          </a:xfrm>
        </p:grpSpPr>
        <p:pic>
          <p:nvPicPr>
            <p:cNvPr id="4102" name="Picture 4" descr="1542779">
              <a:extLst>
                <a:ext uri="{FF2B5EF4-FFF2-40B4-BE49-F238E27FC236}">
                  <a16:creationId xmlns:a16="http://schemas.microsoft.com/office/drawing/2014/main" id="{11D23588-B6AD-48D4-9123-5499AB3C59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672"/>
              <a:ext cx="2656" cy="3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3" name="Group 31">
              <a:extLst>
                <a:ext uri="{FF2B5EF4-FFF2-40B4-BE49-F238E27FC236}">
                  <a16:creationId xmlns:a16="http://schemas.microsoft.com/office/drawing/2014/main" id="{54A14C9F-F9D1-4350-A103-15A6B50CDB6E}"/>
                </a:ext>
              </a:extLst>
            </p:cNvPr>
            <p:cNvGrpSpPr>
              <a:grpSpLocks/>
            </p:cNvGrpSpPr>
            <p:nvPr/>
          </p:nvGrpSpPr>
          <p:grpSpPr bwMode="auto">
            <a:xfrm rot="20650812" flipV="1">
              <a:off x="2448" y="2709"/>
              <a:ext cx="1056" cy="225"/>
              <a:chOff x="2119" y="2656"/>
              <a:chExt cx="1361" cy="289"/>
            </a:xfrm>
          </p:grpSpPr>
          <p:sp>
            <p:nvSpPr>
              <p:cNvPr id="4104" name="Freeform 7">
                <a:extLst>
                  <a:ext uri="{FF2B5EF4-FFF2-40B4-BE49-F238E27FC236}">
                    <a16:creationId xmlns:a16="http://schemas.microsoft.com/office/drawing/2014/main" id="{19E35704-3B41-4330-B5DF-43C15599BE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9" y="2656"/>
                <a:ext cx="1361" cy="289"/>
              </a:xfrm>
              <a:custGeom>
                <a:avLst/>
                <a:gdLst>
                  <a:gd name="T0" fmla="*/ 151 w 4082"/>
                  <a:gd name="T1" fmla="*/ 7 h 869"/>
                  <a:gd name="T2" fmla="*/ 151 w 4082"/>
                  <a:gd name="T3" fmla="*/ 13 h 869"/>
                  <a:gd name="T4" fmla="*/ 148 w 4082"/>
                  <a:gd name="T5" fmla="*/ 18 h 869"/>
                  <a:gd name="T6" fmla="*/ 141 w 4082"/>
                  <a:gd name="T7" fmla="*/ 20 h 869"/>
                  <a:gd name="T8" fmla="*/ 125 w 4082"/>
                  <a:gd name="T9" fmla="*/ 23 h 869"/>
                  <a:gd name="T10" fmla="*/ 106 w 4082"/>
                  <a:gd name="T11" fmla="*/ 26 h 869"/>
                  <a:gd name="T12" fmla="*/ 97 w 4082"/>
                  <a:gd name="T13" fmla="*/ 27 h 869"/>
                  <a:gd name="T14" fmla="*/ 98 w 4082"/>
                  <a:gd name="T15" fmla="*/ 29 h 869"/>
                  <a:gd name="T16" fmla="*/ 98 w 4082"/>
                  <a:gd name="T17" fmla="*/ 31 h 869"/>
                  <a:gd name="T18" fmla="*/ 97 w 4082"/>
                  <a:gd name="T19" fmla="*/ 32 h 869"/>
                  <a:gd name="T20" fmla="*/ 96 w 4082"/>
                  <a:gd name="T21" fmla="*/ 32 h 869"/>
                  <a:gd name="T22" fmla="*/ 95 w 4082"/>
                  <a:gd name="T23" fmla="*/ 31 h 869"/>
                  <a:gd name="T24" fmla="*/ 94 w 4082"/>
                  <a:gd name="T25" fmla="*/ 28 h 869"/>
                  <a:gd name="T26" fmla="*/ 94 w 4082"/>
                  <a:gd name="T27" fmla="*/ 26 h 869"/>
                  <a:gd name="T28" fmla="*/ 84 w 4082"/>
                  <a:gd name="T29" fmla="*/ 26 h 869"/>
                  <a:gd name="T30" fmla="*/ 75 w 4082"/>
                  <a:gd name="T31" fmla="*/ 27 h 869"/>
                  <a:gd name="T32" fmla="*/ 64 w 4082"/>
                  <a:gd name="T33" fmla="*/ 29 h 869"/>
                  <a:gd name="T34" fmla="*/ 54 w 4082"/>
                  <a:gd name="T35" fmla="*/ 32 h 869"/>
                  <a:gd name="T36" fmla="*/ 38 w 4082"/>
                  <a:gd name="T37" fmla="*/ 30 h 869"/>
                  <a:gd name="T38" fmla="*/ 23 w 4082"/>
                  <a:gd name="T39" fmla="*/ 30 h 869"/>
                  <a:gd name="T40" fmla="*/ 11 w 4082"/>
                  <a:gd name="T41" fmla="*/ 30 h 869"/>
                  <a:gd name="T42" fmla="*/ 0 w 4082"/>
                  <a:gd name="T43" fmla="*/ 29 h 869"/>
                  <a:gd name="T44" fmla="*/ 5 w 4082"/>
                  <a:gd name="T45" fmla="*/ 26 h 869"/>
                  <a:gd name="T46" fmla="*/ 11 w 4082"/>
                  <a:gd name="T47" fmla="*/ 22 h 869"/>
                  <a:gd name="T48" fmla="*/ 29 w 4082"/>
                  <a:gd name="T49" fmla="*/ 14 h 869"/>
                  <a:gd name="T50" fmla="*/ 53 w 4082"/>
                  <a:gd name="T51" fmla="*/ 12 h 869"/>
                  <a:gd name="T52" fmla="*/ 62 w 4082"/>
                  <a:gd name="T53" fmla="*/ 12 h 869"/>
                  <a:gd name="T54" fmla="*/ 66 w 4082"/>
                  <a:gd name="T55" fmla="*/ 13 h 869"/>
                  <a:gd name="T56" fmla="*/ 71 w 4082"/>
                  <a:gd name="T57" fmla="*/ 12 h 869"/>
                  <a:gd name="T58" fmla="*/ 76 w 4082"/>
                  <a:gd name="T59" fmla="*/ 10 h 869"/>
                  <a:gd name="T60" fmla="*/ 78 w 4082"/>
                  <a:gd name="T61" fmla="*/ 10 h 869"/>
                  <a:gd name="T62" fmla="*/ 80 w 4082"/>
                  <a:gd name="T63" fmla="*/ 12 h 869"/>
                  <a:gd name="T64" fmla="*/ 83 w 4082"/>
                  <a:gd name="T65" fmla="*/ 13 h 869"/>
                  <a:gd name="T66" fmla="*/ 86 w 4082"/>
                  <a:gd name="T67" fmla="*/ 12 h 869"/>
                  <a:gd name="T68" fmla="*/ 89 w 4082"/>
                  <a:gd name="T69" fmla="*/ 10 h 869"/>
                  <a:gd name="T70" fmla="*/ 89 w 4082"/>
                  <a:gd name="T71" fmla="*/ 9 h 869"/>
                  <a:gd name="T72" fmla="*/ 90 w 4082"/>
                  <a:gd name="T73" fmla="*/ 8 h 869"/>
                  <a:gd name="T74" fmla="*/ 90 w 4082"/>
                  <a:gd name="T75" fmla="*/ 6 h 869"/>
                  <a:gd name="T76" fmla="*/ 90 w 4082"/>
                  <a:gd name="T77" fmla="*/ 3 h 869"/>
                  <a:gd name="T78" fmla="*/ 91 w 4082"/>
                  <a:gd name="T79" fmla="*/ 1 h 869"/>
                  <a:gd name="T80" fmla="*/ 92 w 4082"/>
                  <a:gd name="T81" fmla="*/ 2 h 869"/>
                  <a:gd name="T82" fmla="*/ 93 w 4082"/>
                  <a:gd name="T83" fmla="*/ 2 h 869"/>
                  <a:gd name="T84" fmla="*/ 93 w 4082"/>
                  <a:gd name="T85" fmla="*/ 5 h 869"/>
                  <a:gd name="T86" fmla="*/ 93 w 4082"/>
                  <a:gd name="T87" fmla="*/ 8 h 869"/>
                  <a:gd name="T88" fmla="*/ 95 w 4082"/>
                  <a:gd name="T89" fmla="*/ 9 h 869"/>
                  <a:gd name="T90" fmla="*/ 99 w 4082"/>
                  <a:gd name="T91" fmla="*/ 9 h 869"/>
                  <a:gd name="T92" fmla="*/ 102 w 4082"/>
                  <a:gd name="T93" fmla="*/ 10 h 869"/>
                  <a:gd name="T94" fmla="*/ 106 w 4082"/>
                  <a:gd name="T95" fmla="*/ 8 h 869"/>
                  <a:gd name="T96" fmla="*/ 110 w 4082"/>
                  <a:gd name="T97" fmla="*/ 6 h 869"/>
                  <a:gd name="T98" fmla="*/ 113 w 4082"/>
                  <a:gd name="T99" fmla="*/ 7 h 869"/>
                  <a:gd name="T100" fmla="*/ 116 w 4082"/>
                  <a:gd name="T101" fmla="*/ 8 h 869"/>
                  <a:gd name="T102" fmla="*/ 118 w 4082"/>
                  <a:gd name="T103" fmla="*/ 6 h 869"/>
                  <a:gd name="T104" fmla="*/ 120 w 4082"/>
                  <a:gd name="T105" fmla="*/ 5 h 869"/>
                  <a:gd name="T106" fmla="*/ 123 w 4082"/>
                  <a:gd name="T107" fmla="*/ 6 h 869"/>
                  <a:gd name="T108" fmla="*/ 126 w 4082"/>
                  <a:gd name="T109" fmla="*/ 7 h 869"/>
                  <a:gd name="T110" fmla="*/ 128 w 4082"/>
                  <a:gd name="T111" fmla="*/ 5 h 869"/>
                  <a:gd name="T112" fmla="*/ 131 w 4082"/>
                  <a:gd name="T113" fmla="*/ 4 h 869"/>
                  <a:gd name="T114" fmla="*/ 134 w 4082"/>
                  <a:gd name="T115" fmla="*/ 5 h 869"/>
                  <a:gd name="T116" fmla="*/ 137 w 4082"/>
                  <a:gd name="T117" fmla="*/ 5 h 869"/>
                  <a:gd name="T118" fmla="*/ 139 w 4082"/>
                  <a:gd name="T119" fmla="*/ 3 h 869"/>
                  <a:gd name="T120" fmla="*/ 141 w 4082"/>
                  <a:gd name="T121" fmla="*/ 1 h 869"/>
                  <a:gd name="T122" fmla="*/ 145 w 4082"/>
                  <a:gd name="T123" fmla="*/ 0 h 869"/>
                  <a:gd name="T124" fmla="*/ 149 w 4082"/>
                  <a:gd name="T125" fmla="*/ 2 h 86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4082" h="869">
                    <a:moveTo>
                      <a:pt x="4046" y="82"/>
                    </a:moveTo>
                    <a:lnTo>
                      <a:pt x="4055" y="119"/>
                    </a:lnTo>
                    <a:lnTo>
                      <a:pt x="4063" y="158"/>
                    </a:lnTo>
                    <a:lnTo>
                      <a:pt x="4070" y="196"/>
                    </a:lnTo>
                    <a:lnTo>
                      <a:pt x="4077" y="236"/>
                    </a:lnTo>
                    <a:lnTo>
                      <a:pt x="4081" y="275"/>
                    </a:lnTo>
                    <a:lnTo>
                      <a:pt x="4082" y="315"/>
                    </a:lnTo>
                    <a:lnTo>
                      <a:pt x="4081" y="355"/>
                    </a:lnTo>
                    <a:lnTo>
                      <a:pt x="4075" y="395"/>
                    </a:lnTo>
                    <a:lnTo>
                      <a:pt x="4052" y="436"/>
                    </a:lnTo>
                    <a:lnTo>
                      <a:pt x="4022" y="467"/>
                    </a:lnTo>
                    <a:lnTo>
                      <a:pt x="3984" y="491"/>
                    </a:lnTo>
                    <a:lnTo>
                      <a:pt x="3944" y="509"/>
                    </a:lnTo>
                    <a:lnTo>
                      <a:pt x="3900" y="521"/>
                    </a:lnTo>
                    <a:lnTo>
                      <a:pt x="3858" y="533"/>
                    </a:lnTo>
                    <a:lnTo>
                      <a:pt x="3814" y="546"/>
                    </a:lnTo>
                    <a:lnTo>
                      <a:pt x="3774" y="561"/>
                    </a:lnTo>
                    <a:lnTo>
                      <a:pt x="3645" y="586"/>
                    </a:lnTo>
                    <a:lnTo>
                      <a:pt x="3515" y="612"/>
                    </a:lnTo>
                    <a:lnTo>
                      <a:pt x="3384" y="635"/>
                    </a:lnTo>
                    <a:lnTo>
                      <a:pt x="3254" y="659"/>
                    </a:lnTo>
                    <a:lnTo>
                      <a:pt x="3120" y="675"/>
                    </a:lnTo>
                    <a:lnTo>
                      <a:pt x="2987" y="692"/>
                    </a:lnTo>
                    <a:lnTo>
                      <a:pt x="2851" y="701"/>
                    </a:lnTo>
                    <a:lnTo>
                      <a:pt x="2714" y="708"/>
                    </a:lnTo>
                    <a:lnTo>
                      <a:pt x="2628" y="708"/>
                    </a:lnTo>
                    <a:lnTo>
                      <a:pt x="2625" y="722"/>
                    </a:lnTo>
                    <a:lnTo>
                      <a:pt x="2625" y="737"/>
                    </a:lnTo>
                    <a:lnTo>
                      <a:pt x="2625" y="752"/>
                    </a:lnTo>
                    <a:lnTo>
                      <a:pt x="2629" y="769"/>
                    </a:lnTo>
                    <a:lnTo>
                      <a:pt x="2632" y="782"/>
                    </a:lnTo>
                    <a:lnTo>
                      <a:pt x="2637" y="798"/>
                    </a:lnTo>
                    <a:lnTo>
                      <a:pt x="2641" y="813"/>
                    </a:lnTo>
                    <a:lnTo>
                      <a:pt x="2648" y="828"/>
                    </a:lnTo>
                    <a:lnTo>
                      <a:pt x="2648" y="835"/>
                    </a:lnTo>
                    <a:lnTo>
                      <a:pt x="2647" y="842"/>
                    </a:lnTo>
                    <a:lnTo>
                      <a:pt x="2641" y="847"/>
                    </a:lnTo>
                    <a:lnTo>
                      <a:pt x="2637" y="853"/>
                    </a:lnTo>
                    <a:lnTo>
                      <a:pt x="2630" y="857"/>
                    </a:lnTo>
                    <a:lnTo>
                      <a:pt x="2624" y="861"/>
                    </a:lnTo>
                    <a:lnTo>
                      <a:pt x="2615" y="865"/>
                    </a:lnTo>
                    <a:lnTo>
                      <a:pt x="2610" y="869"/>
                    </a:lnTo>
                    <a:lnTo>
                      <a:pt x="2602" y="868"/>
                    </a:lnTo>
                    <a:lnTo>
                      <a:pt x="2595" y="868"/>
                    </a:lnTo>
                    <a:lnTo>
                      <a:pt x="2588" y="866"/>
                    </a:lnTo>
                    <a:lnTo>
                      <a:pt x="2581" y="865"/>
                    </a:lnTo>
                    <a:lnTo>
                      <a:pt x="2569" y="857"/>
                    </a:lnTo>
                    <a:lnTo>
                      <a:pt x="2562" y="846"/>
                    </a:lnTo>
                    <a:lnTo>
                      <a:pt x="2559" y="825"/>
                    </a:lnTo>
                    <a:lnTo>
                      <a:pt x="2555" y="807"/>
                    </a:lnTo>
                    <a:lnTo>
                      <a:pt x="2549" y="789"/>
                    </a:lnTo>
                    <a:lnTo>
                      <a:pt x="2545" y="773"/>
                    </a:lnTo>
                    <a:lnTo>
                      <a:pt x="2540" y="755"/>
                    </a:lnTo>
                    <a:lnTo>
                      <a:pt x="2537" y="738"/>
                    </a:lnTo>
                    <a:lnTo>
                      <a:pt x="2536" y="721"/>
                    </a:lnTo>
                    <a:lnTo>
                      <a:pt x="2538" y="704"/>
                    </a:lnTo>
                    <a:lnTo>
                      <a:pt x="2472" y="701"/>
                    </a:lnTo>
                    <a:lnTo>
                      <a:pt x="2408" y="703"/>
                    </a:lnTo>
                    <a:lnTo>
                      <a:pt x="2343" y="705"/>
                    </a:lnTo>
                    <a:lnTo>
                      <a:pt x="2278" y="712"/>
                    </a:lnTo>
                    <a:lnTo>
                      <a:pt x="2212" y="718"/>
                    </a:lnTo>
                    <a:lnTo>
                      <a:pt x="2146" y="725"/>
                    </a:lnTo>
                    <a:lnTo>
                      <a:pt x="2080" y="732"/>
                    </a:lnTo>
                    <a:lnTo>
                      <a:pt x="2014" y="738"/>
                    </a:lnTo>
                    <a:lnTo>
                      <a:pt x="1944" y="754"/>
                    </a:lnTo>
                    <a:lnTo>
                      <a:pt x="1875" y="770"/>
                    </a:lnTo>
                    <a:lnTo>
                      <a:pt x="1805" y="785"/>
                    </a:lnTo>
                    <a:lnTo>
                      <a:pt x="1736" y="800"/>
                    </a:lnTo>
                    <a:lnTo>
                      <a:pt x="1666" y="814"/>
                    </a:lnTo>
                    <a:lnTo>
                      <a:pt x="1596" y="829"/>
                    </a:lnTo>
                    <a:lnTo>
                      <a:pt x="1526" y="843"/>
                    </a:lnTo>
                    <a:lnTo>
                      <a:pt x="1457" y="859"/>
                    </a:lnTo>
                    <a:lnTo>
                      <a:pt x="1351" y="851"/>
                    </a:lnTo>
                    <a:lnTo>
                      <a:pt x="1246" y="843"/>
                    </a:lnTo>
                    <a:lnTo>
                      <a:pt x="1140" y="835"/>
                    </a:lnTo>
                    <a:lnTo>
                      <a:pt x="1036" y="826"/>
                    </a:lnTo>
                    <a:lnTo>
                      <a:pt x="930" y="817"/>
                    </a:lnTo>
                    <a:lnTo>
                      <a:pt x="825" y="810"/>
                    </a:lnTo>
                    <a:lnTo>
                      <a:pt x="719" y="804"/>
                    </a:lnTo>
                    <a:lnTo>
                      <a:pt x="615" y="804"/>
                    </a:lnTo>
                    <a:lnTo>
                      <a:pt x="538" y="800"/>
                    </a:lnTo>
                    <a:lnTo>
                      <a:pt x="461" y="800"/>
                    </a:lnTo>
                    <a:lnTo>
                      <a:pt x="384" y="800"/>
                    </a:lnTo>
                    <a:lnTo>
                      <a:pt x="306" y="803"/>
                    </a:lnTo>
                    <a:lnTo>
                      <a:pt x="228" y="802"/>
                    </a:lnTo>
                    <a:lnTo>
                      <a:pt x="151" y="802"/>
                    </a:lnTo>
                    <a:lnTo>
                      <a:pt x="74" y="799"/>
                    </a:lnTo>
                    <a:lnTo>
                      <a:pt x="0" y="793"/>
                    </a:lnTo>
                    <a:lnTo>
                      <a:pt x="0" y="785"/>
                    </a:lnTo>
                    <a:lnTo>
                      <a:pt x="41" y="755"/>
                    </a:lnTo>
                    <a:lnTo>
                      <a:pt x="82" y="726"/>
                    </a:lnTo>
                    <a:lnTo>
                      <a:pt x="123" y="697"/>
                    </a:lnTo>
                    <a:lnTo>
                      <a:pt x="166" y="668"/>
                    </a:lnTo>
                    <a:lnTo>
                      <a:pt x="207" y="639"/>
                    </a:lnTo>
                    <a:lnTo>
                      <a:pt x="250" y="611"/>
                    </a:lnTo>
                    <a:lnTo>
                      <a:pt x="293" y="582"/>
                    </a:lnTo>
                    <a:lnTo>
                      <a:pt x="337" y="555"/>
                    </a:lnTo>
                    <a:lnTo>
                      <a:pt x="477" y="487"/>
                    </a:lnTo>
                    <a:lnTo>
                      <a:pt x="626" y="433"/>
                    </a:lnTo>
                    <a:lnTo>
                      <a:pt x="781" y="390"/>
                    </a:lnTo>
                    <a:lnTo>
                      <a:pt x="941" y="360"/>
                    </a:lnTo>
                    <a:lnTo>
                      <a:pt x="1103" y="338"/>
                    </a:lnTo>
                    <a:lnTo>
                      <a:pt x="1267" y="329"/>
                    </a:lnTo>
                    <a:lnTo>
                      <a:pt x="1431" y="329"/>
                    </a:lnTo>
                    <a:lnTo>
                      <a:pt x="1594" y="337"/>
                    </a:lnTo>
                    <a:lnTo>
                      <a:pt x="1619" y="335"/>
                    </a:lnTo>
                    <a:lnTo>
                      <a:pt x="1647" y="335"/>
                    </a:lnTo>
                    <a:lnTo>
                      <a:pt x="1673" y="337"/>
                    </a:lnTo>
                    <a:lnTo>
                      <a:pt x="1700" y="338"/>
                    </a:lnTo>
                    <a:lnTo>
                      <a:pt x="1726" y="340"/>
                    </a:lnTo>
                    <a:lnTo>
                      <a:pt x="1754" y="341"/>
                    </a:lnTo>
                    <a:lnTo>
                      <a:pt x="1780" y="340"/>
                    </a:lnTo>
                    <a:lnTo>
                      <a:pt x="1808" y="340"/>
                    </a:lnTo>
                    <a:lnTo>
                      <a:pt x="1845" y="335"/>
                    </a:lnTo>
                    <a:lnTo>
                      <a:pt x="1882" y="327"/>
                    </a:lnTo>
                    <a:lnTo>
                      <a:pt x="1916" y="318"/>
                    </a:lnTo>
                    <a:lnTo>
                      <a:pt x="1952" y="307"/>
                    </a:lnTo>
                    <a:lnTo>
                      <a:pt x="1987" y="293"/>
                    </a:lnTo>
                    <a:lnTo>
                      <a:pt x="2021" y="279"/>
                    </a:lnTo>
                    <a:lnTo>
                      <a:pt x="2054" y="265"/>
                    </a:lnTo>
                    <a:lnTo>
                      <a:pt x="2090" y="254"/>
                    </a:lnTo>
                    <a:lnTo>
                      <a:pt x="2095" y="257"/>
                    </a:lnTo>
                    <a:lnTo>
                      <a:pt x="2098" y="264"/>
                    </a:lnTo>
                    <a:lnTo>
                      <a:pt x="2099" y="269"/>
                    </a:lnTo>
                    <a:lnTo>
                      <a:pt x="2103" y="276"/>
                    </a:lnTo>
                    <a:lnTo>
                      <a:pt x="2119" y="294"/>
                    </a:lnTo>
                    <a:lnTo>
                      <a:pt x="2136" y="311"/>
                    </a:lnTo>
                    <a:lnTo>
                      <a:pt x="2156" y="323"/>
                    </a:lnTo>
                    <a:lnTo>
                      <a:pt x="2178" y="335"/>
                    </a:lnTo>
                    <a:lnTo>
                      <a:pt x="2198" y="342"/>
                    </a:lnTo>
                    <a:lnTo>
                      <a:pt x="2223" y="348"/>
                    </a:lnTo>
                    <a:lnTo>
                      <a:pt x="2247" y="351"/>
                    </a:lnTo>
                    <a:lnTo>
                      <a:pt x="2271" y="352"/>
                    </a:lnTo>
                    <a:lnTo>
                      <a:pt x="2292" y="346"/>
                    </a:lnTo>
                    <a:lnTo>
                      <a:pt x="2314" y="342"/>
                    </a:lnTo>
                    <a:lnTo>
                      <a:pt x="2333" y="334"/>
                    </a:lnTo>
                    <a:lnTo>
                      <a:pt x="2354" y="326"/>
                    </a:lnTo>
                    <a:lnTo>
                      <a:pt x="2372" y="313"/>
                    </a:lnTo>
                    <a:lnTo>
                      <a:pt x="2388" y="300"/>
                    </a:lnTo>
                    <a:lnTo>
                      <a:pt x="2401" y="283"/>
                    </a:lnTo>
                    <a:lnTo>
                      <a:pt x="2412" y="265"/>
                    </a:lnTo>
                    <a:lnTo>
                      <a:pt x="2412" y="254"/>
                    </a:lnTo>
                    <a:lnTo>
                      <a:pt x="2412" y="243"/>
                    </a:lnTo>
                    <a:lnTo>
                      <a:pt x="2414" y="232"/>
                    </a:lnTo>
                    <a:lnTo>
                      <a:pt x="2425" y="229"/>
                    </a:lnTo>
                    <a:lnTo>
                      <a:pt x="2430" y="229"/>
                    </a:lnTo>
                    <a:lnTo>
                      <a:pt x="2436" y="231"/>
                    </a:lnTo>
                    <a:lnTo>
                      <a:pt x="2442" y="229"/>
                    </a:lnTo>
                    <a:lnTo>
                      <a:pt x="2446" y="224"/>
                    </a:lnTo>
                    <a:lnTo>
                      <a:pt x="2445" y="203"/>
                    </a:lnTo>
                    <a:lnTo>
                      <a:pt x="2443" y="183"/>
                    </a:lnTo>
                    <a:lnTo>
                      <a:pt x="2441" y="163"/>
                    </a:lnTo>
                    <a:lnTo>
                      <a:pt x="2439" y="144"/>
                    </a:lnTo>
                    <a:lnTo>
                      <a:pt x="2435" y="124"/>
                    </a:lnTo>
                    <a:lnTo>
                      <a:pt x="2434" y="104"/>
                    </a:lnTo>
                    <a:lnTo>
                      <a:pt x="2432" y="84"/>
                    </a:lnTo>
                    <a:lnTo>
                      <a:pt x="2432" y="64"/>
                    </a:lnTo>
                    <a:lnTo>
                      <a:pt x="2434" y="55"/>
                    </a:lnTo>
                    <a:lnTo>
                      <a:pt x="2438" y="48"/>
                    </a:lnTo>
                    <a:lnTo>
                      <a:pt x="2443" y="40"/>
                    </a:lnTo>
                    <a:lnTo>
                      <a:pt x="2453" y="37"/>
                    </a:lnTo>
                    <a:lnTo>
                      <a:pt x="2458" y="38"/>
                    </a:lnTo>
                    <a:lnTo>
                      <a:pt x="2467" y="40"/>
                    </a:lnTo>
                    <a:lnTo>
                      <a:pt x="2475" y="41"/>
                    </a:lnTo>
                    <a:lnTo>
                      <a:pt x="2483" y="45"/>
                    </a:lnTo>
                    <a:lnTo>
                      <a:pt x="2490" y="48"/>
                    </a:lnTo>
                    <a:lnTo>
                      <a:pt x="2497" y="53"/>
                    </a:lnTo>
                    <a:lnTo>
                      <a:pt x="2500" y="60"/>
                    </a:lnTo>
                    <a:lnTo>
                      <a:pt x="2502" y="71"/>
                    </a:lnTo>
                    <a:lnTo>
                      <a:pt x="2500" y="92"/>
                    </a:lnTo>
                    <a:lnTo>
                      <a:pt x="2501" y="114"/>
                    </a:lnTo>
                    <a:lnTo>
                      <a:pt x="2501" y="135"/>
                    </a:lnTo>
                    <a:lnTo>
                      <a:pt x="2505" y="155"/>
                    </a:lnTo>
                    <a:lnTo>
                      <a:pt x="2508" y="174"/>
                    </a:lnTo>
                    <a:lnTo>
                      <a:pt x="2512" y="194"/>
                    </a:lnTo>
                    <a:lnTo>
                      <a:pt x="2518" y="214"/>
                    </a:lnTo>
                    <a:lnTo>
                      <a:pt x="2523" y="235"/>
                    </a:lnTo>
                    <a:lnTo>
                      <a:pt x="2536" y="235"/>
                    </a:lnTo>
                    <a:lnTo>
                      <a:pt x="2549" y="235"/>
                    </a:lnTo>
                    <a:lnTo>
                      <a:pt x="2563" y="234"/>
                    </a:lnTo>
                    <a:lnTo>
                      <a:pt x="2578" y="234"/>
                    </a:lnTo>
                    <a:lnTo>
                      <a:pt x="2604" y="235"/>
                    </a:lnTo>
                    <a:lnTo>
                      <a:pt x="2632" y="239"/>
                    </a:lnTo>
                    <a:lnTo>
                      <a:pt x="2659" y="243"/>
                    </a:lnTo>
                    <a:lnTo>
                      <a:pt x="2687" y="249"/>
                    </a:lnTo>
                    <a:lnTo>
                      <a:pt x="2712" y="253"/>
                    </a:lnTo>
                    <a:lnTo>
                      <a:pt x="2739" y="257"/>
                    </a:lnTo>
                    <a:lnTo>
                      <a:pt x="2764" y="263"/>
                    </a:lnTo>
                    <a:lnTo>
                      <a:pt x="2791" y="268"/>
                    </a:lnTo>
                    <a:lnTo>
                      <a:pt x="2816" y="257"/>
                    </a:lnTo>
                    <a:lnTo>
                      <a:pt x="2840" y="242"/>
                    </a:lnTo>
                    <a:lnTo>
                      <a:pt x="2862" y="223"/>
                    </a:lnTo>
                    <a:lnTo>
                      <a:pt x="2884" y="203"/>
                    </a:lnTo>
                    <a:lnTo>
                      <a:pt x="2904" y="184"/>
                    </a:lnTo>
                    <a:lnTo>
                      <a:pt x="2930" y="170"/>
                    </a:lnTo>
                    <a:lnTo>
                      <a:pt x="2958" y="163"/>
                    </a:lnTo>
                    <a:lnTo>
                      <a:pt x="2991" y="168"/>
                    </a:lnTo>
                    <a:lnTo>
                      <a:pt x="3012" y="172"/>
                    </a:lnTo>
                    <a:lnTo>
                      <a:pt x="3032" y="183"/>
                    </a:lnTo>
                    <a:lnTo>
                      <a:pt x="3053" y="194"/>
                    </a:lnTo>
                    <a:lnTo>
                      <a:pt x="3075" y="206"/>
                    </a:lnTo>
                    <a:lnTo>
                      <a:pt x="3094" y="212"/>
                    </a:lnTo>
                    <a:lnTo>
                      <a:pt x="3115" y="213"/>
                    </a:lnTo>
                    <a:lnTo>
                      <a:pt x="3134" y="203"/>
                    </a:lnTo>
                    <a:lnTo>
                      <a:pt x="3155" y="184"/>
                    </a:lnTo>
                    <a:lnTo>
                      <a:pt x="3163" y="170"/>
                    </a:lnTo>
                    <a:lnTo>
                      <a:pt x="3175" y="159"/>
                    </a:lnTo>
                    <a:lnTo>
                      <a:pt x="3188" y="151"/>
                    </a:lnTo>
                    <a:lnTo>
                      <a:pt x="3203" y="144"/>
                    </a:lnTo>
                    <a:lnTo>
                      <a:pt x="3218" y="139"/>
                    </a:lnTo>
                    <a:lnTo>
                      <a:pt x="3234" y="136"/>
                    </a:lnTo>
                    <a:lnTo>
                      <a:pt x="3251" y="136"/>
                    </a:lnTo>
                    <a:lnTo>
                      <a:pt x="3269" y="140"/>
                    </a:lnTo>
                    <a:lnTo>
                      <a:pt x="3285" y="146"/>
                    </a:lnTo>
                    <a:lnTo>
                      <a:pt x="3302" y="154"/>
                    </a:lnTo>
                    <a:lnTo>
                      <a:pt x="3318" y="162"/>
                    </a:lnTo>
                    <a:lnTo>
                      <a:pt x="3336" y="172"/>
                    </a:lnTo>
                    <a:lnTo>
                      <a:pt x="3353" y="179"/>
                    </a:lnTo>
                    <a:lnTo>
                      <a:pt x="3371" y="183"/>
                    </a:lnTo>
                    <a:lnTo>
                      <a:pt x="3390" y="183"/>
                    </a:lnTo>
                    <a:lnTo>
                      <a:pt x="3411" y="180"/>
                    </a:lnTo>
                    <a:lnTo>
                      <a:pt x="3426" y="168"/>
                    </a:lnTo>
                    <a:lnTo>
                      <a:pt x="3441" y="157"/>
                    </a:lnTo>
                    <a:lnTo>
                      <a:pt x="3456" y="143"/>
                    </a:lnTo>
                    <a:lnTo>
                      <a:pt x="3473" y="132"/>
                    </a:lnTo>
                    <a:lnTo>
                      <a:pt x="3489" y="119"/>
                    </a:lnTo>
                    <a:lnTo>
                      <a:pt x="3506" y="113"/>
                    </a:lnTo>
                    <a:lnTo>
                      <a:pt x="3525" y="108"/>
                    </a:lnTo>
                    <a:lnTo>
                      <a:pt x="3547" y="110"/>
                    </a:lnTo>
                    <a:lnTo>
                      <a:pt x="3567" y="114"/>
                    </a:lnTo>
                    <a:lnTo>
                      <a:pt x="3592" y="121"/>
                    </a:lnTo>
                    <a:lnTo>
                      <a:pt x="3616" y="126"/>
                    </a:lnTo>
                    <a:lnTo>
                      <a:pt x="3640" y="132"/>
                    </a:lnTo>
                    <a:lnTo>
                      <a:pt x="3664" y="132"/>
                    </a:lnTo>
                    <a:lnTo>
                      <a:pt x="3687" y="130"/>
                    </a:lnTo>
                    <a:lnTo>
                      <a:pt x="3709" y="124"/>
                    </a:lnTo>
                    <a:lnTo>
                      <a:pt x="3733" y="113"/>
                    </a:lnTo>
                    <a:lnTo>
                      <a:pt x="3741" y="99"/>
                    </a:lnTo>
                    <a:lnTo>
                      <a:pt x="3752" y="86"/>
                    </a:lnTo>
                    <a:lnTo>
                      <a:pt x="3761" y="74"/>
                    </a:lnTo>
                    <a:lnTo>
                      <a:pt x="3772" y="62"/>
                    </a:lnTo>
                    <a:lnTo>
                      <a:pt x="3783" y="49"/>
                    </a:lnTo>
                    <a:lnTo>
                      <a:pt x="3796" y="37"/>
                    </a:lnTo>
                    <a:lnTo>
                      <a:pt x="3808" y="26"/>
                    </a:lnTo>
                    <a:lnTo>
                      <a:pt x="3821" y="18"/>
                    </a:lnTo>
                    <a:lnTo>
                      <a:pt x="3852" y="8"/>
                    </a:lnTo>
                    <a:lnTo>
                      <a:pt x="3885" y="3"/>
                    </a:lnTo>
                    <a:lnTo>
                      <a:pt x="3917" y="0"/>
                    </a:lnTo>
                    <a:lnTo>
                      <a:pt x="3950" y="4"/>
                    </a:lnTo>
                    <a:lnTo>
                      <a:pt x="3979" y="12"/>
                    </a:lnTo>
                    <a:lnTo>
                      <a:pt x="4006" y="27"/>
                    </a:lnTo>
                    <a:lnTo>
                      <a:pt x="4028" y="49"/>
                    </a:lnTo>
                    <a:lnTo>
                      <a:pt x="4046" y="82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8">
                <a:extLst>
                  <a:ext uri="{FF2B5EF4-FFF2-40B4-BE49-F238E27FC236}">
                    <a16:creationId xmlns:a16="http://schemas.microsoft.com/office/drawing/2014/main" id="{48AF9286-C591-4BC3-9A27-9180A4FD49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3" y="2665"/>
                <a:ext cx="508" cy="222"/>
              </a:xfrm>
              <a:custGeom>
                <a:avLst/>
                <a:gdLst>
                  <a:gd name="T0" fmla="*/ 55 w 1523"/>
                  <a:gd name="T1" fmla="*/ 3 h 666"/>
                  <a:gd name="T2" fmla="*/ 56 w 1523"/>
                  <a:gd name="T3" fmla="*/ 7 h 666"/>
                  <a:gd name="T4" fmla="*/ 56 w 1523"/>
                  <a:gd name="T5" fmla="*/ 11 h 666"/>
                  <a:gd name="T6" fmla="*/ 56 w 1523"/>
                  <a:gd name="T7" fmla="*/ 13 h 666"/>
                  <a:gd name="T8" fmla="*/ 55 w 1523"/>
                  <a:gd name="T9" fmla="*/ 15 h 666"/>
                  <a:gd name="T10" fmla="*/ 51 w 1523"/>
                  <a:gd name="T11" fmla="*/ 17 h 666"/>
                  <a:gd name="T12" fmla="*/ 46 w 1523"/>
                  <a:gd name="T13" fmla="*/ 19 h 666"/>
                  <a:gd name="T14" fmla="*/ 40 w 1523"/>
                  <a:gd name="T15" fmla="*/ 20 h 666"/>
                  <a:gd name="T16" fmla="*/ 34 w 1523"/>
                  <a:gd name="T17" fmla="*/ 21 h 666"/>
                  <a:gd name="T18" fmla="*/ 27 w 1523"/>
                  <a:gd name="T19" fmla="*/ 22 h 666"/>
                  <a:gd name="T20" fmla="*/ 21 w 1523"/>
                  <a:gd name="T21" fmla="*/ 23 h 666"/>
                  <a:gd name="T22" fmla="*/ 14 w 1523"/>
                  <a:gd name="T23" fmla="*/ 24 h 666"/>
                  <a:gd name="T24" fmla="*/ 8 w 1523"/>
                  <a:gd name="T25" fmla="*/ 24 h 666"/>
                  <a:gd name="T26" fmla="*/ 3 w 1523"/>
                  <a:gd name="T27" fmla="*/ 25 h 666"/>
                  <a:gd name="T28" fmla="*/ 2 w 1523"/>
                  <a:gd name="T29" fmla="*/ 21 h 666"/>
                  <a:gd name="T30" fmla="*/ 1 w 1523"/>
                  <a:gd name="T31" fmla="*/ 16 h 666"/>
                  <a:gd name="T32" fmla="*/ 1 w 1523"/>
                  <a:gd name="T33" fmla="*/ 14 h 666"/>
                  <a:gd name="T34" fmla="*/ 2 w 1523"/>
                  <a:gd name="T35" fmla="*/ 13 h 666"/>
                  <a:gd name="T36" fmla="*/ 3 w 1523"/>
                  <a:gd name="T37" fmla="*/ 13 h 666"/>
                  <a:gd name="T38" fmla="*/ 3 w 1523"/>
                  <a:gd name="T39" fmla="*/ 12 h 666"/>
                  <a:gd name="T40" fmla="*/ 1 w 1523"/>
                  <a:gd name="T41" fmla="*/ 12 h 666"/>
                  <a:gd name="T42" fmla="*/ 0 w 1523"/>
                  <a:gd name="T43" fmla="*/ 11 h 666"/>
                  <a:gd name="T44" fmla="*/ 0 w 1523"/>
                  <a:gd name="T45" fmla="*/ 9 h 666"/>
                  <a:gd name="T46" fmla="*/ 4 w 1523"/>
                  <a:gd name="T47" fmla="*/ 9 h 666"/>
                  <a:gd name="T48" fmla="*/ 9 w 1523"/>
                  <a:gd name="T49" fmla="*/ 10 h 666"/>
                  <a:gd name="T50" fmla="*/ 12 w 1523"/>
                  <a:gd name="T51" fmla="*/ 9 h 666"/>
                  <a:gd name="T52" fmla="*/ 14 w 1523"/>
                  <a:gd name="T53" fmla="*/ 7 h 666"/>
                  <a:gd name="T54" fmla="*/ 16 w 1523"/>
                  <a:gd name="T55" fmla="*/ 6 h 666"/>
                  <a:gd name="T56" fmla="*/ 19 w 1523"/>
                  <a:gd name="T57" fmla="*/ 7 h 666"/>
                  <a:gd name="T58" fmla="*/ 21 w 1523"/>
                  <a:gd name="T59" fmla="*/ 8 h 666"/>
                  <a:gd name="T60" fmla="*/ 23 w 1523"/>
                  <a:gd name="T61" fmla="*/ 7 h 666"/>
                  <a:gd name="T62" fmla="*/ 24 w 1523"/>
                  <a:gd name="T63" fmla="*/ 6 h 666"/>
                  <a:gd name="T64" fmla="*/ 25 w 1523"/>
                  <a:gd name="T65" fmla="*/ 5 h 666"/>
                  <a:gd name="T66" fmla="*/ 27 w 1523"/>
                  <a:gd name="T67" fmla="*/ 5 h 666"/>
                  <a:gd name="T68" fmla="*/ 30 w 1523"/>
                  <a:gd name="T69" fmla="*/ 6 h 666"/>
                  <a:gd name="T70" fmla="*/ 32 w 1523"/>
                  <a:gd name="T71" fmla="*/ 7 h 666"/>
                  <a:gd name="T72" fmla="*/ 34 w 1523"/>
                  <a:gd name="T73" fmla="*/ 6 h 666"/>
                  <a:gd name="T74" fmla="*/ 36 w 1523"/>
                  <a:gd name="T75" fmla="*/ 4 h 666"/>
                  <a:gd name="T76" fmla="*/ 38 w 1523"/>
                  <a:gd name="T77" fmla="*/ 4 h 666"/>
                  <a:gd name="T78" fmla="*/ 41 w 1523"/>
                  <a:gd name="T79" fmla="*/ 5 h 666"/>
                  <a:gd name="T80" fmla="*/ 43 w 1523"/>
                  <a:gd name="T81" fmla="*/ 5 h 666"/>
                  <a:gd name="T82" fmla="*/ 46 w 1523"/>
                  <a:gd name="T83" fmla="*/ 3 h 666"/>
                  <a:gd name="T84" fmla="*/ 48 w 1523"/>
                  <a:gd name="T85" fmla="*/ 1 h 666"/>
                  <a:gd name="T86" fmla="*/ 50 w 1523"/>
                  <a:gd name="T87" fmla="*/ 0 h 666"/>
                  <a:gd name="T88" fmla="*/ 52 w 1523"/>
                  <a:gd name="T89" fmla="*/ 0 h 666"/>
                  <a:gd name="T90" fmla="*/ 53 w 1523"/>
                  <a:gd name="T91" fmla="*/ 0 h 666"/>
                  <a:gd name="T92" fmla="*/ 54 w 1523"/>
                  <a:gd name="T93" fmla="*/ 1 h 66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523" h="666">
                    <a:moveTo>
                      <a:pt x="1462" y="17"/>
                    </a:moveTo>
                    <a:lnTo>
                      <a:pt x="1480" y="46"/>
                    </a:lnTo>
                    <a:lnTo>
                      <a:pt x="1494" y="79"/>
                    </a:lnTo>
                    <a:lnTo>
                      <a:pt x="1504" y="112"/>
                    </a:lnTo>
                    <a:lnTo>
                      <a:pt x="1511" y="147"/>
                    </a:lnTo>
                    <a:lnTo>
                      <a:pt x="1513" y="183"/>
                    </a:lnTo>
                    <a:lnTo>
                      <a:pt x="1516" y="220"/>
                    </a:lnTo>
                    <a:lnTo>
                      <a:pt x="1519" y="258"/>
                    </a:lnTo>
                    <a:lnTo>
                      <a:pt x="1523" y="295"/>
                    </a:lnTo>
                    <a:lnTo>
                      <a:pt x="1520" y="315"/>
                    </a:lnTo>
                    <a:lnTo>
                      <a:pt x="1517" y="337"/>
                    </a:lnTo>
                    <a:lnTo>
                      <a:pt x="1509" y="357"/>
                    </a:lnTo>
                    <a:lnTo>
                      <a:pt x="1501" y="377"/>
                    </a:lnTo>
                    <a:lnTo>
                      <a:pt x="1489" y="394"/>
                    </a:lnTo>
                    <a:lnTo>
                      <a:pt x="1475" y="410"/>
                    </a:lnTo>
                    <a:lnTo>
                      <a:pt x="1457" y="424"/>
                    </a:lnTo>
                    <a:lnTo>
                      <a:pt x="1439" y="438"/>
                    </a:lnTo>
                    <a:lnTo>
                      <a:pt x="1389" y="456"/>
                    </a:lnTo>
                    <a:lnTo>
                      <a:pt x="1340" y="472"/>
                    </a:lnTo>
                    <a:lnTo>
                      <a:pt x="1290" y="487"/>
                    </a:lnTo>
                    <a:lnTo>
                      <a:pt x="1241" y="502"/>
                    </a:lnTo>
                    <a:lnTo>
                      <a:pt x="1190" y="515"/>
                    </a:lnTo>
                    <a:lnTo>
                      <a:pt x="1139" y="527"/>
                    </a:lnTo>
                    <a:lnTo>
                      <a:pt x="1088" y="538"/>
                    </a:lnTo>
                    <a:lnTo>
                      <a:pt x="1037" y="551"/>
                    </a:lnTo>
                    <a:lnTo>
                      <a:pt x="977" y="559"/>
                    </a:lnTo>
                    <a:lnTo>
                      <a:pt x="918" y="570"/>
                    </a:lnTo>
                    <a:lnTo>
                      <a:pt x="857" y="579"/>
                    </a:lnTo>
                    <a:lnTo>
                      <a:pt x="798" y="590"/>
                    </a:lnTo>
                    <a:lnTo>
                      <a:pt x="737" y="600"/>
                    </a:lnTo>
                    <a:lnTo>
                      <a:pt x="678" y="610"/>
                    </a:lnTo>
                    <a:lnTo>
                      <a:pt x="618" y="618"/>
                    </a:lnTo>
                    <a:lnTo>
                      <a:pt x="558" y="626"/>
                    </a:lnTo>
                    <a:lnTo>
                      <a:pt x="501" y="633"/>
                    </a:lnTo>
                    <a:lnTo>
                      <a:pt x="443" y="640"/>
                    </a:lnTo>
                    <a:lnTo>
                      <a:pt x="385" y="645"/>
                    </a:lnTo>
                    <a:lnTo>
                      <a:pt x="327" y="652"/>
                    </a:lnTo>
                    <a:lnTo>
                      <a:pt x="268" y="655"/>
                    </a:lnTo>
                    <a:lnTo>
                      <a:pt x="210" y="658"/>
                    </a:lnTo>
                    <a:lnTo>
                      <a:pt x="152" y="659"/>
                    </a:lnTo>
                    <a:lnTo>
                      <a:pt x="95" y="662"/>
                    </a:lnTo>
                    <a:lnTo>
                      <a:pt x="92" y="666"/>
                    </a:lnTo>
                    <a:lnTo>
                      <a:pt x="82" y="629"/>
                    </a:lnTo>
                    <a:lnTo>
                      <a:pt x="73" y="592"/>
                    </a:lnTo>
                    <a:lnTo>
                      <a:pt x="64" y="555"/>
                    </a:lnTo>
                    <a:lnTo>
                      <a:pt x="56" y="519"/>
                    </a:lnTo>
                    <a:lnTo>
                      <a:pt x="48" y="480"/>
                    </a:lnTo>
                    <a:lnTo>
                      <a:pt x="40" y="442"/>
                    </a:lnTo>
                    <a:lnTo>
                      <a:pt x="31" y="405"/>
                    </a:lnTo>
                    <a:lnTo>
                      <a:pt x="25" y="368"/>
                    </a:lnTo>
                    <a:lnTo>
                      <a:pt x="33" y="365"/>
                    </a:lnTo>
                    <a:lnTo>
                      <a:pt x="42" y="363"/>
                    </a:lnTo>
                    <a:lnTo>
                      <a:pt x="51" y="362"/>
                    </a:lnTo>
                    <a:lnTo>
                      <a:pt x="62" y="361"/>
                    </a:lnTo>
                    <a:lnTo>
                      <a:pt x="71" y="358"/>
                    </a:lnTo>
                    <a:lnTo>
                      <a:pt x="81" y="357"/>
                    </a:lnTo>
                    <a:lnTo>
                      <a:pt x="89" y="352"/>
                    </a:lnTo>
                    <a:lnTo>
                      <a:pt x="99" y="348"/>
                    </a:lnTo>
                    <a:lnTo>
                      <a:pt x="95" y="339"/>
                    </a:lnTo>
                    <a:lnTo>
                      <a:pt x="86" y="335"/>
                    </a:lnTo>
                    <a:lnTo>
                      <a:pt x="20" y="344"/>
                    </a:lnTo>
                    <a:lnTo>
                      <a:pt x="16" y="332"/>
                    </a:lnTo>
                    <a:lnTo>
                      <a:pt x="15" y="319"/>
                    </a:lnTo>
                    <a:lnTo>
                      <a:pt x="11" y="307"/>
                    </a:lnTo>
                    <a:lnTo>
                      <a:pt x="9" y="296"/>
                    </a:lnTo>
                    <a:lnTo>
                      <a:pt x="7" y="284"/>
                    </a:lnTo>
                    <a:lnTo>
                      <a:pt x="4" y="271"/>
                    </a:lnTo>
                    <a:lnTo>
                      <a:pt x="1" y="259"/>
                    </a:lnTo>
                    <a:lnTo>
                      <a:pt x="0" y="248"/>
                    </a:lnTo>
                    <a:lnTo>
                      <a:pt x="40" y="240"/>
                    </a:lnTo>
                    <a:lnTo>
                      <a:pt x="80" y="241"/>
                    </a:lnTo>
                    <a:lnTo>
                      <a:pt x="118" y="247"/>
                    </a:lnTo>
                    <a:lnTo>
                      <a:pt x="158" y="256"/>
                    </a:lnTo>
                    <a:lnTo>
                      <a:pt x="197" y="263"/>
                    </a:lnTo>
                    <a:lnTo>
                      <a:pt x="235" y="269"/>
                    </a:lnTo>
                    <a:lnTo>
                      <a:pt x="274" y="267"/>
                    </a:lnTo>
                    <a:lnTo>
                      <a:pt x="312" y="258"/>
                    </a:lnTo>
                    <a:lnTo>
                      <a:pt x="329" y="240"/>
                    </a:lnTo>
                    <a:lnTo>
                      <a:pt x="345" y="222"/>
                    </a:lnTo>
                    <a:lnTo>
                      <a:pt x="362" y="204"/>
                    </a:lnTo>
                    <a:lnTo>
                      <a:pt x="382" y="190"/>
                    </a:lnTo>
                    <a:lnTo>
                      <a:pt x="400" y="178"/>
                    </a:lnTo>
                    <a:lnTo>
                      <a:pt x="421" y="172"/>
                    </a:lnTo>
                    <a:lnTo>
                      <a:pt x="443" y="172"/>
                    </a:lnTo>
                    <a:lnTo>
                      <a:pt x="469" y="180"/>
                    </a:lnTo>
                    <a:lnTo>
                      <a:pt x="485" y="187"/>
                    </a:lnTo>
                    <a:lnTo>
                      <a:pt x="505" y="196"/>
                    </a:lnTo>
                    <a:lnTo>
                      <a:pt x="524" y="204"/>
                    </a:lnTo>
                    <a:lnTo>
                      <a:pt x="545" y="212"/>
                    </a:lnTo>
                    <a:lnTo>
                      <a:pt x="564" y="216"/>
                    </a:lnTo>
                    <a:lnTo>
                      <a:pt x="585" y="216"/>
                    </a:lnTo>
                    <a:lnTo>
                      <a:pt x="604" y="211"/>
                    </a:lnTo>
                    <a:lnTo>
                      <a:pt x="624" y="198"/>
                    </a:lnTo>
                    <a:lnTo>
                      <a:pt x="633" y="189"/>
                    </a:lnTo>
                    <a:lnTo>
                      <a:pt x="641" y="180"/>
                    </a:lnTo>
                    <a:lnTo>
                      <a:pt x="649" y="171"/>
                    </a:lnTo>
                    <a:lnTo>
                      <a:pt x="659" y="163"/>
                    </a:lnTo>
                    <a:lnTo>
                      <a:pt x="667" y="153"/>
                    </a:lnTo>
                    <a:lnTo>
                      <a:pt x="678" y="147"/>
                    </a:lnTo>
                    <a:lnTo>
                      <a:pt x="690" y="143"/>
                    </a:lnTo>
                    <a:lnTo>
                      <a:pt x="704" y="143"/>
                    </a:lnTo>
                    <a:lnTo>
                      <a:pt x="729" y="143"/>
                    </a:lnTo>
                    <a:lnTo>
                      <a:pt x="752" y="150"/>
                    </a:lnTo>
                    <a:lnTo>
                      <a:pt x="774" y="161"/>
                    </a:lnTo>
                    <a:lnTo>
                      <a:pt x="798" y="174"/>
                    </a:lnTo>
                    <a:lnTo>
                      <a:pt x="818" y="183"/>
                    </a:lnTo>
                    <a:lnTo>
                      <a:pt x="842" y="190"/>
                    </a:lnTo>
                    <a:lnTo>
                      <a:pt x="867" y="189"/>
                    </a:lnTo>
                    <a:lnTo>
                      <a:pt x="893" y="182"/>
                    </a:lnTo>
                    <a:lnTo>
                      <a:pt x="909" y="174"/>
                    </a:lnTo>
                    <a:lnTo>
                      <a:pt x="926" y="161"/>
                    </a:lnTo>
                    <a:lnTo>
                      <a:pt x="940" y="147"/>
                    </a:lnTo>
                    <a:lnTo>
                      <a:pt x="956" y="134"/>
                    </a:lnTo>
                    <a:lnTo>
                      <a:pt x="971" y="121"/>
                    </a:lnTo>
                    <a:lnTo>
                      <a:pt x="989" y="114"/>
                    </a:lnTo>
                    <a:lnTo>
                      <a:pt x="1007" y="113"/>
                    </a:lnTo>
                    <a:lnTo>
                      <a:pt x="1030" y="120"/>
                    </a:lnTo>
                    <a:lnTo>
                      <a:pt x="1054" y="125"/>
                    </a:lnTo>
                    <a:lnTo>
                      <a:pt x="1077" y="131"/>
                    </a:lnTo>
                    <a:lnTo>
                      <a:pt x="1101" y="134"/>
                    </a:lnTo>
                    <a:lnTo>
                      <a:pt x="1125" y="136"/>
                    </a:lnTo>
                    <a:lnTo>
                      <a:pt x="1147" y="135"/>
                    </a:lnTo>
                    <a:lnTo>
                      <a:pt x="1171" y="132"/>
                    </a:lnTo>
                    <a:lnTo>
                      <a:pt x="1193" y="124"/>
                    </a:lnTo>
                    <a:lnTo>
                      <a:pt x="1216" y="112"/>
                    </a:lnTo>
                    <a:lnTo>
                      <a:pt x="1231" y="92"/>
                    </a:lnTo>
                    <a:lnTo>
                      <a:pt x="1248" y="73"/>
                    </a:lnTo>
                    <a:lnTo>
                      <a:pt x="1264" y="53"/>
                    </a:lnTo>
                    <a:lnTo>
                      <a:pt x="1284" y="35"/>
                    </a:lnTo>
                    <a:lnTo>
                      <a:pt x="1303" y="18"/>
                    </a:lnTo>
                    <a:lnTo>
                      <a:pt x="1325" y="7"/>
                    </a:lnTo>
                    <a:lnTo>
                      <a:pt x="1348" y="0"/>
                    </a:lnTo>
                    <a:lnTo>
                      <a:pt x="1376" y="2"/>
                    </a:lnTo>
                    <a:lnTo>
                      <a:pt x="1387" y="0"/>
                    </a:lnTo>
                    <a:lnTo>
                      <a:pt x="1398" y="0"/>
                    </a:lnTo>
                    <a:lnTo>
                      <a:pt x="1409" y="0"/>
                    </a:lnTo>
                    <a:lnTo>
                      <a:pt x="1421" y="3"/>
                    </a:lnTo>
                    <a:lnTo>
                      <a:pt x="1431" y="3"/>
                    </a:lnTo>
                    <a:lnTo>
                      <a:pt x="1442" y="7"/>
                    </a:lnTo>
                    <a:lnTo>
                      <a:pt x="1451" y="10"/>
                    </a:lnTo>
                    <a:lnTo>
                      <a:pt x="1462" y="17"/>
                    </a:lnTo>
                    <a:close/>
                  </a:path>
                </a:pathLst>
              </a:custGeom>
              <a:solidFill>
                <a:srgbClr val="FFFFBF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9">
                <a:extLst>
                  <a:ext uri="{FF2B5EF4-FFF2-40B4-BE49-F238E27FC236}">
                    <a16:creationId xmlns:a16="http://schemas.microsoft.com/office/drawing/2014/main" id="{BE9BE78B-A952-4A04-A4F1-183F910D8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8" y="2678"/>
                <a:ext cx="55" cy="260"/>
              </a:xfrm>
              <a:custGeom>
                <a:avLst/>
                <a:gdLst>
                  <a:gd name="T0" fmla="*/ 1 w 165"/>
                  <a:gd name="T1" fmla="*/ 2 h 781"/>
                  <a:gd name="T2" fmla="*/ 1 w 165"/>
                  <a:gd name="T3" fmla="*/ 5 h 781"/>
                  <a:gd name="T4" fmla="*/ 2 w 165"/>
                  <a:gd name="T5" fmla="*/ 8 h 781"/>
                  <a:gd name="T6" fmla="*/ 2 w 165"/>
                  <a:gd name="T7" fmla="*/ 10 h 781"/>
                  <a:gd name="T8" fmla="*/ 3 w 165"/>
                  <a:gd name="T9" fmla="*/ 13 h 781"/>
                  <a:gd name="T10" fmla="*/ 4 w 165"/>
                  <a:gd name="T11" fmla="*/ 17 h 781"/>
                  <a:gd name="T12" fmla="*/ 5 w 165"/>
                  <a:gd name="T13" fmla="*/ 21 h 781"/>
                  <a:gd name="T14" fmla="*/ 5 w 165"/>
                  <a:gd name="T15" fmla="*/ 25 h 781"/>
                  <a:gd name="T16" fmla="*/ 6 w 165"/>
                  <a:gd name="T17" fmla="*/ 27 h 781"/>
                  <a:gd name="T18" fmla="*/ 6 w 165"/>
                  <a:gd name="T19" fmla="*/ 28 h 781"/>
                  <a:gd name="T20" fmla="*/ 6 w 165"/>
                  <a:gd name="T21" fmla="*/ 28 h 781"/>
                  <a:gd name="T22" fmla="*/ 6 w 165"/>
                  <a:gd name="T23" fmla="*/ 29 h 781"/>
                  <a:gd name="T24" fmla="*/ 5 w 165"/>
                  <a:gd name="T25" fmla="*/ 29 h 781"/>
                  <a:gd name="T26" fmla="*/ 5 w 165"/>
                  <a:gd name="T27" fmla="*/ 28 h 781"/>
                  <a:gd name="T28" fmla="*/ 5 w 165"/>
                  <a:gd name="T29" fmla="*/ 28 h 781"/>
                  <a:gd name="T30" fmla="*/ 5 w 165"/>
                  <a:gd name="T31" fmla="*/ 27 h 781"/>
                  <a:gd name="T32" fmla="*/ 5 w 165"/>
                  <a:gd name="T33" fmla="*/ 26 h 781"/>
                  <a:gd name="T34" fmla="*/ 4 w 165"/>
                  <a:gd name="T35" fmla="*/ 24 h 781"/>
                  <a:gd name="T36" fmla="*/ 4 w 165"/>
                  <a:gd name="T37" fmla="*/ 22 h 781"/>
                  <a:gd name="T38" fmla="*/ 3 w 165"/>
                  <a:gd name="T39" fmla="*/ 20 h 781"/>
                  <a:gd name="T40" fmla="*/ 3 w 165"/>
                  <a:gd name="T41" fmla="*/ 18 h 781"/>
                  <a:gd name="T42" fmla="*/ 2 w 165"/>
                  <a:gd name="T43" fmla="*/ 16 h 781"/>
                  <a:gd name="T44" fmla="*/ 2 w 165"/>
                  <a:gd name="T45" fmla="*/ 14 h 781"/>
                  <a:gd name="T46" fmla="*/ 1 w 165"/>
                  <a:gd name="T47" fmla="*/ 12 h 781"/>
                  <a:gd name="T48" fmla="*/ 1 w 165"/>
                  <a:gd name="T49" fmla="*/ 10 h 781"/>
                  <a:gd name="T50" fmla="*/ 1 w 165"/>
                  <a:gd name="T51" fmla="*/ 9 h 781"/>
                  <a:gd name="T52" fmla="*/ 1 w 165"/>
                  <a:gd name="T53" fmla="*/ 8 h 781"/>
                  <a:gd name="T54" fmla="*/ 1 w 165"/>
                  <a:gd name="T55" fmla="*/ 7 h 781"/>
                  <a:gd name="T56" fmla="*/ 1 w 165"/>
                  <a:gd name="T57" fmla="*/ 6 h 781"/>
                  <a:gd name="T58" fmla="*/ 0 w 165"/>
                  <a:gd name="T59" fmla="*/ 5 h 781"/>
                  <a:gd name="T60" fmla="*/ 0 w 165"/>
                  <a:gd name="T61" fmla="*/ 4 h 781"/>
                  <a:gd name="T62" fmla="*/ 0 w 165"/>
                  <a:gd name="T63" fmla="*/ 2 h 781"/>
                  <a:gd name="T64" fmla="*/ 0 w 165"/>
                  <a:gd name="T65" fmla="*/ 2 h 781"/>
                  <a:gd name="T66" fmla="*/ 0 w 165"/>
                  <a:gd name="T67" fmla="*/ 1 h 781"/>
                  <a:gd name="T68" fmla="*/ 0 w 165"/>
                  <a:gd name="T69" fmla="*/ 0 h 781"/>
                  <a:gd name="T70" fmla="*/ 1 w 165"/>
                  <a:gd name="T71" fmla="*/ 0 h 781"/>
                  <a:gd name="T72" fmla="*/ 1 w 165"/>
                  <a:gd name="T73" fmla="*/ 1 h 78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65" h="781">
                    <a:moveTo>
                      <a:pt x="21" y="26"/>
                    </a:moveTo>
                    <a:lnTo>
                      <a:pt x="18" y="62"/>
                    </a:lnTo>
                    <a:lnTo>
                      <a:pt x="21" y="99"/>
                    </a:lnTo>
                    <a:lnTo>
                      <a:pt x="26" y="135"/>
                    </a:lnTo>
                    <a:lnTo>
                      <a:pt x="34" y="171"/>
                    </a:lnTo>
                    <a:lnTo>
                      <a:pt x="43" y="205"/>
                    </a:lnTo>
                    <a:lnTo>
                      <a:pt x="54" y="240"/>
                    </a:lnTo>
                    <a:lnTo>
                      <a:pt x="61" y="274"/>
                    </a:lnTo>
                    <a:lnTo>
                      <a:pt x="69" y="310"/>
                    </a:lnTo>
                    <a:lnTo>
                      <a:pt x="77" y="361"/>
                    </a:lnTo>
                    <a:lnTo>
                      <a:pt x="88" y="413"/>
                    </a:lnTo>
                    <a:lnTo>
                      <a:pt x="99" y="462"/>
                    </a:lnTo>
                    <a:lnTo>
                      <a:pt x="112" y="513"/>
                    </a:lnTo>
                    <a:lnTo>
                      <a:pt x="123" y="563"/>
                    </a:lnTo>
                    <a:lnTo>
                      <a:pt x="134" y="614"/>
                    </a:lnTo>
                    <a:lnTo>
                      <a:pt x="143" y="665"/>
                    </a:lnTo>
                    <a:lnTo>
                      <a:pt x="153" y="718"/>
                    </a:lnTo>
                    <a:lnTo>
                      <a:pt x="151" y="725"/>
                    </a:lnTo>
                    <a:lnTo>
                      <a:pt x="156" y="735"/>
                    </a:lnTo>
                    <a:lnTo>
                      <a:pt x="160" y="744"/>
                    </a:lnTo>
                    <a:lnTo>
                      <a:pt x="164" y="755"/>
                    </a:lnTo>
                    <a:lnTo>
                      <a:pt x="165" y="764"/>
                    </a:lnTo>
                    <a:lnTo>
                      <a:pt x="164" y="772"/>
                    </a:lnTo>
                    <a:lnTo>
                      <a:pt x="157" y="777"/>
                    </a:lnTo>
                    <a:lnTo>
                      <a:pt x="145" y="781"/>
                    </a:lnTo>
                    <a:lnTo>
                      <a:pt x="135" y="777"/>
                    </a:lnTo>
                    <a:lnTo>
                      <a:pt x="131" y="773"/>
                    </a:lnTo>
                    <a:lnTo>
                      <a:pt x="129" y="766"/>
                    </a:lnTo>
                    <a:lnTo>
                      <a:pt x="131" y="761"/>
                    </a:lnTo>
                    <a:lnTo>
                      <a:pt x="132" y="753"/>
                    </a:lnTo>
                    <a:lnTo>
                      <a:pt x="134" y="746"/>
                    </a:lnTo>
                    <a:lnTo>
                      <a:pt x="134" y="737"/>
                    </a:lnTo>
                    <a:lnTo>
                      <a:pt x="132" y="732"/>
                    </a:lnTo>
                    <a:lnTo>
                      <a:pt x="123" y="706"/>
                    </a:lnTo>
                    <a:lnTo>
                      <a:pt x="114" y="680"/>
                    </a:lnTo>
                    <a:lnTo>
                      <a:pt x="107" y="654"/>
                    </a:lnTo>
                    <a:lnTo>
                      <a:pt x="102" y="627"/>
                    </a:lnTo>
                    <a:lnTo>
                      <a:pt x="96" y="600"/>
                    </a:lnTo>
                    <a:lnTo>
                      <a:pt x="91" y="574"/>
                    </a:lnTo>
                    <a:lnTo>
                      <a:pt x="84" y="546"/>
                    </a:lnTo>
                    <a:lnTo>
                      <a:pt x="77" y="522"/>
                    </a:lnTo>
                    <a:lnTo>
                      <a:pt x="68" y="493"/>
                    </a:lnTo>
                    <a:lnTo>
                      <a:pt x="61" y="465"/>
                    </a:lnTo>
                    <a:lnTo>
                      <a:pt x="55" y="436"/>
                    </a:lnTo>
                    <a:lnTo>
                      <a:pt x="51" y="409"/>
                    </a:lnTo>
                    <a:lnTo>
                      <a:pt x="45" y="380"/>
                    </a:lnTo>
                    <a:lnTo>
                      <a:pt x="41" y="351"/>
                    </a:lnTo>
                    <a:lnTo>
                      <a:pt x="34" y="323"/>
                    </a:lnTo>
                    <a:lnTo>
                      <a:pt x="29" y="297"/>
                    </a:lnTo>
                    <a:lnTo>
                      <a:pt x="28" y="281"/>
                    </a:lnTo>
                    <a:lnTo>
                      <a:pt x="26" y="266"/>
                    </a:lnTo>
                    <a:lnTo>
                      <a:pt x="22" y="249"/>
                    </a:lnTo>
                    <a:lnTo>
                      <a:pt x="19" y="234"/>
                    </a:lnTo>
                    <a:lnTo>
                      <a:pt x="17" y="218"/>
                    </a:lnTo>
                    <a:lnTo>
                      <a:pt x="17" y="202"/>
                    </a:lnTo>
                    <a:lnTo>
                      <a:pt x="19" y="187"/>
                    </a:lnTo>
                    <a:lnTo>
                      <a:pt x="26" y="173"/>
                    </a:lnTo>
                    <a:lnTo>
                      <a:pt x="17" y="160"/>
                    </a:lnTo>
                    <a:lnTo>
                      <a:pt x="12" y="145"/>
                    </a:lnTo>
                    <a:lnTo>
                      <a:pt x="10" y="128"/>
                    </a:lnTo>
                    <a:lnTo>
                      <a:pt x="10" y="113"/>
                    </a:lnTo>
                    <a:lnTo>
                      <a:pt x="8" y="96"/>
                    </a:lnTo>
                    <a:lnTo>
                      <a:pt x="8" y="80"/>
                    </a:lnTo>
                    <a:lnTo>
                      <a:pt x="4" y="63"/>
                    </a:lnTo>
                    <a:lnTo>
                      <a:pt x="0" y="51"/>
                    </a:lnTo>
                    <a:lnTo>
                      <a:pt x="0" y="43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2"/>
                    </a:lnTo>
                    <a:lnTo>
                      <a:pt x="1" y="8"/>
                    </a:lnTo>
                    <a:lnTo>
                      <a:pt x="8" y="0"/>
                    </a:lnTo>
                    <a:lnTo>
                      <a:pt x="15" y="0"/>
                    </a:lnTo>
                    <a:lnTo>
                      <a:pt x="18" y="7"/>
                    </a:lnTo>
                    <a:lnTo>
                      <a:pt x="18" y="17"/>
                    </a:lnTo>
                    <a:lnTo>
                      <a:pt x="21" y="26"/>
                    </a:lnTo>
                    <a:close/>
                  </a:path>
                </a:pathLst>
              </a:custGeom>
              <a:solidFill>
                <a:srgbClr val="9E9E9E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0">
                <a:extLst>
                  <a:ext uri="{FF2B5EF4-FFF2-40B4-BE49-F238E27FC236}">
                    <a16:creationId xmlns:a16="http://schemas.microsoft.com/office/drawing/2014/main" id="{F013DC47-ECB1-415C-9E96-C2827F70C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0" y="2732"/>
                <a:ext cx="50" cy="17"/>
              </a:xfrm>
              <a:custGeom>
                <a:avLst/>
                <a:gdLst>
                  <a:gd name="T0" fmla="*/ 5 w 152"/>
                  <a:gd name="T1" fmla="*/ 0 h 50"/>
                  <a:gd name="T2" fmla="*/ 5 w 152"/>
                  <a:gd name="T3" fmla="*/ 1 h 50"/>
                  <a:gd name="T4" fmla="*/ 5 w 152"/>
                  <a:gd name="T5" fmla="*/ 1 h 50"/>
                  <a:gd name="T6" fmla="*/ 5 w 152"/>
                  <a:gd name="T7" fmla="*/ 1 h 50"/>
                  <a:gd name="T8" fmla="*/ 5 w 152"/>
                  <a:gd name="T9" fmla="*/ 1 h 50"/>
                  <a:gd name="T10" fmla="*/ 4 w 152"/>
                  <a:gd name="T11" fmla="*/ 1 h 50"/>
                  <a:gd name="T12" fmla="*/ 4 w 152"/>
                  <a:gd name="T13" fmla="*/ 1 h 50"/>
                  <a:gd name="T14" fmla="*/ 3 w 152"/>
                  <a:gd name="T15" fmla="*/ 1 h 50"/>
                  <a:gd name="T16" fmla="*/ 2 w 152"/>
                  <a:gd name="T17" fmla="*/ 1 h 50"/>
                  <a:gd name="T18" fmla="*/ 2 w 152"/>
                  <a:gd name="T19" fmla="*/ 1 h 50"/>
                  <a:gd name="T20" fmla="*/ 1 w 152"/>
                  <a:gd name="T21" fmla="*/ 1 h 50"/>
                  <a:gd name="T22" fmla="*/ 1 w 152"/>
                  <a:gd name="T23" fmla="*/ 2 h 50"/>
                  <a:gd name="T24" fmla="*/ 0 w 152"/>
                  <a:gd name="T25" fmla="*/ 2 h 50"/>
                  <a:gd name="T26" fmla="*/ 0 w 152"/>
                  <a:gd name="T27" fmla="*/ 2 h 50"/>
                  <a:gd name="T28" fmla="*/ 0 w 152"/>
                  <a:gd name="T29" fmla="*/ 1 h 50"/>
                  <a:gd name="T30" fmla="*/ 0 w 152"/>
                  <a:gd name="T31" fmla="*/ 1 h 50"/>
                  <a:gd name="T32" fmla="*/ 1 w 152"/>
                  <a:gd name="T33" fmla="*/ 1 h 50"/>
                  <a:gd name="T34" fmla="*/ 1 w 152"/>
                  <a:gd name="T35" fmla="*/ 1 h 50"/>
                  <a:gd name="T36" fmla="*/ 1 w 152"/>
                  <a:gd name="T37" fmla="*/ 1 h 50"/>
                  <a:gd name="T38" fmla="*/ 2 w 152"/>
                  <a:gd name="T39" fmla="*/ 1 h 50"/>
                  <a:gd name="T40" fmla="*/ 2 w 152"/>
                  <a:gd name="T41" fmla="*/ 0 h 50"/>
                  <a:gd name="T42" fmla="*/ 2 w 152"/>
                  <a:gd name="T43" fmla="*/ 0 h 50"/>
                  <a:gd name="T44" fmla="*/ 3 w 152"/>
                  <a:gd name="T45" fmla="*/ 0 h 50"/>
                  <a:gd name="T46" fmla="*/ 3 w 152"/>
                  <a:gd name="T47" fmla="*/ 0 h 50"/>
                  <a:gd name="T48" fmla="*/ 4 w 152"/>
                  <a:gd name="T49" fmla="*/ 0 h 50"/>
                  <a:gd name="T50" fmla="*/ 4 w 152"/>
                  <a:gd name="T51" fmla="*/ 0 h 50"/>
                  <a:gd name="T52" fmla="*/ 5 w 152"/>
                  <a:gd name="T53" fmla="*/ 0 h 50"/>
                  <a:gd name="T54" fmla="*/ 5 w 152"/>
                  <a:gd name="T55" fmla="*/ 0 h 50"/>
                  <a:gd name="T56" fmla="*/ 5 w 152"/>
                  <a:gd name="T57" fmla="*/ 0 h 5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52" h="50">
                    <a:moveTo>
                      <a:pt x="152" y="11"/>
                    </a:moveTo>
                    <a:lnTo>
                      <a:pt x="152" y="17"/>
                    </a:lnTo>
                    <a:lnTo>
                      <a:pt x="151" y="24"/>
                    </a:lnTo>
                    <a:lnTo>
                      <a:pt x="147" y="28"/>
                    </a:lnTo>
                    <a:lnTo>
                      <a:pt x="141" y="29"/>
                    </a:lnTo>
                    <a:lnTo>
                      <a:pt x="121" y="24"/>
                    </a:lnTo>
                    <a:lnTo>
                      <a:pt x="103" y="22"/>
                    </a:lnTo>
                    <a:lnTo>
                      <a:pt x="85" y="24"/>
                    </a:lnTo>
                    <a:lnTo>
                      <a:pt x="68" y="29"/>
                    </a:lnTo>
                    <a:lnTo>
                      <a:pt x="51" y="34"/>
                    </a:lnTo>
                    <a:lnTo>
                      <a:pt x="33" y="39"/>
                    </a:lnTo>
                    <a:lnTo>
                      <a:pt x="16" y="45"/>
                    </a:lnTo>
                    <a:lnTo>
                      <a:pt x="0" y="50"/>
                    </a:lnTo>
                    <a:lnTo>
                      <a:pt x="0" y="40"/>
                    </a:lnTo>
                    <a:lnTo>
                      <a:pt x="5" y="35"/>
                    </a:lnTo>
                    <a:lnTo>
                      <a:pt x="12" y="29"/>
                    </a:lnTo>
                    <a:lnTo>
                      <a:pt x="20" y="25"/>
                    </a:lnTo>
                    <a:lnTo>
                      <a:pt x="28" y="21"/>
                    </a:lnTo>
                    <a:lnTo>
                      <a:pt x="38" y="18"/>
                    </a:lnTo>
                    <a:lnTo>
                      <a:pt x="46" y="14"/>
                    </a:lnTo>
                    <a:lnTo>
                      <a:pt x="56" y="11"/>
                    </a:lnTo>
                    <a:lnTo>
                      <a:pt x="66" y="7"/>
                    </a:lnTo>
                    <a:lnTo>
                      <a:pt x="78" y="5"/>
                    </a:lnTo>
                    <a:lnTo>
                      <a:pt x="90" y="2"/>
                    </a:lnTo>
                    <a:lnTo>
                      <a:pt x="104" y="2"/>
                    </a:lnTo>
                    <a:lnTo>
                      <a:pt x="117" y="0"/>
                    </a:lnTo>
                    <a:lnTo>
                      <a:pt x="129" y="2"/>
                    </a:lnTo>
                    <a:lnTo>
                      <a:pt x="140" y="6"/>
                    </a:lnTo>
                    <a:lnTo>
                      <a:pt x="152" y="11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1">
                <a:extLst>
                  <a:ext uri="{FF2B5EF4-FFF2-40B4-BE49-F238E27FC236}">
                    <a16:creationId xmlns:a16="http://schemas.microsoft.com/office/drawing/2014/main" id="{3D32C4A4-5263-4D1F-BC6E-3A0B699B9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5" y="2742"/>
                <a:ext cx="826" cy="188"/>
              </a:xfrm>
              <a:custGeom>
                <a:avLst/>
                <a:gdLst>
                  <a:gd name="T0" fmla="*/ 89 w 2478"/>
                  <a:gd name="T1" fmla="*/ 2 h 566"/>
                  <a:gd name="T2" fmla="*/ 90 w 2478"/>
                  <a:gd name="T3" fmla="*/ 5 h 566"/>
                  <a:gd name="T4" fmla="*/ 90 w 2478"/>
                  <a:gd name="T5" fmla="*/ 8 h 566"/>
                  <a:gd name="T6" fmla="*/ 91 w 2478"/>
                  <a:gd name="T7" fmla="*/ 10 h 566"/>
                  <a:gd name="T8" fmla="*/ 91 w 2478"/>
                  <a:gd name="T9" fmla="*/ 13 h 566"/>
                  <a:gd name="T10" fmla="*/ 91 w 2478"/>
                  <a:gd name="T11" fmla="*/ 15 h 566"/>
                  <a:gd name="T12" fmla="*/ 90 w 2478"/>
                  <a:gd name="T13" fmla="*/ 15 h 566"/>
                  <a:gd name="T14" fmla="*/ 88 w 2478"/>
                  <a:gd name="T15" fmla="*/ 15 h 566"/>
                  <a:gd name="T16" fmla="*/ 88 w 2478"/>
                  <a:gd name="T17" fmla="*/ 14 h 566"/>
                  <a:gd name="T18" fmla="*/ 87 w 2478"/>
                  <a:gd name="T19" fmla="*/ 13 h 566"/>
                  <a:gd name="T20" fmla="*/ 86 w 2478"/>
                  <a:gd name="T21" fmla="*/ 13 h 566"/>
                  <a:gd name="T22" fmla="*/ 84 w 2478"/>
                  <a:gd name="T23" fmla="*/ 11 h 566"/>
                  <a:gd name="T24" fmla="*/ 79 w 2478"/>
                  <a:gd name="T25" fmla="*/ 11 h 566"/>
                  <a:gd name="T26" fmla="*/ 75 w 2478"/>
                  <a:gd name="T27" fmla="*/ 11 h 566"/>
                  <a:gd name="T28" fmla="*/ 68 w 2478"/>
                  <a:gd name="T29" fmla="*/ 12 h 566"/>
                  <a:gd name="T30" fmla="*/ 61 w 2478"/>
                  <a:gd name="T31" fmla="*/ 14 h 566"/>
                  <a:gd name="T32" fmla="*/ 53 w 2478"/>
                  <a:gd name="T33" fmla="*/ 16 h 566"/>
                  <a:gd name="T34" fmla="*/ 44 w 2478"/>
                  <a:gd name="T35" fmla="*/ 16 h 566"/>
                  <a:gd name="T36" fmla="*/ 35 w 2478"/>
                  <a:gd name="T37" fmla="*/ 16 h 566"/>
                  <a:gd name="T38" fmla="*/ 27 w 2478"/>
                  <a:gd name="T39" fmla="*/ 16 h 566"/>
                  <a:gd name="T40" fmla="*/ 20 w 2478"/>
                  <a:gd name="T41" fmla="*/ 16 h 566"/>
                  <a:gd name="T42" fmla="*/ 13 w 2478"/>
                  <a:gd name="T43" fmla="*/ 17 h 566"/>
                  <a:gd name="T44" fmla="*/ 13 w 2478"/>
                  <a:gd name="T45" fmla="*/ 17 h 566"/>
                  <a:gd name="T46" fmla="*/ 15 w 2478"/>
                  <a:gd name="T47" fmla="*/ 17 h 566"/>
                  <a:gd name="T48" fmla="*/ 18 w 2478"/>
                  <a:gd name="T49" fmla="*/ 17 h 566"/>
                  <a:gd name="T50" fmla="*/ 26 w 2478"/>
                  <a:gd name="T51" fmla="*/ 17 h 566"/>
                  <a:gd name="T52" fmla="*/ 35 w 2478"/>
                  <a:gd name="T53" fmla="*/ 17 h 566"/>
                  <a:gd name="T54" fmla="*/ 44 w 2478"/>
                  <a:gd name="T55" fmla="*/ 17 h 566"/>
                  <a:gd name="T56" fmla="*/ 53 w 2478"/>
                  <a:gd name="T57" fmla="*/ 16 h 566"/>
                  <a:gd name="T58" fmla="*/ 62 w 2478"/>
                  <a:gd name="T59" fmla="*/ 15 h 566"/>
                  <a:gd name="T60" fmla="*/ 70 w 2478"/>
                  <a:gd name="T61" fmla="*/ 13 h 566"/>
                  <a:gd name="T62" fmla="*/ 79 w 2478"/>
                  <a:gd name="T63" fmla="*/ 12 h 566"/>
                  <a:gd name="T64" fmla="*/ 87 w 2478"/>
                  <a:gd name="T65" fmla="*/ 15 h 566"/>
                  <a:gd name="T66" fmla="*/ 85 w 2478"/>
                  <a:gd name="T67" fmla="*/ 15 h 566"/>
                  <a:gd name="T68" fmla="*/ 84 w 2478"/>
                  <a:gd name="T69" fmla="*/ 15 h 566"/>
                  <a:gd name="T70" fmla="*/ 81 w 2478"/>
                  <a:gd name="T71" fmla="*/ 16 h 566"/>
                  <a:gd name="T72" fmla="*/ 75 w 2478"/>
                  <a:gd name="T73" fmla="*/ 16 h 566"/>
                  <a:gd name="T74" fmla="*/ 69 w 2478"/>
                  <a:gd name="T75" fmla="*/ 17 h 566"/>
                  <a:gd name="T76" fmla="*/ 64 w 2478"/>
                  <a:gd name="T77" fmla="*/ 18 h 566"/>
                  <a:gd name="T78" fmla="*/ 58 w 2478"/>
                  <a:gd name="T79" fmla="*/ 20 h 566"/>
                  <a:gd name="T80" fmla="*/ 53 w 2478"/>
                  <a:gd name="T81" fmla="*/ 21 h 566"/>
                  <a:gd name="T82" fmla="*/ 40 w 2478"/>
                  <a:gd name="T83" fmla="*/ 20 h 566"/>
                  <a:gd name="T84" fmla="*/ 28 w 2478"/>
                  <a:gd name="T85" fmla="*/ 19 h 566"/>
                  <a:gd name="T86" fmla="*/ 17 w 2478"/>
                  <a:gd name="T87" fmla="*/ 19 h 566"/>
                  <a:gd name="T88" fmla="*/ 10 w 2478"/>
                  <a:gd name="T89" fmla="*/ 19 h 566"/>
                  <a:gd name="T90" fmla="*/ 2 w 2478"/>
                  <a:gd name="T91" fmla="*/ 19 h 566"/>
                  <a:gd name="T92" fmla="*/ 2 w 2478"/>
                  <a:gd name="T93" fmla="*/ 17 h 566"/>
                  <a:gd name="T94" fmla="*/ 9 w 2478"/>
                  <a:gd name="T95" fmla="*/ 13 h 566"/>
                  <a:gd name="T96" fmla="*/ 15 w 2478"/>
                  <a:gd name="T97" fmla="*/ 10 h 566"/>
                  <a:gd name="T98" fmla="*/ 26 w 2478"/>
                  <a:gd name="T99" fmla="*/ 6 h 566"/>
                  <a:gd name="T100" fmla="*/ 39 w 2478"/>
                  <a:gd name="T101" fmla="*/ 4 h 566"/>
                  <a:gd name="T102" fmla="*/ 53 w 2478"/>
                  <a:gd name="T103" fmla="*/ 4 h 566"/>
                  <a:gd name="T104" fmla="*/ 57 w 2478"/>
                  <a:gd name="T105" fmla="*/ 4 h 566"/>
                  <a:gd name="T106" fmla="*/ 62 w 2478"/>
                  <a:gd name="T107" fmla="*/ 4 h 566"/>
                  <a:gd name="T108" fmla="*/ 67 w 2478"/>
                  <a:gd name="T109" fmla="*/ 4 h 566"/>
                  <a:gd name="T110" fmla="*/ 71 w 2478"/>
                  <a:gd name="T111" fmla="*/ 3 h 566"/>
                  <a:gd name="T112" fmla="*/ 74 w 2478"/>
                  <a:gd name="T113" fmla="*/ 2 h 566"/>
                  <a:gd name="T114" fmla="*/ 77 w 2478"/>
                  <a:gd name="T115" fmla="*/ 3 h 566"/>
                  <a:gd name="T116" fmla="*/ 80 w 2478"/>
                  <a:gd name="T117" fmla="*/ 4 h 566"/>
                  <a:gd name="T118" fmla="*/ 82 w 2478"/>
                  <a:gd name="T119" fmla="*/ 4 h 566"/>
                  <a:gd name="T120" fmla="*/ 85 w 2478"/>
                  <a:gd name="T121" fmla="*/ 4 h 566"/>
                  <a:gd name="T122" fmla="*/ 87 w 2478"/>
                  <a:gd name="T123" fmla="*/ 2 h 566"/>
                  <a:gd name="T124" fmla="*/ 88 w 2478"/>
                  <a:gd name="T125" fmla="*/ 0 h 56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478" h="566">
                    <a:moveTo>
                      <a:pt x="2398" y="0"/>
                    </a:moveTo>
                    <a:lnTo>
                      <a:pt x="2401" y="27"/>
                    </a:lnTo>
                    <a:lnTo>
                      <a:pt x="2405" y="53"/>
                    </a:lnTo>
                    <a:lnTo>
                      <a:pt x="2409" y="79"/>
                    </a:lnTo>
                    <a:lnTo>
                      <a:pt x="2414" y="106"/>
                    </a:lnTo>
                    <a:lnTo>
                      <a:pt x="2418" y="132"/>
                    </a:lnTo>
                    <a:lnTo>
                      <a:pt x="2422" y="159"/>
                    </a:lnTo>
                    <a:lnTo>
                      <a:pt x="2426" y="185"/>
                    </a:lnTo>
                    <a:lnTo>
                      <a:pt x="2434" y="212"/>
                    </a:lnTo>
                    <a:lnTo>
                      <a:pt x="2438" y="236"/>
                    </a:lnTo>
                    <a:lnTo>
                      <a:pt x="2444" y="259"/>
                    </a:lnTo>
                    <a:lnTo>
                      <a:pt x="2449" y="282"/>
                    </a:lnTo>
                    <a:lnTo>
                      <a:pt x="2456" y="307"/>
                    </a:lnTo>
                    <a:lnTo>
                      <a:pt x="2462" y="332"/>
                    </a:lnTo>
                    <a:lnTo>
                      <a:pt x="2467" y="357"/>
                    </a:lnTo>
                    <a:lnTo>
                      <a:pt x="2473" y="381"/>
                    </a:lnTo>
                    <a:lnTo>
                      <a:pt x="2478" y="406"/>
                    </a:lnTo>
                    <a:lnTo>
                      <a:pt x="2463" y="406"/>
                    </a:lnTo>
                    <a:lnTo>
                      <a:pt x="2449" y="406"/>
                    </a:lnTo>
                    <a:lnTo>
                      <a:pt x="2436" y="406"/>
                    </a:lnTo>
                    <a:lnTo>
                      <a:pt x="2422" y="408"/>
                    </a:lnTo>
                    <a:lnTo>
                      <a:pt x="2407" y="408"/>
                    </a:lnTo>
                    <a:lnTo>
                      <a:pt x="2393" y="408"/>
                    </a:lnTo>
                    <a:lnTo>
                      <a:pt x="2381" y="408"/>
                    </a:lnTo>
                    <a:lnTo>
                      <a:pt x="2368" y="409"/>
                    </a:lnTo>
                    <a:lnTo>
                      <a:pt x="2372" y="397"/>
                    </a:lnTo>
                    <a:lnTo>
                      <a:pt x="2376" y="384"/>
                    </a:lnTo>
                    <a:lnTo>
                      <a:pt x="2364" y="377"/>
                    </a:lnTo>
                    <a:lnTo>
                      <a:pt x="2354" y="370"/>
                    </a:lnTo>
                    <a:lnTo>
                      <a:pt x="2345" y="364"/>
                    </a:lnTo>
                    <a:lnTo>
                      <a:pt x="2337" y="357"/>
                    </a:lnTo>
                    <a:lnTo>
                      <a:pt x="2327" y="348"/>
                    </a:lnTo>
                    <a:lnTo>
                      <a:pt x="2317" y="342"/>
                    </a:lnTo>
                    <a:lnTo>
                      <a:pt x="2308" y="333"/>
                    </a:lnTo>
                    <a:lnTo>
                      <a:pt x="2298" y="328"/>
                    </a:lnTo>
                    <a:lnTo>
                      <a:pt x="2261" y="311"/>
                    </a:lnTo>
                    <a:lnTo>
                      <a:pt x="2222" y="300"/>
                    </a:lnTo>
                    <a:lnTo>
                      <a:pt x="2182" y="292"/>
                    </a:lnTo>
                    <a:lnTo>
                      <a:pt x="2143" y="289"/>
                    </a:lnTo>
                    <a:lnTo>
                      <a:pt x="2100" y="288"/>
                    </a:lnTo>
                    <a:lnTo>
                      <a:pt x="2059" y="291"/>
                    </a:lnTo>
                    <a:lnTo>
                      <a:pt x="2019" y="296"/>
                    </a:lnTo>
                    <a:lnTo>
                      <a:pt x="1980" y="306"/>
                    </a:lnTo>
                    <a:lnTo>
                      <a:pt x="1910" y="318"/>
                    </a:lnTo>
                    <a:lnTo>
                      <a:pt x="1843" y="332"/>
                    </a:lnTo>
                    <a:lnTo>
                      <a:pt x="1775" y="346"/>
                    </a:lnTo>
                    <a:lnTo>
                      <a:pt x="1708" y="361"/>
                    </a:lnTo>
                    <a:lnTo>
                      <a:pt x="1640" y="375"/>
                    </a:lnTo>
                    <a:lnTo>
                      <a:pt x="1573" y="390"/>
                    </a:lnTo>
                    <a:lnTo>
                      <a:pt x="1505" y="405"/>
                    </a:lnTo>
                    <a:lnTo>
                      <a:pt x="1439" y="421"/>
                    </a:lnTo>
                    <a:lnTo>
                      <a:pt x="1358" y="434"/>
                    </a:lnTo>
                    <a:lnTo>
                      <a:pt x="1277" y="441"/>
                    </a:lnTo>
                    <a:lnTo>
                      <a:pt x="1194" y="442"/>
                    </a:lnTo>
                    <a:lnTo>
                      <a:pt x="1113" y="441"/>
                    </a:lnTo>
                    <a:lnTo>
                      <a:pt x="1031" y="436"/>
                    </a:lnTo>
                    <a:lnTo>
                      <a:pt x="948" y="434"/>
                    </a:lnTo>
                    <a:lnTo>
                      <a:pt x="866" y="431"/>
                    </a:lnTo>
                    <a:lnTo>
                      <a:pt x="784" y="434"/>
                    </a:lnTo>
                    <a:lnTo>
                      <a:pt x="723" y="430"/>
                    </a:lnTo>
                    <a:lnTo>
                      <a:pt x="661" y="430"/>
                    </a:lnTo>
                    <a:lnTo>
                      <a:pt x="600" y="431"/>
                    </a:lnTo>
                    <a:lnTo>
                      <a:pt x="540" y="436"/>
                    </a:lnTo>
                    <a:lnTo>
                      <a:pt x="479" y="442"/>
                    </a:lnTo>
                    <a:lnTo>
                      <a:pt x="421" y="450"/>
                    </a:lnTo>
                    <a:lnTo>
                      <a:pt x="363" y="460"/>
                    </a:lnTo>
                    <a:lnTo>
                      <a:pt x="308" y="472"/>
                    </a:lnTo>
                    <a:lnTo>
                      <a:pt x="329" y="472"/>
                    </a:lnTo>
                    <a:lnTo>
                      <a:pt x="350" y="474"/>
                    </a:lnTo>
                    <a:lnTo>
                      <a:pt x="372" y="472"/>
                    </a:lnTo>
                    <a:lnTo>
                      <a:pt x="394" y="472"/>
                    </a:lnTo>
                    <a:lnTo>
                      <a:pt x="414" y="468"/>
                    </a:lnTo>
                    <a:lnTo>
                      <a:pt x="436" y="465"/>
                    </a:lnTo>
                    <a:lnTo>
                      <a:pt x="458" y="463"/>
                    </a:lnTo>
                    <a:lnTo>
                      <a:pt x="480" y="460"/>
                    </a:lnTo>
                    <a:lnTo>
                      <a:pt x="557" y="456"/>
                    </a:lnTo>
                    <a:lnTo>
                      <a:pt x="636" y="454"/>
                    </a:lnTo>
                    <a:lnTo>
                      <a:pt x="712" y="454"/>
                    </a:lnTo>
                    <a:lnTo>
                      <a:pt x="789" y="457"/>
                    </a:lnTo>
                    <a:lnTo>
                      <a:pt x="863" y="458"/>
                    </a:lnTo>
                    <a:lnTo>
                      <a:pt x="940" y="463"/>
                    </a:lnTo>
                    <a:lnTo>
                      <a:pt x="1017" y="465"/>
                    </a:lnTo>
                    <a:lnTo>
                      <a:pt x="1097" y="469"/>
                    </a:lnTo>
                    <a:lnTo>
                      <a:pt x="1181" y="469"/>
                    </a:lnTo>
                    <a:lnTo>
                      <a:pt x="1265" y="467"/>
                    </a:lnTo>
                    <a:lnTo>
                      <a:pt x="1347" y="458"/>
                    </a:lnTo>
                    <a:lnTo>
                      <a:pt x="1430" y="447"/>
                    </a:lnTo>
                    <a:lnTo>
                      <a:pt x="1510" y="431"/>
                    </a:lnTo>
                    <a:lnTo>
                      <a:pt x="1591" y="416"/>
                    </a:lnTo>
                    <a:lnTo>
                      <a:pt x="1671" y="397"/>
                    </a:lnTo>
                    <a:lnTo>
                      <a:pt x="1752" y="380"/>
                    </a:lnTo>
                    <a:lnTo>
                      <a:pt x="1823" y="365"/>
                    </a:lnTo>
                    <a:lnTo>
                      <a:pt x="1899" y="348"/>
                    </a:lnTo>
                    <a:lnTo>
                      <a:pt x="1977" y="331"/>
                    </a:lnTo>
                    <a:lnTo>
                      <a:pt x="2057" y="321"/>
                    </a:lnTo>
                    <a:lnTo>
                      <a:pt x="2134" y="318"/>
                    </a:lnTo>
                    <a:lnTo>
                      <a:pt x="2210" y="329"/>
                    </a:lnTo>
                    <a:lnTo>
                      <a:pt x="2279" y="358"/>
                    </a:lnTo>
                    <a:lnTo>
                      <a:pt x="2343" y="409"/>
                    </a:lnTo>
                    <a:lnTo>
                      <a:pt x="2331" y="409"/>
                    </a:lnTo>
                    <a:lnTo>
                      <a:pt x="2319" y="410"/>
                    </a:lnTo>
                    <a:lnTo>
                      <a:pt x="2305" y="410"/>
                    </a:lnTo>
                    <a:lnTo>
                      <a:pt x="2293" y="412"/>
                    </a:lnTo>
                    <a:lnTo>
                      <a:pt x="2277" y="412"/>
                    </a:lnTo>
                    <a:lnTo>
                      <a:pt x="2264" y="413"/>
                    </a:lnTo>
                    <a:lnTo>
                      <a:pt x="2250" y="414"/>
                    </a:lnTo>
                    <a:lnTo>
                      <a:pt x="2237" y="419"/>
                    </a:lnTo>
                    <a:lnTo>
                      <a:pt x="2184" y="424"/>
                    </a:lnTo>
                    <a:lnTo>
                      <a:pt x="2130" y="430"/>
                    </a:lnTo>
                    <a:lnTo>
                      <a:pt x="2076" y="434"/>
                    </a:lnTo>
                    <a:lnTo>
                      <a:pt x="2023" y="441"/>
                    </a:lnTo>
                    <a:lnTo>
                      <a:pt x="1969" y="446"/>
                    </a:lnTo>
                    <a:lnTo>
                      <a:pt x="1915" y="456"/>
                    </a:lnTo>
                    <a:lnTo>
                      <a:pt x="1863" y="465"/>
                    </a:lnTo>
                    <a:lnTo>
                      <a:pt x="1814" y="480"/>
                    </a:lnTo>
                    <a:lnTo>
                      <a:pt x="1764" y="490"/>
                    </a:lnTo>
                    <a:lnTo>
                      <a:pt x="1716" y="502"/>
                    </a:lnTo>
                    <a:lnTo>
                      <a:pt x="1668" y="512"/>
                    </a:lnTo>
                    <a:lnTo>
                      <a:pt x="1620" y="524"/>
                    </a:lnTo>
                    <a:lnTo>
                      <a:pt x="1570" y="534"/>
                    </a:lnTo>
                    <a:lnTo>
                      <a:pt x="1521" y="545"/>
                    </a:lnTo>
                    <a:lnTo>
                      <a:pt x="1471" y="555"/>
                    </a:lnTo>
                    <a:lnTo>
                      <a:pt x="1423" y="566"/>
                    </a:lnTo>
                    <a:lnTo>
                      <a:pt x="1310" y="559"/>
                    </a:lnTo>
                    <a:lnTo>
                      <a:pt x="1199" y="552"/>
                    </a:lnTo>
                    <a:lnTo>
                      <a:pt x="1087" y="542"/>
                    </a:lnTo>
                    <a:lnTo>
                      <a:pt x="976" y="534"/>
                    </a:lnTo>
                    <a:lnTo>
                      <a:pt x="864" y="526"/>
                    </a:lnTo>
                    <a:lnTo>
                      <a:pt x="753" y="519"/>
                    </a:lnTo>
                    <a:lnTo>
                      <a:pt x="639" y="516"/>
                    </a:lnTo>
                    <a:lnTo>
                      <a:pt x="526" y="518"/>
                    </a:lnTo>
                    <a:lnTo>
                      <a:pt x="458" y="516"/>
                    </a:lnTo>
                    <a:lnTo>
                      <a:pt x="392" y="518"/>
                    </a:lnTo>
                    <a:lnTo>
                      <a:pt x="325" y="519"/>
                    </a:lnTo>
                    <a:lnTo>
                      <a:pt x="259" y="522"/>
                    </a:lnTo>
                    <a:lnTo>
                      <a:pt x="193" y="522"/>
                    </a:lnTo>
                    <a:lnTo>
                      <a:pt x="127" y="523"/>
                    </a:lnTo>
                    <a:lnTo>
                      <a:pt x="62" y="522"/>
                    </a:lnTo>
                    <a:lnTo>
                      <a:pt x="0" y="520"/>
                    </a:lnTo>
                    <a:lnTo>
                      <a:pt x="0" y="512"/>
                    </a:lnTo>
                    <a:lnTo>
                      <a:pt x="58" y="476"/>
                    </a:lnTo>
                    <a:lnTo>
                      <a:pt x="117" y="438"/>
                    </a:lnTo>
                    <a:lnTo>
                      <a:pt x="175" y="399"/>
                    </a:lnTo>
                    <a:lnTo>
                      <a:pt x="234" y="361"/>
                    </a:lnTo>
                    <a:lnTo>
                      <a:pt x="292" y="322"/>
                    </a:lnTo>
                    <a:lnTo>
                      <a:pt x="354" y="289"/>
                    </a:lnTo>
                    <a:lnTo>
                      <a:pt x="416" y="260"/>
                    </a:lnTo>
                    <a:lnTo>
                      <a:pt x="482" y="238"/>
                    </a:lnTo>
                    <a:lnTo>
                      <a:pt x="592" y="198"/>
                    </a:lnTo>
                    <a:lnTo>
                      <a:pt x="706" y="167"/>
                    </a:lnTo>
                    <a:lnTo>
                      <a:pt x="822" y="141"/>
                    </a:lnTo>
                    <a:lnTo>
                      <a:pt x="943" y="123"/>
                    </a:lnTo>
                    <a:lnTo>
                      <a:pt x="1062" y="109"/>
                    </a:lnTo>
                    <a:lnTo>
                      <a:pt x="1185" y="102"/>
                    </a:lnTo>
                    <a:lnTo>
                      <a:pt x="1309" y="101"/>
                    </a:lnTo>
                    <a:lnTo>
                      <a:pt x="1434" y="106"/>
                    </a:lnTo>
                    <a:lnTo>
                      <a:pt x="1471" y="108"/>
                    </a:lnTo>
                    <a:lnTo>
                      <a:pt x="1511" y="109"/>
                    </a:lnTo>
                    <a:lnTo>
                      <a:pt x="1552" y="110"/>
                    </a:lnTo>
                    <a:lnTo>
                      <a:pt x="1594" y="112"/>
                    </a:lnTo>
                    <a:lnTo>
                      <a:pt x="1635" y="112"/>
                    </a:lnTo>
                    <a:lnTo>
                      <a:pt x="1677" y="112"/>
                    </a:lnTo>
                    <a:lnTo>
                      <a:pt x="1719" y="112"/>
                    </a:lnTo>
                    <a:lnTo>
                      <a:pt x="1761" y="113"/>
                    </a:lnTo>
                    <a:lnTo>
                      <a:pt x="1799" y="109"/>
                    </a:lnTo>
                    <a:lnTo>
                      <a:pt x="1836" y="102"/>
                    </a:lnTo>
                    <a:lnTo>
                      <a:pt x="1871" y="93"/>
                    </a:lnTo>
                    <a:lnTo>
                      <a:pt x="1907" y="83"/>
                    </a:lnTo>
                    <a:lnTo>
                      <a:pt x="1942" y="69"/>
                    </a:lnTo>
                    <a:lnTo>
                      <a:pt x="1976" y="57"/>
                    </a:lnTo>
                    <a:lnTo>
                      <a:pt x="2010" y="43"/>
                    </a:lnTo>
                    <a:lnTo>
                      <a:pt x="2045" y="31"/>
                    </a:lnTo>
                    <a:lnTo>
                      <a:pt x="2060" y="51"/>
                    </a:lnTo>
                    <a:lnTo>
                      <a:pt x="2079" y="69"/>
                    </a:lnTo>
                    <a:lnTo>
                      <a:pt x="2098" y="84"/>
                    </a:lnTo>
                    <a:lnTo>
                      <a:pt x="2123" y="97"/>
                    </a:lnTo>
                    <a:lnTo>
                      <a:pt x="2147" y="105"/>
                    </a:lnTo>
                    <a:lnTo>
                      <a:pt x="2171" y="113"/>
                    </a:lnTo>
                    <a:lnTo>
                      <a:pt x="2198" y="116"/>
                    </a:lnTo>
                    <a:lnTo>
                      <a:pt x="2225" y="119"/>
                    </a:lnTo>
                    <a:lnTo>
                      <a:pt x="2247" y="113"/>
                    </a:lnTo>
                    <a:lnTo>
                      <a:pt x="2269" y="108"/>
                    </a:lnTo>
                    <a:lnTo>
                      <a:pt x="2291" y="98"/>
                    </a:lnTo>
                    <a:lnTo>
                      <a:pt x="2313" y="88"/>
                    </a:lnTo>
                    <a:lnTo>
                      <a:pt x="2331" y="75"/>
                    </a:lnTo>
                    <a:lnTo>
                      <a:pt x="2349" y="60"/>
                    </a:lnTo>
                    <a:lnTo>
                      <a:pt x="2364" y="42"/>
                    </a:lnTo>
                    <a:lnTo>
                      <a:pt x="2378" y="21"/>
                    </a:lnTo>
                    <a:lnTo>
                      <a:pt x="2382" y="0"/>
                    </a:lnTo>
                    <a:lnTo>
                      <a:pt x="2398" y="0"/>
                    </a:lnTo>
                    <a:close/>
                  </a:path>
                </a:pathLst>
              </a:custGeom>
              <a:solidFill>
                <a:srgbClr val="BFBFBF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2">
                <a:extLst>
                  <a:ext uri="{FF2B5EF4-FFF2-40B4-BE49-F238E27FC236}">
                    <a16:creationId xmlns:a16="http://schemas.microsoft.com/office/drawing/2014/main" id="{0C6F58F4-7A59-4F3E-A768-BD8A81B510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2745"/>
                <a:ext cx="55" cy="16"/>
              </a:xfrm>
              <a:custGeom>
                <a:avLst/>
                <a:gdLst>
                  <a:gd name="T0" fmla="*/ 6 w 166"/>
                  <a:gd name="T1" fmla="*/ 1 h 48"/>
                  <a:gd name="T2" fmla="*/ 6 w 166"/>
                  <a:gd name="T3" fmla="*/ 1 h 48"/>
                  <a:gd name="T4" fmla="*/ 6 w 166"/>
                  <a:gd name="T5" fmla="*/ 1 h 48"/>
                  <a:gd name="T6" fmla="*/ 5 w 166"/>
                  <a:gd name="T7" fmla="*/ 1 h 48"/>
                  <a:gd name="T8" fmla="*/ 5 w 166"/>
                  <a:gd name="T9" fmla="*/ 1 h 48"/>
                  <a:gd name="T10" fmla="*/ 5 w 166"/>
                  <a:gd name="T11" fmla="*/ 1 h 48"/>
                  <a:gd name="T12" fmla="*/ 4 w 166"/>
                  <a:gd name="T13" fmla="*/ 1 h 48"/>
                  <a:gd name="T14" fmla="*/ 4 w 166"/>
                  <a:gd name="T15" fmla="*/ 1 h 48"/>
                  <a:gd name="T16" fmla="*/ 4 w 166"/>
                  <a:gd name="T17" fmla="*/ 1 h 48"/>
                  <a:gd name="T18" fmla="*/ 3 w 166"/>
                  <a:gd name="T19" fmla="*/ 1 h 48"/>
                  <a:gd name="T20" fmla="*/ 3 w 166"/>
                  <a:gd name="T21" fmla="*/ 1 h 48"/>
                  <a:gd name="T22" fmla="*/ 2 w 166"/>
                  <a:gd name="T23" fmla="*/ 1 h 48"/>
                  <a:gd name="T24" fmla="*/ 2 w 166"/>
                  <a:gd name="T25" fmla="*/ 1 h 48"/>
                  <a:gd name="T26" fmla="*/ 1 w 166"/>
                  <a:gd name="T27" fmla="*/ 1 h 48"/>
                  <a:gd name="T28" fmla="*/ 1 w 166"/>
                  <a:gd name="T29" fmla="*/ 1 h 48"/>
                  <a:gd name="T30" fmla="*/ 1 w 166"/>
                  <a:gd name="T31" fmla="*/ 2 h 48"/>
                  <a:gd name="T32" fmla="*/ 0 w 166"/>
                  <a:gd name="T33" fmla="*/ 2 h 48"/>
                  <a:gd name="T34" fmla="*/ 0 w 166"/>
                  <a:gd name="T35" fmla="*/ 2 h 48"/>
                  <a:gd name="T36" fmla="*/ 0 w 166"/>
                  <a:gd name="T37" fmla="*/ 1 h 48"/>
                  <a:gd name="T38" fmla="*/ 0 w 166"/>
                  <a:gd name="T39" fmla="*/ 1 h 48"/>
                  <a:gd name="T40" fmla="*/ 0 w 166"/>
                  <a:gd name="T41" fmla="*/ 1 h 48"/>
                  <a:gd name="T42" fmla="*/ 1 w 166"/>
                  <a:gd name="T43" fmla="*/ 1 h 48"/>
                  <a:gd name="T44" fmla="*/ 2 w 166"/>
                  <a:gd name="T45" fmla="*/ 0 h 48"/>
                  <a:gd name="T46" fmla="*/ 2 w 166"/>
                  <a:gd name="T47" fmla="*/ 0 h 48"/>
                  <a:gd name="T48" fmla="*/ 3 w 166"/>
                  <a:gd name="T49" fmla="*/ 0 h 48"/>
                  <a:gd name="T50" fmla="*/ 4 w 166"/>
                  <a:gd name="T51" fmla="*/ 0 h 48"/>
                  <a:gd name="T52" fmla="*/ 5 w 166"/>
                  <a:gd name="T53" fmla="*/ 0 h 48"/>
                  <a:gd name="T54" fmla="*/ 5 w 166"/>
                  <a:gd name="T55" fmla="*/ 0 h 48"/>
                  <a:gd name="T56" fmla="*/ 6 w 166"/>
                  <a:gd name="T57" fmla="*/ 1 h 4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66" h="48">
                    <a:moveTo>
                      <a:pt x="166" y="21"/>
                    </a:moveTo>
                    <a:lnTo>
                      <a:pt x="162" y="30"/>
                    </a:lnTo>
                    <a:lnTo>
                      <a:pt x="156" y="36"/>
                    </a:lnTo>
                    <a:lnTo>
                      <a:pt x="148" y="37"/>
                    </a:lnTo>
                    <a:lnTo>
                      <a:pt x="140" y="36"/>
                    </a:lnTo>
                    <a:lnTo>
                      <a:pt x="129" y="30"/>
                    </a:lnTo>
                    <a:lnTo>
                      <a:pt x="119" y="26"/>
                    </a:lnTo>
                    <a:lnTo>
                      <a:pt x="110" y="22"/>
                    </a:lnTo>
                    <a:lnTo>
                      <a:pt x="101" y="23"/>
                    </a:lnTo>
                    <a:lnTo>
                      <a:pt x="89" y="25"/>
                    </a:lnTo>
                    <a:lnTo>
                      <a:pt x="77" y="29"/>
                    </a:lnTo>
                    <a:lnTo>
                      <a:pt x="64" y="30"/>
                    </a:lnTo>
                    <a:lnTo>
                      <a:pt x="52" y="34"/>
                    </a:lnTo>
                    <a:lnTo>
                      <a:pt x="39" y="37"/>
                    </a:lnTo>
                    <a:lnTo>
                      <a:pt x="27" y="40"/>
                    </a:lnTo>
                    <a:lnTo>
                      <a:pt x="16" y="44"/>
                    </a:lnTo>
                    <a:lnTo>
                      <a:pt x="5" y="48"/>
                    </a:lnTo>
                    <a:lnTo>
                      <a:pt x="0" y="41"/>
                    </a:lnTo>
                    <a:lnTo>
                      <a:pt x="1" y="34"/>
                    </a:lnTo>
                    <a:lnTo>
                      <a:pt x="5" y="28"/>
                    </a:lnTo>
                    <a:lnTo>
                      <a:pt x="9" y="22"/>
                    </a:lnTo>
                    <a:lnTo>
                      <a:pt x="26" y="17"/>
                    </a:lnTo>
                    <a:lnTo>
                      <a:pt x="46" y="12"/>
                    </a:lnTo>
                    <a:lnTo>
                      <a:pt x="66" y="7"/>
                    </a:lnTo>
                    <a:lnTo>
                      <a:pt x="88" y="3"/>
                    </a:lnTo>
                    <a:lnTo>
                      <a:pt x="108" y="0"/>
                    </a:lnTo>
                    <a:lnTo>
                      <a:pt x="129" y="1"/>
                    </a:lnTo>
                    <a:lnTo>
                      <a:pt x="147" y="7"/>
                    </a:lnTo>
                    <a:lnTo>
                      <a:pt x="166" y="21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3">
                <a:extLst>
                  <a:ext uri="{FF2B5EF4-FFF2-40B4-BE49-F238E27FC236}">
                    <a16:creationId xmlns:a16="http://schemas.microsoft.com/office/drawing/2014/main" id="{606253A3-5A44-42F1-BBB1-1DCECBDC7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2753"/>
                <a:ext cx="73" cy="17"/>
              </a:xfrm>
              <a:custGeom>
                <a:avLst/>
                <a:gdLst>
                  <a:gd name="T0" fmla="*/ 8 w 219"/>
                  <a:gd name="T1" fmla="*/ 0 h 53"/>
                  <a:gd name="T2" fmla="*/ 8 w 219"/>
                  <a:gd name="T3" fmla="*/ 1 h 53"/>
                  <a:gd name="T4" fmla="*/ 7 w 219"/>
                  <a:gd name="T5" fmla="*/ 1 h 53"/>
                  <a:gd name="T6" fmla="*/ 7 w 219"/>
                  <a:gd name="T7" fmla="*/ 1 h 53"/>
                  <a:gd name="T8" fmla="*/ 7 w 219"/>
                  <a:gd name="T9" fmla="*/ 1 h 53"/>
                  <a:gd name="T10" fmla="*/ 6 w 219"/>
                  <a:gd name="T11" fmla="*/ 1 h 53"/>
                  <a:gd name="T12" fmla="*/ 6 w 219"/>
                  <a:gd name="T13" fmla="*/ 1 h 53"/>
                  <a:gd name="T14" fmla="*/ 5 w 219"/>
                  <a:gd name="T15" fmla="*/ 1 h 53"/>
                  <a:gd name="T16" fmla="*/ 5 w 219"/>
                  <a:gd name="T17" fmla="*/ 1 h 53"/>
                  <a:gd name="T18" fmla="*/ 4 w 219"/>
                  <a:gd name="T19" fmla="*/ 1 h 53"/>
                  <a:gd name="T20" fmla="*/ 4 w 219"/>
                  <a:gd name="T21" fmla="*/ 1 h 53"/>
                  <a:gd name="T22" fmla="*/ 3 w 219"/>
                  <a:gd name="T23" fmla="*/ 1 h 53"/>
                  <a:gd name="T24" fmla="*/ 2 w 219"/>
                  <a:gd name="T25" fmla="*/ 1 h 53"/>
                  <a:gd name="T26" fmla="*/ 2 w 219"/>
                  <a:gd name="T27" fmla="*/ 1 h 53"/>
                  <a:gd name="T28" fmla="*/ 1 w 219"/>
                  <a:gd name="T29" fmla="*/ 1 h 53"/>
                  <a:gd name="T30" fmla="*/ 1 w 219"/>
                  <a:gd name="T31" fmla="*/ 2 h 53"/>
                  <a:gd name="T32" fmla="*/ 0 w 219"/>
                  <a:gd name="T33" fmla="*/ 2 h 53"/>
                  <a:gd name="T34" fmla="*/ 0 w 219"/>
                  <a:gd name="T35" fmla="*/ 1 h 53"/>
                  <a:gd name="T36" fmla="*/ 0 w 219"/>
                  <a:gd name="T37" fmla="*/ 1 h 53"/>
                  <a:gd name="T38" fmla="*/ 0 w 219"/>
                  <a:gd name="T39" fmla="*/ 1 h 53"/>
                  <a:gd name="T40" fmla="*/ 0 w 219"/>
                  <a:gd name="T41" fmla="*/ 1 h 53"/>
                  <a:gd name="T42" fmla="*/ 1 w 219"/>
                  <a:gd name="T43" fmla="*/ 1 h 53"/>
                  <a:gd name="T44" fmla="*/ 1 w 219"/>
                  <a:gd name="T45" fmla="*/ 1 h 53"/>
                  <a:gd name="T46" fmla="*/ 1 w 219"/>
                  <a:gd name="T47" fmla="*/ 1 h 53"/>
                  <a:gd name="T48" fmla="*/ 1 w 219"/>
                  <a:gd name="T49" fmla="*/ 1 h 53"/>
                  <a:gd name="T50" fmla="*/ 2 w 219"/>
                  <a:gd name="T51" fmla="*/ 0 h 53"/>
                  <a:gd name="T52" fmla="*/ 3 w 219"/>
                  <a:gd name="T53" fmla="*/ 0 h 53"/>
                  <a:gd name="T54" fmla="*/ 4 w 219"/>
                  <a:gd name="T55" fmla="*/ 0 h 53"/>
                  <a:gd name="T56" fmla="*/ 5 w 219"/>
                  <a:gd name="T57" fmla="*/ 0 h 53"/>
                  <a:gd name="T58" fmla="*/ 5 w 219"/>
                  <a:gd name="T59" fmla="*/ 0 h 53"/>
                  <a:gd name="T60" fmla="*/ 6 w 219"/>
                  <a:gd name="T61" fmla="*/ 0 h 53"/>
                  <a:gd name="T62" fmla="*/ 7 w 219"/>
                  <a:gd name="T63" fmla="*/ 0 h 53"/>
                  <a:gd name="T64" fmla="*/ 8 w 219"/>
                  <a:gd name="T65" fmla="*/ 0 h 53"/>
                  <a:gd name="T66" fmla="*/ 8 w 219"/>
                  <a:gd name="T67" fmla="*/ 0 h 53"/>
                  <a:gd name="T68" fmla="*/ 8 w 219"/>
                  <a:gd name="T69" fmla="*/ 0 h 5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9" h="53">
                    <a:moveTo>
                      <a:pt x="219" y="7"/>
                    </a:moveTo>
                    <a:lnTo>
                      <a:pt x="211" y="17"/>
                    </a:lnTo>
                    <a:lnTo>
                      <a:pt x="201" y="24"/>
                    </a:lnTo>
                    <a:lnTo>
                      <a:pt x="190" y="28"/>
                    </a:lnTo>
                    <a:lnTo>
                      <a:pt x="179" y="33"/>
                    </a:lnTo>
                    <a:lnTo>
                      <a:pt x="165" y="35"/>
                    </a:lnTo>
                    <a:lnTo>
                      <a:pt x="152" y="36"/>
                    </a:lnTo>
                    <a:lnTo>
                      <a:pt x="139" y="36"/>
                    </a:lnTo>
                    <a:lnTo>
                      <a:pt x="128" y="40"/>
                    </a:lnTo>
                    <a:lnTo>
                      <a:pt x="112" y="33"/>
                    </a:lnTo>
                    <a:lnTo>
                      <a:pt x="95" y="32"/>
                    </a:lnTo>
                    <a:lnTo>
                      <a:pt x="80" y="32"/>
                    </a:lnTo>
                    <a:lnTo>
                      <a:pt x="65" y="36"/>
                    </a:lnTo>
                    <a:lnTo>
                      <a:pt x="48" y="40"/>
                    </a:lnTo>
                    <a:lnTo>
                      <a:pt x="33" y="44"/>
                    </a:lnTo>
                    <a:lnTo>
                      <a:pt x="18" y="49"/>
                    </a:lnTo>
                    <a:lnTo>
                      <a:pt x="3" y="53"/>
                    </a:lnTo>
                    <a:lnTo>
                      <a:pt x="0" y="44"/>
                    </a:lnTo>
                    <a:lnTo>
                      <a:pt x="3" y="39"/>
                    </a:lnTo>
                    <a:lnTo>
                      <a:pt x="6" y="33"/>
                    </a:lnTo>
                    <a:lnTo>
                      <a:pt x="11" y="32"/>
                    </a:lnTo>
                    <a:lnTo>
                      <a:pt x="15" y="28"/>
                    </a:lnTo>
                    <a:lnTo>
                      <a:pt x="24" y="27"/>
                    </a:lnTo>
                    <a:lnTo>
                      <a:pt x="29" y="25"/>
                    </a:lnTo>
                    <a:lnTo>
                      <a:pt x="36" y="24"/>
                    </a:lnTo>
                    <a:lnTo>
                      <a:pt x="57" y="13"/>
                    </a:lnTo>
                    <a:lnTo>
                      <a:pt x="77" y="10"/>
                    </a:lnTo>
                    <a:lnTo>
                      <a:pt x="99" y="9"/>
                    </a:lnTo>
                    <a:lnTo>
                      <a:pt x="123" y="13"/>
                    </a:lnTo>
                    <a:lnTo>
                      <a:pt x="143" y="14"/>
                    </a:lnTo>
                    <a:lnTo>
                      <a:pt x="165" y="14"/>
                    </a:lnTo>
                    <a:lnTo>
                      <a:pt x="187" y="10"/>
                    </a:lnTo>
                    <a:lnTo>
                      <a:pt x="209" y="0"/>
                    </a:lnTo>
                    <a:lnTo>
                      <a:pt x="216" y="0"/>
                    </a:lnTo>
                    <a:lnTo>
                      <a:pt x="219" y="7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4">
                <a:extLst>
                  <a:ext uri="{FF2B5EF4-FFF2-40B4-BE49-F238E27FC236}">
                    <a16:creationId xmlns:a16="http://schemas.microsoft.com/office/drawing/2014/main" id="{E74F0D81-47E2-41D2-8A1A-3FC47B46B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5" y="2759"/>
                <a:ext cx="20" cy="12"/>
              </a:xfrm>
              <a:custGeom>
                <a:avLst/>
                <a:gdLst>
                  <a:gd name="T0" fmla="*/ 2 w 62"/>
                  <a:gd name="T1" fmla="*/ 0 h 34"/>
                  <a:gd name="T2" fmla="*/ 2 w 62"/>
                  <a:gd name="T3" fmla="*/ 0 h 34"/>
                  <a:gd name="T4" fmla="*/ 2 w 62"/>
                  <a:gd name="T5" fmla="*/ 1 h 34"/>
                  <a:gd name="T6" fmla="*/ 2 w 62"/>
                  <a:gd name="T7" fmla="*/ 1 h 34"/>
                  <a:gd name="T8" fmla="*/ 1 w 62"/>
                  <a:gd name="T9" fmla="*/ 1 h 34"/>
                  <a:gd name="T10" fmla="*/ 1 w 62"/>
                  <a:gd name="T11" fmla="*/ 1 h 34"/>
                  <a:gd name="T12" fmla="*/ 1 w 62"/>
                  <a:gd name="T13" fmla="*/ 1 h 34"/>
                  <a:gd name="T14" fmla="*/ 0 w 62"/>
                  <a:gd name="T15" fmla="*/ 1 h 34"/>
                  <a:gd name="T16" fmla="*/ 0 w 62"/>
                  <a:gd name="T17" fmla="*/ 1 h 34"/>
                  <a:gd name="T18" fmla="*/ 0 w 62"/>
                  <a:gd name="T19" fmla="*/ 1 h 34"/>
                  <a:gd name="T20" fmla="*/ 0 w 62"/>
                  <a:gd name="T21" fmla="*/ 1 h 34"/>
                  <a:gd name="T22" fmla="*/ 0 w 62"/>
                  <a:gd name="T23" fmla="*/ 1 h 34"/>
                  <a:gd name="T24" fmla="*/ 1 w 62"/>
                  <a:gd name="T25" fmla="*/ 0 h 34"/>
                  <a:gd name="T26" fmla="*/ 1 w 62"/>
                  <a:gd name="T27" fmla="*/ 0 h 34"/>
                  <a:gd name="T28" fmla="*/ 1 w 62"/>
                  <a:gd name="T29" fmla="*/ 0 h 34"/>
                  <a:gd name="T30" fmla="*/ 1 w 62"/>
                  <a:gd name="T31" fmla="*/ 0 h 34"/>
                  <a:gd name="T32" fmla="*/ 2 w 62"/>
                  <a:gd name="T33" fmla="*/ 0 h 34"/>
                  <a:gd name="T34" fmla="*/ 2 w 62"/>
                  <a:gd name="T35" fmla="*/ 0 h 34"/>
                  <a:gd name="T36" fmla="*/ 2 w 62"/>
                  <a:gd name="T37" fmla="*/ 0 h 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2" h="34">
                    <a:moveTo>
                      <a:pt x="62" y="0"/>
                    </a:moveTo>
                    <a:lnTo>
                      <a:pt x="59" y="8"/>
                    </a:lnTo>
                    <a:lnTo>
                      <a:pt x="55" y="15"/>
                    </a:lnTo>
                    <a:lnTo>
                      <a:pt x="48" y="19"/>
                    </a:lnTo>
                    <a:lnTo>
                      <a:pt x="41" y="23"/>
                    </a:lnTo>
                    <a:lnTo>
                      <a:pt x="30" y="24"/>
                    </a:lnTo>
                    <a:lnTo>
                      <a:pt x="22" y="27"/>
                    </a:lnTo>
                    <a:lnTo>
                      <a:pt x="12" y="30"/>
                    </a:lnTo>
                    <a:lnTo>
                      <a:pt x="6" y="34"/>
                    </a:lnTo>
                    <a:lnTo>
                      <a:pt x="0" y="26"/>
                    </a:lnTo>
                    <a:lnTo>
                      <a:pt x="1" y="18"/>
                    </a:lnTo>
                    <a:lnTo>
                      <a:pt x="8" y="13"/>
                    </a:lnTo>
                    <a:lnTo>
                      <a:pt x="17" y="12"/>
                    </a:lnTo>
                    <a:lnTo>
                      <a:pt x="23" y="9"/>
                    </a:lnTo>
                    <a:lnTo>
                      <a:pt x="32" y="8"/>
                    </a:lnTo>
                    <a:lnTo>
                      <a:pt x="39" y="5"/>
                    </a:lnTo>
                    <a:lnTo>
                      <a:pt x="45" y="4"/>
                    </a:lnTo>
                    <a:lnTo>
                      <a:pt x="54" y="1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15">
                <a:extLst>
                  <a:ext uri="{FF2B5EF4-FFF2-40B4-BE49-F238E27FC236}">
                    <a16:creationId xmlns:a16="http://schemas.microsoft.com/office/drawing/2014/main" id="{FB85EF3C-7304-4A56-8C05-2439FDD9CA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0" y="2762"/>
                <a:ext cx="81" cy="21"/>
              </a:xfrm>
              <a:custGeom>
                <a:avLst/>
                <a:gdLst>
                  <a:gd name="T0" fmla="*/ 9 w 242"/>
                  <a:gd name="T1" fmla="*/ 0 h 62"/>
                  <a:gd name="T2" fmla="*/ 9 w 242"/>
                  <a:gd name="T3" fmla="*/ 1 h 62"/>
                  <a:gd name="T4" fmla="*/ 9 w 242"/>
                  <a:gd name="T5" fmla="*/ 1 h 62"/>
                  <a:gd name="T6" fmla="*/ 8 w 242"/>
                  <a:gd name="T7" fmla="*/ 1 h 62"/>
                  <a:gd name="T8" fmla="*/ 8 w 242"/>
                  <a:gd name="T9" fmla="*/ 1 h 62"/>
                  <a:gd name="T10" fmla="*/ 7 w 242"/>
                  <a:gd name="T11" fmla="*/ 1 h 62"/>
                  <a:gd name="T12" fmla="*/ 7 w 242"/>
                  <a:gd name="T13" fmla="*/ 1 h 62"/>
                  <a:gd name="T14" fmla="*/ 6 w 242"/>
                  <a:gd name="T15" fmla="*/ 1 h 62"/>
                  <a:gd name="T16" fmla="*/ 6 w 242"/>
                  <a:gd name="T17" fmla="*/ 1 h 62"/>
                  <a:gd name="T18" fmla="*/ 5 w 242"/>
                  <a:gd name="T19" fmla="*/ 1 h 62"/>
                  <a:gd name="T20" fmla="*/ 5 w 242"/>
                  <a:gd name="T21" fmla="*/ 2 h 62"/>
                  <a:gd name="T22" fmla="*/ 4 w 242"/>
                  <a:gd name="T23" fmla="*/ 2 h 62"/>
                  <a:gd name="T24" fmla="*/ 3 w 242"/>
                  <a:gd name="T25" fmla="*/ 2 h 62"/>
                  <a:gd name="T26" fmla="*/ 2 w 242"/>
                  <a:gd name="T27" fmla="*/ 2 h 62"/>
                  <a:gd name="T28" fmla="*/ 2 w 242"/>
                  <a:gd name="T29" fmla="*/ 2 h 62"/>
                  <a:gd name="T30" fmla="*/ 1 w 242"/>
                  <a:gd name="T31" fmla="*/ 2 h 62"/>
                  <a:gd name="T32" fmla="*/ 0 w 242"/>
                  <a:gd name="T33" fmla="*/ 2 h 62"/>
                  <a:gd name="T34" fmla="*/ 0 w 242"/>
                  <a:gd name="T35" fmla="*/ 2 h 62"/>
                  <a:gd name="T36" fmla="*/ 0 w 242"/>
                  <a:gd name="T37" fmla="*/ 2 h 62"/>
                  <a:gd name="T38" fmla="*/ 1 w 242"/>
                  <a:gd name="T39" fmla="*/ 2 h 62"/>
                  <a:gd name="T40" fmla="*/ 1 w 242"/>
                  <a:gd name="T41" fmla="*/ 2 h 62"/>
                  <a:gd name="T42" fmla="*/ 2 w 242"/>
                  <a:gd name="T43" fmla="*/ 2 h 62"/>
                  <a:gd name="T44" fmla="*/ 3 w 242"/>
                  <a:gd name="T45" fmla="*/ 1 h 62"/>
                  <a:gd name="T46" fmla="*/ 4 w 242"/>
                  <a:gd name="T47" fmla="*/ 1 h 62"/>
                  <a:gd name="T48" fmla="*/ 5 w 242"/>
                  <a:gd name="T49" fmla="*/ 1 h 62"/>
                  <a:gd name="T50" fmla="*/ 6 w 242"/>
                  <a:gd name="T51" fmla="*/ 0 h 62"/>
                  <a:gd name="T52" fmla="*/ 7 w 242"/>
                  <a:gd name="T53" fmla="*/ 0 h 62"/>
                  <a:gd name="T54" fmla="*/ 8 w 242"/>
                  <a:gd name="T55" fmla="*/ 0 h 62"/>
                  <a:gd name="T56" fmla="*/ 9 w 242"/>
                  <a:gd name="T57" fmla="*/ 0 h 6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42" h="62">
                    <a:moveTo>
                      <a:pt x="242" y="7"/>
                    </a:moveTo>
                    <a:lnTo>
                      <a:pt x="240" y="18"/>
                    </a:lnTo>
                    <a:lnTo>
                      <a:pt x="233" y="26"/>
                    </a:lnTo>
                    <a:lnTo>
                      <a:pt x="223" y="27"/>
                    </a:lnTo>
                    <a:lnTo>
                      <a:pt x="212" y="29"/>
                    </a:lnTo>
                    <a:lnTo>
                      <a:pt x="197" y="27"/>
                    </a:lnTo>
                    <a:lnTo>
                      <a:pt x="184" y="27"/>
                    </a:lnTo>
                    <a:lnTo>
                      <a:pt x="172" y="27"/>
                    </a:lnTo>
                    <a:lnTo>
                      <a:pt x="162" y="32"/>
                    </a:lnTo>
                    <a:lnTo>
                      <a:pt x="143" y="38"/>
                    </a:lnTo>
                    <a:lnTo>
                      <a:pt x="124" y="45"/>
                    </a:lnTo>
                    <a:lnTo>
                      <a:pt x="105" y="49"/>
                    </a:lnTo>
                    <a:lnTo>
                      <a:pt x="85" y="55"/>
                    </a:lnTo>
                    <a:lnTo>
                      <a:pt x="63" y="56"/>
                    </a:lnTo>
                    <a:lnTo>
                      <a:pt x="43" y="59"/>
                    </a:lnTo>
                    <a:lnTo>
                      <a:pt x="22" y="60"/>
                    </a:lnTo>
                    <a:lnTo>
                      <a:pt x="1" y="62"/>
                    </a:lnTo>
                    <a:lnTo>
                      <a:pt x="0" y="51"/>
                    </a:lnTo>
                    <a:lnTo>
                      <a:pt x="7" y="45"/>
                    </a:lnTo>
                    <a:lnTo>
                      <a:pt x="18" y="40"/>
                    </a:lnTo>
                    <a:lnTo>
                      <a:pt x="29" y="40"/>
                    </a:lnTo>
                    <a:lnTo>
                      <a:pt x="57" y="40"/>
                    </a:lnTo>
                    <a:lnTo>
                      <a:pt x="83" y="34"/>
                    </a:lnTo>
                    <a:lnTo>
                      <a:pt x="109" y="26"/>
                    </a:lnTo>
                    <a:lnTo>
                      <a:pt x="135" y="16"/>
                    </a:lnTo>
                    <a:lnTo>
                      <a:pt x="160" y="7"/>
                    </a:lnTo>
                    <a:lnTo>
                      <a:pt x="186" y="1"/>
                    </a:lnTo>
                    <a:lnTo>
                      <a:pt x="212" y="0"/>
                    </a:lnTo>
                    <a:lnTo>
                      <a:pt x="242" y="7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6">
                <a:extLst>
                  <a:ext uri="{FF2B5EF4-FFF2-40B4-BE49-F238E27FC236}">
                    <a16:creationId xmlns:a16="http://schemas.microsoft.com/office/drawing/2014/main" id="{67DC851A-875C-4E5E-A31E-7A77357A9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2771"/>
                <a:ext cx="18" cy="10"/>
              </a:xfrm>
              <a:custGeom>
                <a:avLst/>
                <a:gdLst>
                  <a:gd name="T0" fmla="*/ 2 w 53"/>
                  <a:gd name="T1" fmla="*/ 1 h 29"/>
                  <a:gd name="T2" fmla="*/ 1 w 53"/>
                  <a:gd name="T3" fmla="*/ 1 h 29"/>
                  <a:gd name="T4" fmla="*/ 1 w 53"/>
                  <a:gd name="T5" fmla="*/ 1 h 29"/>
                  <a:gd name="T6" fmla="*/ 1 w 53"/>
                  <a:gd name="T7" fmla="*/ 1 h 29"/>
                  <a:gd name="T8" fmla="*/ 0 w 53"/>
                  <a:gd name="T9" fmla="*/ 1 h 29"/>
                  <a:gd name="T10" fmla="*/ 0 w 53"/>
                  <a:gd name="T11" fmla="*/ 1 h 29"/>
                  <a:gd name="T12" fmla="*/ 0 w 53"/>
                  <a:gd name="T13" fmla="*/ 1 h 29"/>
                  <a:gd name="T14" fmla="*/ 0 w 53"/>
                  <a:gd name="T15" fmla="*/ 0 h 29"/>
                  <a:gd name="T16" fmla="*/ 1 w 53"/>
                  <a:gd name="T17" fmla="*/ 0 h 29"/>
                  <a:gd name="T18" fmla="*/ 1 w 53"/>
                  <a:gd name="T19" fmla="*/ 0 h 29"/>
                  <a:gd name="T20" fmla="*/ 1 w 53"/>
                  <a:gd name="T21" fmla="*/ 0 h 29"/>
                  <a:gd name="T22" fmla="*/ 1 w 53"/>
                  <a:gd name="T23" fmla="*/ 0 h 29"/>
                  <a:gd name="T24" fmla="*/ 1 w 53"/>
                  <a:gd name="T25" fmla="*/ 0 h 29"/>
                  <a:gd name="T26" fmla="*/ 2 w 53"/>
                  <a:gd name="T27" fmla="*/ 0 h 29"/>
                  <a:gd name="T28" fmla="*/ 2 w 53"/>
                  <a:gd name="T29" fmla="*/ 1 h 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3" h="29">
                    <a:moveTo>
                      <a:pt x="53" y="14"/>
                    </a:moveTo>
                    <a:lnTo>
                      <a:pt x="39" y="18"/>
                    </a:lnTo>
                    <a:lnTo>
                      <a:pt x="27" y="24"/>
                    </a:lnTo>
                    <a:lnTo>
                      <a:pt x="14" y="28"/>
                    </a:lnTo>
                    <a:lnTo>
                      <a:pt x="2" y="29"/>
                    </a:lnTo>
                    <a:lnTo>
                      <a:pt x="0" y="20"/>
                    </a:lnTo>
                    <a:lnTo>
                      <a:pt x="3" y="14"/>
                    </a:lnTo>
                    <a:lnTo>
                      <a:pt x="7" y="10"/>
                    </a:lnTo>
                    <a:lnTo>
                      <a:pt x="14" y="9"/>
                    </a:lnTo>
                    <a:lnTo>
                      <a:pt x="20" y="6"/>
                    </a:lnTo>
                    <a:lnTo>
                      <a:pt x="27" y="5"/>
                    </a:lnTo>
                    <a:lnTo>
                      <a:pt x="33" y="2"/>
                    </a:lnTo>
                    <a:lnTo>
                      <a:pt x="39" y="0"/>
                    </a:lnTo>
                    <a:lnTo>
                      <a:pt x="49" y="3"/>
                    </a:lnTo>
                    <a:lnTo>
                      <a:pt x="5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7">
                <a:extLst>
                  <a:ext uri="{FF2B5EF4-FFF2-40B4-BE49-F238E27FC236}">
                    <a16:creationId xmlns:a16="http://schemas.microsoft.com/office/drawing/2014/main" id="{B9C6BD58-3704-4761-AC13-E439DD7CE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9" y="2773"/>
                <a:ext cx="97" cy="31"/>
              </a:xfrm>
              <a:custGeom>
                <a:avLst/>
                <a:gdLst>
                  <a:gd name="T0" fmla="*/ 9 w 291"/>
                  <a:gd name="T1" fmla="*/ 0 h 93"/>
                  <a:gd name="T2" fmla="*/ 9 w 291"/>
                  <a:gd name="T3" fmla="*/ 1 h 93"/>
                  <a:gd name="T4" fmla="*/ 10 w 291"/>
                  <a:gd name="T5" fmla="*/ 1 h 93"/>
                  <a:gd name="T6" fmla="*/ 10 w 291"/>
                  <a:gd name="T7" fmla="*/ 1 h 93"/>
                  <a:gd name="T8" fmla="*/ 10 w 291"/>
                  <a:gd name="T9" fmla="*/ 1 h 93"/>
                  <a:gd name="T10" fmla="*/ 11 w 291"/>
                  <a:gd name="T11" fmla="*/ 1 h 93"/>
                  <a:gd name="T12" fmla="*/ 11 w 291"/>
                  <a:gd name="T13" fmla="*/ 1 h 93"/>
                  <a:gd name="T14" fmla="*/ 11 w 291"/>
                  <a:gd name="T15" fmla="*/ 1 h 93"/>
                  <a:gd name="T16" fmla="*/ 10 w 291"/>
                  <a:gd name="T17" fmla="*/ 1 h 93"/>
                  <a:gd name="T18" fmla="*/ 10 w 291"/>
                  <a:gd name="T19" fmla="*/ 2 h 93"/>
                  <a:gd name="T20" fmla="*/ 10 w 291"/>
                  <a:gd name="T21" fmla="*/ 2 h 93"/>
                  <a:gd name="T22" fmla="*/ 10 w 291"/>
                  <a:gd name="T23" fmla="*/ 2 h 93"/>
                  <a:gd name="T24" fmla="*/ 10 w 291"/>
                  <a:gd name="T25" fmla="*/ 2 h 93"/>
                  <a:gd name="T26" fmla="*/ 10 w 291"/>
                  <a:gd name="T27" fmla="*/ 2 h 93"/>
                  <a:gd name="T28" fmla="*/ 10 w 291"/>
                  <a:gd name="T29" fmla="*/ 3 h 93"/>
                  <a:gd name="T30" fmla="*/ 9 w 291"/>
                  <a:gd name="T31" fmla="*/ 3 h 93"/>
                  <a:gd name="T32" fmla="*/ 9 w 291"/>
                  <a:gd name="T33" fmla="*/ 3 h 93"/>
                  <a:gd name="T34" fmla="*/ 9 w 291"/>
                  <a:gd name="T35" fmla="*/ 3 h 93"/>
                  <a:gd name="T36" fmla="*/ 9 w 291"/>
                  <a:gd name="T37" fmla="*/ 3 h 93"/>
                  <a:gd name="T38" fmla="*/ 8 w 291"/>
                  <a:gd name="T39" fmla="*/ 3 h 93"/>
                  <a:gd name="T40" fmla="*/ 8 w 291"/>
                  <a:gd name="T41" fmla="*/ 2 h 93"/>
                  <a:gd name="T42" fmla="*/ 9 w 291"/>
                  <a:gd name="T43" fmla="*/ 2 h 93"/>
                  <a:gd name="T44" fmla="*/ 8 w 291"/>
                  <a:gd name="T45" fmla="*/ 2 h 93"/>
                  <a:gd name="T46" fmla="*/ 8 w 291"/>
                  <a:gd name="T47" fmla="*/ 2 h 93"/>
                  <a:gd name="T48" fmla="*/ 7 w 291"/>
                  <a:gd name="T49" fmla="*/ 2 h 93"/>
                  <a:gd name="T50" fmla="*/ 7 w 291"/>
                  <a:gd name="T51" fmla="*/ 2 h 93"/>
                  <a:gd name="T52" fmla="*/ 7 w 291"/>
                  <a:gd name="T53" fmla="*/ 2 h 93"/>
                  <a:gd name="T54" fmla="*/ 6 w 291"/>
                  <a:gd name="T55" fmla="*/ 2 h 93"/>
                  <a:gd name="T56" fmla="*/ 6 w 291"/>
                  <a:gd name="T57" fmla="*/ 2 h 93"/>
                  <a:gd name="T58" fmla="*/ 6 w 291"/>
                  <a:gd name="T59" fmla="*/ 2 h 93"/>
                  <a:gd name="T60" fmla="*/ 6 w 291"/>
                  <a:gd name="T61" fmla="*/ 3 h 93"/>
                  <a:gd name="T62" fmla="*/ 5 w 291"/>
                  <a:gd name="T63" fmla="*/ 3 h 93"/>
                  <a:gd name="T64" fmla="*/ 5 w 291"/>
                  <a:gd name="T65" fmla="*/ 3 h 93"/>
                  <a:gd name="T66" fmla="*/ 4 w 291"/>
                  <a:gd name="T67" fmla="*/ 3 h 93"/>
                  <a:gd name="T68" fmla="*/ 3 w 291"/>
                  <a:gd name="T69" fmla="*/ 3 h 93"/>
                  <a:gd name="T70" fmla="*/ 2 w 291"/>
                  <a:gd name="T71" fmla="*/ 3 h 93"/>
                  <a:gd name="T72" fmla="*/ 2 w 291"/>
                  <a:gd name="T73" fmla="*/ 3 h 93"/>
                  <a:gd name="T74" fmla="*/ 1 w 291"/>
                  <a:gd name="T75" fmla="*/ 3 h 93"/>
                  <a:gd name="T76" fmla="*/ 0 w 291"/>
                  <a:gd name="T77" fmla="*/ 3 h 93"/>
                  <a:gd name="T78" fmla="*/ 0 w 291"/>
                  <a:gd name="T79" fmla="*/ 3 h 93"/>
                  <a:gd name="T80" fmla="*/ 0 w 291"/>
                  <a:gd name="T81" fmla="*/ 3 h 93"/>
                  <a:gd name="T82" fmla="*/ 0 w 291"/>
                  <a:gd name="T83" fmla="*/ 3 h 93"/>
                  <a:gd name="T84" fmla="*/ 1 w 291"/>
                  <a:gd name="T85" fmla="*/ 3 h 93"/>
                  <a:gd name="T86" fmla="*/ 6 w 291"/>
                  <a:gd name="T87" fmla="*/ 2 h 93"/>
                  <a:gd name="T88" fmla="*/ 6 w 291"/>
                  <a:gd name="T89" fmla="*/ 2 h 93"/>
                  <a:gd name="T90" fmla="*/ 6 w 291"/>
                  <a:gd name="T91" fmla="*/ 2 h 93"/>
                  <a:gd name="T92" fmla="*/ 6 w 291"/>
                  <a:gd name="T93" fmla="*/ 1 h 93"/>
                  <a:gd name="T94" fmla="*/ 6 w 291"/>
                  <a:gd name="T95" fmla="*/ 1 h 93"/>
                  <a:gd name="T96" fmla="*/ 7 w 291"/>
                  <a:gd name="T97" fmla="*/ 1 h 93"/>
                  <a:gd name="T98" fmla="*/ 7 w 291"/>
                  <a:gd name="T99" fmla="*/ 1 h 93"/>
                  <a:gd name="T100" fmla="*/ 6 w 291"/>
                  <a:gd name="T101" fmla="*/ 1 h 93"/>
                  <a:gd name="T102" fmla="*/ 6 w 291"/>
                  <a:gd name="T103" fmla="*/ 1 h 93"/>
                  <a:gd name="T104" fmla="*/ 6 w 291"/>
                  <a:gd name="T105" fmla="*/ 1 h 93"/>
                  <a:gd name="T106" fmla="*/ 6 w 291"/>
                  <a:gd name="T107" fmla="*/ 1 h 93"/>
                  <a:gd name="T108" fmla="*/ 6 w 291"/>
                  <a:gd name="T109" fmla="*/ 0 h 93"/>
                  <a:gd name="T110" fmla="*/ 7 w 291"/>
                  <a:gd name="T111" fmla="*/ 0 h 93"/>
                  <a:gd name="T112" fmla="*/ 7 w 291"/>
                  <a:gd name="T113" fmla="*/ 0 h 93"/>
                  <a:gd name="T114" fmla="*/ 7 w 291"/>
                  <a:gd name="T115" fmla="*/ 0 h 93"/>
                  <a:gd name="T116" fmla="*/ 8 w 291"/>
                  <a:gd name="T117" fmla="*/ 0 h 93"/>
                  <a:gd name="T118" fmla="*/ 8 w 291"/>
                  <a:gd name="T119" fmla="*/ 0 h 93"/>
                  <a:gd name="T120" fmla="*/ 9 w 291"/>
                  <a:gd name="T121" fmla="*/ 0 h 93"/>
                  <a:gd name="T122" fmla="*/ 9 w 291"/>
                  <a:gd name="T123" fmla="*/ 0 h 93"/>
                  <a:gd name="T124" fmla="*/ 9 w 291"/>
                  <a:gd name="T125" fmla="*/ 0 h 9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91" h="93">
                    <a:moveTo>
                      <a:pt x="253" y="4"/>
                    </a:moveTo>
                    <a:lnTo>
                      <a:pt x="247" y="23"/>
                    </a:lnTo>
                    <a:lnTo>
                      <a:pt x="257" y="23"/>
                    </a:lnTo>
                    <a:lnTo>
                      <a:pt x="269" y="21"/>
                    </a:lnTo>
                    <a:lnTo>
                      <a:pt x="279" y="16"/>
                    </a:lnTo>
                    <a:lnTo>
                      <a:pt x="291" y="18"/>
                    </a:lnTo>
                    <a:lnTo>
                      <a:pt x="291" y="29"/>
                    </a:lnTo>
                    <a:lnTo>
                      <a:pt x="285" y="36"/>
                    </a:lnTo>
                    <a:lnTo>
                      <a:pt x="272" y="40"/>
                    </a:lnTo>
                    <a:lnTo>
                      <a:pt x="264" y="45"/>
                    </a:lnTo>
                    <a:lnTo>
                      <a:pt x="272" y="49"/>
                    </a:lnTo>
                    <a:lnTo>
                      <a:pt x="272" y="56"/>
                    </a:lnTo>
                    <a:lnTo>
                      <a:pt x="269" y="62"/>
                    </a:lnTo>
                    <a:lnTo>
                      <a:pt x="264" y="65"/>
                    </a:lnTo>
                    <a:lnTo>
                      <a:pt x="258" y="69"/>
                    </a:lnTo>
                    <a:lnTo>
                      <a:pt x="250" y="69"/>
                    </a:lnTo>
                    <a:lnTo>
                      <a:pt x="243" y="70"/>
                    </a:lnTo>
                    <a:lnTo>
                      <a:pt x="236" y="70"/>
                    </a:lnTo>
                    <a:lnTo>
                      <a:pt x="231" y="73"/>
                    </a:lnTo>
                    <a:lnTo>
                      <a:pt x="223" y="73"/>
                    </a:lnTo>
                    <a:lnTo>
                      <a:pt x="224" y="63"/>
                    </a:lnTo>
                    <a:lnTo>
                      <a:pt x="231" y="54"/>
                    </a:lnTo>
                    <a:lnTo>
                      <a:pt x="220" y="51"/>
                    </a:lnTo>
                    <a:lnTo>
                      <a:pt x="210" y="51"/>
                    </a:lnTo>
                    <a:lnTo>
                      <a:pt x="199" y="51"/>
                    </a:lnTo>
                    <a:lnTo>
                      <a:pt x="190" y="52"/>
                    </a:lnTo>
                    <a:lnTo>
                      <a:pt x="180" y="52"/>
                    </a:lnTo>
                    <a:lnTo>
                      <a:pt x="170" y="54"/>
                    </a:lnTo>
                    <a:lnTo>
                      <a:pt x="161" y="55"/>
                    </a:lnTo>
                    <a:lnTo>
                      <a:pt x="153" y="59"/>
                    </a:lnTo>
                    <a:lnTo>
                      <a:pt x="166" y="69"/>
                    </a:lnTo>
                    <a:lnTo>
                      <a:pt x="147" y="77"/>
                    </a:lnTo>
                    <a:lnTo>
                      <a:pt x="128" y="82"/>
                    </a:lnTo>
                    <a:lnTo>
                      <a:pt x="107" y="85"/>
                    </a:lnTo>
                    <a:lnTo>
                      <a:pt x="86" y="88"/>
                    </a:lnTo>
                    <a:lnTo>
                      <a:pt x="64" y="88"/>
                    </a:lnTo>
                    <a:lnTo>
                      <a:pt x="42" y="88"/>
                    </a:lnTo>
                    <a:lnTo>
                      <a:pt x="22" y="89"/>
                    </a:lnTo>
                    <a:lnTo>
                      <a:pt x="1" y="93"/>
                    </a:lnTo>
                    <a:lnTo>
                      <a:pt x="0" y="85"/>
                    </a:lnTo>
                    <a:lnTo>
                      <a:pt x="3" y="78"/>
                    </a:lnTo>
                    <a:lnTo>
                      <a:pt x="8" y="73"/>
                    </a:lnTo>
                    <a:lnTo>
                      <a:pt x="16" y="73"/>
                    </a:lnTo>
                    <a:lnTo>
                      <a:pt x="151" y="59"/>
                    </a:lnTo>
                    <a:lnTo>
                      <a:pt x="150" y="52"/>
                    </a:lnTo>
                    <a:lnTo>
                      <a:pt x="151" y="45"/>
                    </a:lnTo>
                    <a:lnTo>
                      <a:pt x="154" y="37"/>
                    </a:lnTo>
                    <a:lnTo>
                      <a:pt x="161" y="33"/>
                    </a:lnTo>
                    <a:lnTo>
                      <a:pt x="181" y="30"/>
                    </a:lnTo>
                    <a:lnTo>
                      <a:pt x="181" y="27"/>
                    </a:lnTo>
                    <a:lnTo>
                      <a:pt x="175" y="26"/>
                    </a:lnTo>
                    <a:lnTo>
                      <a:pt x="168" y="26"/>
                    </a:lnTo>
                    <a:lnTo>
                      <a:pt x="162" y="23"/>
                    </a:lnTo>
                    <a:lnTo>
                      <a:pt x="161" y="19"/>
                    </a:lnTo>
                    <a:lnTo>
                      <a:pt x="166" y="10"/>
                    </a:lnTo>
                    <a:lnTo>
                      <a:pt x="176" y="4"/>
                    </a:lnTo>
                    <a:lnTo>
                      <a:pt x="187" y="0"/>
                    </a:lnTo>
                    <a:lnTo>
                      <a:pt x="199" y="0"/>
                    </a:lnTo>
                    <a:lnTo>
                      <a:pt x="212" y="0"/>
                    </a:lnTo>
                    <a:lnTo>
                      <a:pt x="225" y="0"/>
                    </a:lnTo>
                    <a:lnTo>
                      <a:pt x="238" y="0"/>
                    </a:lnTo>
                    <a:lnTo>
                      <a:pt x="252" y="0"/>
                    </a:lnTo>
                    <a:lnTo>
                      <a:pt x="253" y="4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8">
                <a:extLst>
                  <a:ext uri="{FF2B5EF4-FFF2-40B4-BE49-F238E27FC236}">
                    <a16:creationId xmlns:a16="http://schemas.microsoft.com/office/drawing/2014/main" id="{04FAB17A-C4D9-4E76-90FB-0A4819402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1" y="2773"/>
                <a:ext cx="21" cy="15"/>
              </a:xfrm>
              <a:custGeom>
                <a:avLst/>
                <a:gdLst>
                  <a:gd name="T0" fmla="*/ 2 w 63"/>
                  <a:gd name="T1" fmla="*/ 1 h 44"/>
                  <a:gd name="T2" fmla="*/ 2 w 63"/>
                  <a:gd name="T3" fmla="*/ 1 h 44"/>
                  <a:gd name="T4" fmla="*/ 1 w 63"/>
                  <a:gd name="T5" fmla="*/ 1 h 44"/>
                  <a:gd name="T6" fmla="*/ 1 w 63"/>
                  <a:gd name="T7" fmla="*/ 1 h 44"/>
                  <a:gd name="T8" fmla="*/ 0 w 63"/>
                  <a:gd name="T9" fmla="*/ 2 h 44"/>
                  <a:gd name="T10" fmla="*/ 0 w 63"/>
                  <a:gd name="T11" fmla="*/ 1 h 44"/>
                  <a:gd name="T12" fmla="*/ 0 w 63"/>
                  <a:gd name="T13" fmla="*/ 1 h 44"/>
                  <a:gd name="T14" fmla="*/ 1 w 63"/>
                  <a:gd name="T15" fmla="*/ 1 h 44"/>
                  <a:gd name="T16" fmla="*/ 1 w 63"/>
                  <a:gd name="T17" fmla="*/ 0 h 44"/>
                  <a:gd name="T18" fmla="*/ 1 w 63"/>
                  <a:gd name="T19" fmla="*/ 0 h 44"/>
                  <a:gd name="T20" fmla="*/ 2 w 63"/>
                  <a:gd name="T21" fmla="*/ 0 h 44"/>
                  <a:gd name="T22" fmla="*/ 2 w 63"/>
                  <a:gd name="T23" fmla="*/ 0 h 44"/>
                  <a:gd name="T24" fmla="*/ 2 w 63"/>
                  <a:gd name="T25" fmla="*/ 0 h 44"/>
                  <a:gd name="T26" fmla="*/ 2 w 63"/>
                  <a:gd name="T27" fmla="*/ 0 h 44"/>
                  <a:gd name="T28" fmla="*/ 2 w 63"/>
                  <a:gd name="T29" fmla="*/ 1 h 4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" h="44">
                    <a:moveTo>
                      <a:pt x="59" y="18"/>
                    </a:moveTo>
                    <a:lnTo>
                      <a:pt x="45" y="25"/>
                    </a:lnTo>
                    <a:lnTo>
                      <a:pt x="32" y="32"/>
                    </a:lnTo>
                    <a:lnTo>
                      <a:pt x="17" y="38"/>
                    </a:lnTo>
                    <a:lnTo>
                      <a:pt x="3" y="44"/>
                    </a:lnTo>
                    <a:lnTo>
                      <a:pt x="0" y="34"/>
                    </a:lnTo>
                    <a:lnTo>
                      <a:pt x="6" y="25"/>
                    </a:lnTo>
                    <a:lnTo>
                      <a:pt x="18" y="16"/>
                    </a:lnTo>
                    <a:lnTo>
                      <a:pt x="32" y="11"/>
                    </a:lnTo>
                    <a:lnTo>
                      <a:pt x="39" y="7"/>
                    </a:lnTo>
                    <a:lnTo>
                      <a:pt x="47" y="5"/>
                    </a:lnTo>
                    <a:lnTo>
                      <a:pt x="54" y="1"/>
                    </a:lnTo>
                    <a:lnTo>
                      <a:pt x="62" y="0"/>
                    </a:lnTo>
                    <a:lnTo>
                      <a:pt x="63" y="8"/>
                    </a:lnTo>
                    <a:lnTo>
                      <a:pt x="59" y="18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19">
                <a:extLst>
                  <a:ext uri="{FF2B5EF4-FFF2-40B4-BE49-F238E27FC236}">
                    <a16:creationId xmlns:a16="http://schemas.microsoft.com/office/drawing/2014/main" id="{E8159017-AB8B-46A4-A394-6BE2DC398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3" y="2779"/>
                <a:ext cx="95" cy="18"/>
              </a:xfrm>
              <a:custGeom>
                <a:avLst/>
                <a:gdLst>
                  <a:gd name="T0" fmla="*/ 11 w 285"/>
                  <a:gd name="T1" fmla="*/ 0 h 55"/>
                  <a:gd name="T2" fmla="*/ 10 w 285"/>
                  <a:gd name="T3" fmla="*/ 1 h 55"/>
                  <a:gd name="T4" fmla="*/ 10 w 285"/>
                  <a:gd name="T5" fmla="*/ 1 h 55"/>
                  <a:gd name="T6" fmla="*/ 9 w 285"/>
                  <a:gd name="T7" fmla="*/ 1 h 55"/>
                  <a:gd name="T8" fmla="*/ 9 w 285"/>
                  <a:gd name="T9" fmla="*/ 1 h 55"/>
                  <a:gd name="T10" fmla="*/ 8 w 285"/>
                  <a:gd name="T11" fmla="*/ 1 h 55"/>
                  <a:gd name="T12" fmla="*/ 8 w 285"/>
                  <a:gd name="T13" fmla="*/ 1 h 55"/>
                  <a:gd name="T14" fmla="*/ 7 w 285"/>
                  <a:gd name="T15" fmla="*/ 1 h 55"/>
                  <a:gd name="T16" fmla="*/ 7 w 285"/>
                  <a:gd name="T17" fmla="*/ 1 h 55"/>
                  <a:gd name="T18" fmla="*/ 6 w 285"/>
                  <a:gd name="T19" fmla="*/ 1 h 55"/>
                  <a:gd name="T20" fmla="*/ 5 w 285"/>
                  <a:gd name="T21" fmla="*/ 2 h 55"/>
                  <a:gd name="T22" fmla="*/ 4 w 285"/>
                  <a:gd name="T23" fmla="*/ 2 h 55"/>
                  <a:gd name="T24" fmla="*/ 4 w 285"/>
                  <a:gd name="T25" fmla="*/ 2 h 55"/>
                  <a:gd name="T26" fmla="*/ 3 w 285"/>
                  <a:gd name="T27" fmla="*/ 2 h 55"/>
                  <a:gd name="T28" fmla="*/ 2 w 285"/>
                  <a:gd name="T29" fmla="*/ 2 h 55"/>
                  <a:gd name="T30" fmla="*/ 1 w 285"/>
                  <a:gd name="T31" fmla="*/ 2 h 55"/>
                  <a:gd name="T32" fmla="*/ 0 w 285"/>
                  <a:gd name="T33" fmla="*/ 2 h 55"/>
                  <a:gd name="T34" fmla="*/ 0 w 285"/>
                  <a:gd name="T35" fmla="*/ 2 h 55"/>
                  <a:gd name="T36" fmla="*/ 1 w 285"/>
                  <a:gd name="T37" fmla="*/ 1 h 55"/>
                  <a:gd name="T38" fmla="*/ 2 w 285"/>
                  <a:gd name="T39" fmla="*/ 1 h 55"/>
                  <a:gd name="T40" fmla="*/ 3 w 285"/>
                  <a:gd name="T41" fmla="*/ 1 h 55"/>
                  <a:gd name="T42" fmla="*/ 4 w 285"/>
                  <a:gd name="T43" fmla="*/ 1 h 55"/>
                  <a:gd name="T44" fmla="*/ 6 w 285"/>
                  <a:gd name="T45" fmla="*/ 1 h 55"/>
                  <a:gd name="T46" fmla="*/ 7 w 285"/>
                  <a:gd name="T47" fmla="*/ 0 h 55"/>
                  <a:gd name="T48" fmla="*/ 8 w 285"/>
                  <a:gd name="T49" fmla="*/ 0 h 55"/>
                  <a:gd name="T50" fmla="*/ 9 w 285"/>
                  <a:gd name="T51" fmla="*/ 0 h 55"/>
                  <a:gd name="T52" fmla="*/ 11 w 285"/>
                  <a:gd name="T53" fmla="*/ 0 h 55"/>
                  <a:gd name="T54" fmla="*/ 11 w 285"/>
                  <a:gd name="T55" fmla="*/ 0 h 5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85" h="55">
                    <a:moveTo>
                      <a:pt x="285" y="9"/>
                    </a:moveTo>
                    <a:lnTo>
                      <a:pt x="274" y="15"/>
                    </a:lnTo>
                    <a:lnTo>
                      <a:pt x="263" y="19"/>
                    </a:lnTo>
                    <a:lnTo>
                      <a:pt x="251" y="20"/>
                    </a:lnTo>
                    <a:lnTo>
                      <a:pt x="238" y="22"/>
                    </a:lnTo>
                    <a:lnTo>
                      <a:pt x="225" y="22"/>
                    </a:lnTo>
                    <a:lnTo>
                      <a:pt x="212" y="22"/>
                    </a:lnTo>
                    <a:lnTo>
                      <a:pt x="200" y="25"/>
                    </a:lnTo>
                    <a:lnTo>
                      <a:pt x="189" y="30"/>
                    </a:lnTo>
                    <a:lnTo>
                      <a:pt x="165" y="37"/>
                    </a:lnTo>
                    <a:lnTo>
                      <a:pt x="143" y="44"/>
                    </a:lnTo>
                    <a:lnTo>
                      <a:pt x="120" y="47"/>
                    </a:lnTo>
                    <a:lnTo>
                      <a:pt x="97" y="51"/>
                    </a:lnTo>
                    <a:lnTo>
                      <a:pt x="72" y="51"/>
                    </a:lnTo>
                    <a:lnTo>
                      <a:pt x="47" y="52"/>
                    </a:lnTo>
                    <a:lnTo>
                      <a:pt x="22" y="52"/>
                    </a:lnTo>
                    <a:lnTo>
                      <a:pt x="0" y="55"/>
                    </a:lnTo>
                    <a:lnTo>
                      <a:pt x="6" y="44"/>
                    </a:lnTo>
                    <a:lnTo>
                      <a:pt x="17" y="40"/>
                    </a:lnTo>
                    <a:lnTo>
                      <a:pt x="50" y="37"/>
                    </a:lnTo>
                    <a:lnTo>
                      <a:pt x="83" y="33"/>
                    </a:lnTo>
                    <a:lnTo>
                      <a:pt x="116" y="26"/>
                    </a:lnTo>
                    <a:lnTo>
                      <a:pt x="149" y="19"/>
                    </a:lnTo>
                    <a:lnTo>
                      <a:pt x="182" y="11"/>
                    </a:lnTo>
                    <a:lnTo>
                      <a:pt x="215" y="4"/>
                    </a:lnTo>
                    <a:lnTo>
                      <a:pt x="248" y="0"/>
                    </a:lnTo>
                    <a:lnTo>
                      <a:pt x="284" y="1"/>
                    </a:lnTo>
                    <a:lnTo>
                      <a:pt x="285" y="9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20">
                <a:extLst>
                  <a:ext uri="{FF2B5EF4-FFF2-40B4-BE49-F238E27FC236}">
                    <a16:creationId xmlns:a16="http://schemas.microsoft.com/office/drawing/2014/main" id="{FA27A5F8-25DD-4907-BE47-20394BEDF9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4" y="2792"/>
                <a:ext cx="103" cy="24"/>
              </a:xfrm>
              <a:custGeom>
                <a:avLst/>
                <a:gdLst>
                  <a:gd name="T0" fmla="*/ 11 w 309"/>
                  <a:gd name="T1" fmla="*/ 0 h 72"/>
                  <a:gd name="T2" fmla="*/ 11 w 309"/>
                  <a:gd name="T3" fmla="*/ 0 h 72"/>
                  <a:gd name="T4" fmla="*/ 11 w 309"/>
                  <a:gd name="T5" fmla="*/ 1 h 72"/>
                  <a:gd name="T6" fmla="*/ 11 w 309"/>
                  <a:gd name="T7" fmla="*/ 1 h 72"/>
                  <a:gd name="T8" fmla="*/ 10 w 309"/>
                  <a:gd name="T9" fmla="*/ 1 h 72"/>
                  <a:gd name="T10" fmla="*/ 10 w 309"/>
                  <a:gd name="T11" fmla="*/ 1 h 72"/>
                  <a:gd name="T12" fmla="*/ 10 w 309"/>
                  <a:gd name="T13" fmla="*/ 1 h 72"/>
                  <a:gd name="T14" fmla="*/ 9 w 309"/>
                  <a:gd name="T15" fmla="*/ 1 h 72"/>
                  <a:gd name="T16" fmla="*/ 9 w 309"/>
                  <a:gd name="T17" fmla="*/ 1 h 72"/>
                  <a:gd name="T18" fmla="*/ 8 w 309"/>
                  <a:gd name="T19" fmla="*/ 1 h 72"/>
                  <a:gd name="T20" fmla="*/ 8 w 309"/>
                  <a:gd name="T21" fmla="*/ 2 h 72"/>
                  <a:gd name="T22" fmla="*/ 8 w 309"/>
                  <a:gd name="T23" fmla="*/ 2 h 72"/>
                  <a:gd name="T24" fmla="*/ 7 w 309"/>
                  <a:gd name="T25" fmla="*/ 2 h 72"/>
                  <a:gd name="T26" fmla="*/ 7 w 309"/>
                  <a:gd name="T27" fmla="*/ 2 h 72"/>
                  <a:gd name="T28" fmla="*/ 6 w 309"/>
                  <a:gd name="T29" fmla="*/ 3 h 72"/>
                  <a:gd name="T30" fmla="*/ 6 w 309"/>
                  <a:gd name="T31" fmla="*/ 3 h 72"/>
                  <a:gd name="T32" fmla="*/ 5 w 309"/>
                  <a:gd name="T33" fmla="*/ 3 h 72"/>
                  <a:gd name="T34" fmla="*/ 5 w 309"/>
                  <a:gd name="T35" fmla="*/ 2 h 72"/>
                  <a:gd name="T36" fmla="*/ 4 w 309"/>
                  <a:gd name="T37" fmla="*/ 2 h 72"/>
                  <a:gd name="T38" fmla="*/ 3 w 309"/>
                  <a:gd name="T39" fmla="*/ 2 h 72"/>
                  <a:gd name="T40" fmla="*/ 3 w 309"/>
                  <a:gd name="T41" fmla="*/ 2 h 72"/>
                  <a:gd name="T42" fmla="*/ 2 w 309"/>
                  <a:gd name="T43" fmla="*/ 2 h 72"/>
                  <a:gd name="T44" fmla="*/ 1 w 309"/>
                  <a:gd name="T45" fmla="*/ 2 h 72"/>
                  <a:gd name="T46" fmla="*/ 1 w 309"/>
                  <a:gd name="T47" fmla="*/ 2 h 72"/>
                  <a:gd name="T48" fmla="*/ 0 w 309"/>
                  <a:gd name="T49" fmla="*/ 3 h 72"/>
                  <a:gd name="T50" fmla="*/ 0 w 309"/>
                  <a:gd name="T51" fmla="*/ 2 h 72"/>
                  <a:gd name="T52" fmla="*/ 0 w 309"/>
                  <a:gd name="T53" fmla="*/ 2 h 72"/>
                  <a:gd name="T54" fmla="*/ 0 w 309"/>
                  <a:gd name="T55" fmla="*/ 2 h 72"/>
                  <a:gd name="T56" fmla="*/ 0 w 309"/>
                  <a:gd name="T57" fmla="*/ 2 h 72"/>
                  <a:gd name="T58" fmla="*/ 1 w 309"/>
                  <a:gd name="T59" fmla="*/ 1 h 72"/>
                  <a:gd name="T60" fmla="*/ 1 w 309"/>
                  <a:gd name="T61" fmla="*/ 1 h 72"/>
                  <a:gd name="T62" fmla="*/ 2 w 309"/>
                  <a:gd name="T63" fmla="*/ 1 h 72"/>
                  <a:gd name="T64" fmla="*/ 2 w 309"/>
                  <a:gd name="T65" fmla="*/ 1 h 72"/>
                  <a:gd name="T66" fmla="*/ 3 w 309"/>
                  <a:gd name="T67" fmla="*/ 1 h 72"/>
                  <a:gd name="T68" fmla="*/ 4 w 309"/>
                  <a:gd name="T69" fmla="*/ 1 h 72"/>
                  <a:gd name="T70" fmla="*/ 4 w 309"/>
                  <a:gd name="T71" fmla="*/ 1 h 72"/>
                  <a:gd name="T72" fmla="*/ 5 w 309"/>
                  <a:gd name="T73" fmla="*/ 1 h 72"/>
                  <a:gd name="T74" fmla="*/ 5 w 309"/>
                  <a:gd name="T75" fmla="*/ 2 h 72"/>
                  <a:gd name="T76" fmla="*/ 6 w 309"/>
                  <a:gd name="T77" fmla="*/ 2 h 72"/>
                  <a:gd name="T78" fmla="*/ 6 w 309"/>
                  <a:gd name="T79" fmla="*/ 2 h 72"/>
                  <a:gd name="T80" fmla="*/ 7 w 309"/>
                  <a:gd name="T81" fmla="*/ 1 h 72"/>
                  <a:gd name="T82" fmla="*/ 7 w 309"/>
                  <a:gd name="T83" fmla="*/ 1 h 72"/>
                  <a:gd name="T84" fmla="*/ 8 w 309"/>
                  <a:gd name="T85" fmla="*/ 1 h 72"/>
                  <a:gd name="T86" fmla="*/ 8 w 309"/>
                  <a:gd name="T87" fmla="*/ 1 h 72"/>
                  <a:gd name="T88" fmla="*/ 8 w 309"/>
                  <a:gd name="T89" fmla="*/ 1 h 72"/>
                  <a:gd name="T90" fmla="*/ 9 w 309"/>
                  <a:gd name="T91" fmla="*/ 0 h 72"/>
                  <a:gd name="T92" fmla="*/ 9 w 309"/>
                  <a:gd name="T93" fmla="*/ 0 h 72"/>
                  <a:gd name="T94" fmla="*/ 9 w 309"/>
                  <a:gd name="T95" fmla="*/ 0 h 72"/>
                  <a:gd name="T96" fmla="*/ 10 w 309"/>
                  <a:gd name="T97" fmla="*/ 0 h 72"/>
                  <a:gd name="T98" fmla="*/ 10 w 309"/>
                  <a:gd name="T99" fmla="*/ 0 h 72"/>
                  <a:gd name="T100" fmla="*/ 11 w 309"/>
                  <a:gd name="T101" fmla="*/ 0 h 72"/>
                  <a:gd name="T102" fmla="*/ 11 w 309"/>
                  <a:gd name="T103" fmla="*/ 0 h 72"/>
                  <a:gd name="T104" fmla="*/ 11 w 309"/>
                  <a:gd name="T105" fmla="*/ 0 h 7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09" h="72">
                    <a:moveTo>
                      <a:pt x="309" y="3"/>
                    </a:moveTo>
                    <a:lnTo>
                      <a:pt x="305" y="11"/>
                    </a:lnTo>
                    <a:lnTo>
                      <a:pt x="298" y="18"/>
                    </a:lnTo>
                    <a:lnTo>
                      <a:pt x="289" y="21"/>
                    </a:lnTo>
                    <a:lnTo>
                      <a:pt x="281" y="24"/>
                    </a:lnTo>
                    <a:lnTo>
                      <a:pt x="270" y="24"/>
                    </a:lnTo>
                    <a:lnTo>
                      <a:pt x="259" y="24"/>
                    </a:lnTo>
                    <a:lnTo>
                      <a:pt x="250" y="25"/>
                    </a:lnTo>
                    <a:lnTo>
                      <a:pt x="243" y="29"/>
                    </a:lnTo>
                    <a:lnTo>
                      <a:pt x="229" y="33"/>
                    </a:lnTo>
                    <a:lnTo>
                      <a:pt x="216" y="42"/>
                    </a:lnTo>
                    <a:lnTo>
                      <a:pt x="204" y="48"/>
                    </a:lnTo>
                    <a:lnTo>
                      <a:pt x="193" y="57"/>
                    </a:lnTo>
                    <a:lnTo>
                      <a:pt x="179" y="62"/>
                    </a:lnTo>
                    <a:lnTo>
                      <a:pt x="167" y="68"/>
                    </a:lnTo>
                    <a:lnTo>
                      <a:pt x="152" y="70"/>
                    </a:lnTo>
                    <a:lnTo>
                      <a:pt x="138" y="72"/>
                    </a:lnTo>
                    <a:lnTo>
                      <a:pt x="122" y="61"/>
                    </a:lnTo>
                    <a:lnTo>
                      <a:pt x="106" y="54"/>
                    </a:lnTo>
                    <a:lnTo>
                      <a:pt x="89" y="48"/>
                    </a:lnTo>
                    <a:lnTo>
                      <a:pt x="72" y="48"/>
                    </a:lnTo>
                    <a:lnTo>
                      <a:pt x="54" y="48"/>
                    </a:lnTo>
                    <a:lnTo>
                      <a:pt x="36" y="53"/>
                    </a:lnTo>
                    <a:lnTo>
                      <a:pt x="20" y="58"/>
                    </a:lnTo>
                    <a:lnTo>
                      <a:pt x="5" y="68"/>
                    </a:lnTo>
                    <a:lnTo>
                      <a:pt x="0" y="64"/>
                    </a:lnTo>
                    <a:lnTo>
                      <a:pt x="0" y="58"/>
                    </a:lnTo>
                    <a:lnTo>
                      <a:pt x="0" y="53"/>
                    </a:lnTo>
                    <a:lnTo>
                      <a:pt x="2" y="50"/>
                    </a:lnTo>
                    <a:lnTo>
                      <a:pt x="16" y="40"/>
                    </a:lnTo>
                    <a:lnTo>
                      <a:pt x="32" y="33"/>
                    </a:lnTo>
                    <a:lnTo>
                      <a:pt x="49" y="25"/>
                    </a:lnTo>
                    <a:lnTo>
                      <a:pt x="65" y="22"/>
                    </a:lnTo>
                    <a:lnTo>
                      <a:pt x="82" y="20"/>
                    </a:lnTo>
                    <a:lnTo>
                      <a:pt x="98" y="21"/>
                    </a:lnTo>
                    <a:lnTo>
                      <a:pt x="115" y="26"/>
                    </a:lnTo>
                    <a:lnTo>
                      <a:pt x="131" y="37"/>
                    </a:lnTo>
                    <a:lnTo>
                      <a:pt x="142" y="44"/>
                    </a:lnTo>
                    <a:lnTo>
                      <a:pt x="155" y="47"/>
                    </a:lnTo>
                    <a:lnTo>
                      <a:pt x="167" y="44"/>
                    </a:lnTo>
                    <a:lnTo>
                      <a:pt x="179" y="40"/>
                    </a:lnTo>
                    <a:lnTo>
                      <a:pt x="190" y="33"/>
                    </a:lnTo>
                    <a:lnTo>
                      <a:pt x="203" y="26"/>
                    </a:lnTo>
                    <a:lnTo>
                      <a:pt x="215" y="20"/>
                    </a:lnTo>
                    <a:lnTo>
                      <a:pt x="227" y="14"/>
                    </a:lnTo>
                    <a:lnTo>
                      <a:pt x="236" y="10"/>
                    </a:lnTo>
                    <a:lnTo>
                      <a:pt x="247" y="6"/>
                    </a:lnTo>
                    <a:lnTo>
                      <a:pt x="256" y="3"/>
                    </a:lnTo>
                    <a:lnTo>
                      <a:pt x="267" y="2"/>
                    </a:lnTo>
                    <a:lnTo>
                      <a:pt x="277" y="0"/>
                    </a:lnTo>
                    <a:lnTo>
                      <a:pt x="288" y="0"/>
                    </a:lnTo>
                    <a:lnTo>
                      <a:pt x="298" y="0"/>
                    </a:lnTo>
                    <a:lnTo>
                      <a:pt x="309" y="3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21">
                <a:extLst>
                  <a:ext uri="{FF2B5EF4-FFF2-40B4-BE49-F238E27FC236}">
                    <a16:creationId xmlns:a16="http://schemas.microsoft.com/office/drawing/2014/main" id="{CA5F8B23-2362-4E98-B6BF-C86C46601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2" y="2801"/>
                <a:ext cx="88" cy="35"/>
              </a:xfrm>
              <a:custGeom>
                <a:avLst/>
                <a:gdLst>
                  <a:gd name="T0" fmla="*/ 5 w 263"/>
                  <a:gd name="T1" fmla="*/ 1 h 106"/>
                  <a:gd name="T2" fmla="*/ 5 w 263"/>
                  <a:gd name="T3" fmla="*/ 2 h 106"/>
                  <a:gd name="T4" fmla="*/ 5 w 263"/>
                  <a:gd name="T5" fmla="*/ 3 h 106"/>
                  <a:gd name="T6" fmla="*/ 6 w 263"/>
                  <a:gd name="T7" fmla="*/ 3 h 106"/>
                  <a:gd name="T8" fmla="*/ 7 w 263"/>
                  <a:gd name="T9" fmla="*/ 2 h 106"/>
                  <a:gd name="T10" fmla="*/ 7 w 263"/>
                  <a:gd name="T11" fmla="*/ 2 h 106"/>
                  <a:gd name="T12" fmla="*/ 8 w 263"/>
                  <a:gd name="T13" fmla="*/ 2 h 106"/>
                  <a:gd name="T14" fmla="*/ 8 w 263"/>
                  <a:gd name="T15" fmla="*/ 2 h 106"/>
                  <a:gd name="T16" fmla="*/ 9 w 263"/>
                  <a:gd name="T17" fmla="*/ 2 h 106"/>
                  <a:gd name="T18" fmla="*/ 10 w 263"/>
                  <a:gd name="T19" fmla="*/ 2 h 106"/>
                  <a:gd name="T20" fmla="*/ 9 w 263"/>
                  <a:gd name="T21" fmla="*/ 3 h 106"/>
                  <a:gd name="T22" fmla="*/ 9 w 263"/>
                  <a:gd name="T23" fmla="*/ 3 h 106"/>
                  <a:gd name="T24" fmla="*/ 8 w 263"/>
                  <a:gd name="T25" fmla="*/ 3 h 106"/>
                  <a:gd name="T26" fmla="*/ 7 w 263"/>
                  <a:gd name="T27" fmla="*/ 3 h 106"/>
                  <a:gd name="T28" fmla="*/ 7 w 263"/>
                  <a:gd name="T29" fmla="*/ 3 h 106"/>
                  <a:gd name="T30" fmla="*/ 6 w 263"/>
                  <a:gd name="T31" fmla="*/ 3 h 106"/>
                  <a:gd name="T32" fmla="*/ 5 w 263"/>
                  <a:gd name="T33" fmla="*/ 3 h 106"/>
                  <a:gd name="T34" fmla="*/ 4 w 263"/>
                  <a:gd name="T35" fmla="*/ 3 h 106"/>
                  <a:gd name="T36" fmla="*/ 2 w 263"/>
                  <a:gd name="T37" fmla="*/ 4 h 106"/>
                  <a:gd name="T38" fmla="*/ 1 w 263"/>
                  <a:gd name="T39" fmla="*/ 3 h 106"/>
                  <a:gd name="T40" fmla="*/ 2 w 263"/>
                  <a:gd name="T41" fmla="*/ 3 h 106"/>
                  <a:gd name="T42" fmla="*/ 2 w 263"/>
                  <a:gd name="T43" fmla="*/ 3 h 106"/>
                  <a:gd name="T44" fmla="*/ 3 w 263"/>
                  <a:gd name="T45" fmla="*/ 3 h 106"/>
                  <a:gd name="T46" fmla="*/ 4 w 263"/>
                  <a:gd name="T47" fmla="*/ 2 h 106"/>
                  <a:gd name="T48" fmla="*/ 3 w 263"/>
                  <a:gd name="T49" fmla="*/ 2 h 106"/>
                  <a:gd name="T50" fmla="*/ 2 w 263"/>
                  <a:gd name="T51" fmla="*/ 2 h 106"/>
                  <a:gd name="T52" fmla="*/ 1 w 263"/>
                  <a:gd name="T53" fmla="*/ 2 h 106"/>
                  <a:gd name="T54" fmla="*/ 0 w 263"/>
                  <a:gd name="T55" fmla="*/ 2 h 106"/>
                  <a:gd name="T56" fmla="*/ 0 w 263"/>
                  <a:gd name="T57" fmla="*/ 2 h 106"/>
                  <a:gd name="T58" fmla="*/ 1 w 263"/>
                  <a:gd name="T59" fmla="*/ 1 h 106"/>
                  <a:gd name="T60" fmla="*/ 2 w 263"/>
                  <a:gd name="T61" fmla="*/ 1 h 106"/>
                  <a:gd name="T62" fmla="*/ 3 w 263"/>
                  <a:gd name="T63" fmla="*/ 1 h 106"/>
                  <a:gd name="T64" fmla="*/ 2 w 263"/>
                  <a:gd name="T65" fmla="*/ 1 h 106"/>
                  <a:gd name="T66" fmla="*/ 1 w 263"/>
                  <a:gd name="T67" fmla="*/ 1 h 106"/>
                  <a:gd name="T68" fmla="*/ 1 w 263"/>
                  <a:gd name="T69" fmla="*/ 0 h 106"/>
                  <a:gd name="T70" fmla="*/ 2 w 263"/>
                  <a:gd name="T71" fmla="*/ 0 h 106"/>
                  <a:gd name="T72" fmla="*/ 3 w 263"/>
                  <a:gd name="T73" fmla="*/ 0 h 106"/>
                  <a:gd name="T74" fmla="*/ 4 w 263"/>
                  <a:gd name="T75" fmla="*/ 0 h 106"/>
                  <a:gd name="T76" fmla="*/ 5 w 263"/>
                  <a:gd name="T77" fmla="*/ 1 h 10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63" h="106">
                    <a:moveTo>
                      <a:pt x="127" y="26"/>
                    </a:moveTo>
                    <a:lnTo>
                      <a:pt x="127" y="37"/>
                    </a:lnTo>
                    <a:lnTo>
                      <a:pt x="135" y="45"/>
                    </a:lnTo>
                    <a:lnTo>
                      <a:pt x="142" y="53"/>
                    </a:lnTo>
                    <a:lnTo>
                      <a:pt x="139" y="66"/>
                    </a:lnTo>
                    <a:lnTo>
                      <a:pt x="146" y="70"/>
                    </a:lnTo>
                    <a:lnTo>
                      <a:pt x="155" y="71"/>
                    </a:lnTo>
                    <a:lnTo>
                      <a:pt x="161" y="70"/>
                    </a:lnTo>
                    <a:lnTo>
                      <a:pt x="170" y="67"/>
                    </a:lnTo>
                    <a:lnTo>
                      <a:pt x="177" y="63"/>
                    </a:lnTo>
                    <a:lnTo>
                      <a:pt x="185" y="60"/>
                    </a:lnTo>
                    <a:lnTo>
                      <a:pt x="193" y="58"/>
                    </a:lnTo>
                    <a:lnTo>
                      <a:pt x="203" y="59"/>
                    </a:lnTo>
                    <a:lnTo>
                      <a:pt x="210" y="58"/>
                    </a:lnTo>
                    <a:lnTo>
                      <a:pt x="218" y="58"/>
                    </a:lnTo>
                    <a:lnTo>
                      <a:pt x="226" y="58"/>
                    </a:lnTo>
                    <a:lnTo>
                      <a:pt x="234" y="58"/>
                    </a:lnTo>
                    <a:lnTo>
                      <a:pt x="241" y="58"/>
                    </a:lnTo>
                    <a:lnTo>
                      <a:pt x="249" y="60"/>
                    </a:lnTo>
                    <a:lnTo>
                      <a:pt x="256" y="62"/>
                    </a:lnTo>
                    <a:lnTo>
                      <a:pt x="263" y="67"/>
                    </a:lnTo>
                    <a:lnTo>
                      <a:pt x="255" y="74"/>
                    </a:lnTo>
                    <a:lnTo>
                      <a:pt x="247" y="80"/>
                    </a:lnTo>
                    <a:lnTo>
                      <a:pt x="237" y="81"/>
                    </a:lnTo>
                    <a:lnTo>
                      <a:pt x="227" y="82"/>
                    </a:lnTo>
                    <a:lnTo>
                      <a:pt x="216" y="81"/>
                    </a:lnTo>
                    <a:lnTo>
                      <a:pt x="207" y="81"/>
                    </a:lnTo>
                    <a:lnTo>
                      <a:pt x="196" y="81"/>
                    </a:lnTo>
                    <a:lnTo>
                      <a:pt x="188" y="85"/>
                    </a:lnTo>
                    <a:lnTo>
                      <a:pt x="177" y="89"/>
                    </a:lnTo>
                    <a:lnTo>
                      <a:pt x="167" y="93"/>
                    </a:lnTo>
                    <a:lnTo>
                      <a:pt x="157" y="93"/>
                    </a:lnTo>
                    <a:lnTo>
                      <a:pt x="148" y="95"/>
                    </a:lnTo>
                    <a:lnTo>
                      <a:pt x="137" y="92"/>
                    </a:lnTo>
                    <a:lnTo>
                      <a:pt x="128" y="92"/>
                    </a:lnTo>
                    <a:lnTo>
                      <a:pt x="117" y="91"/>
                    </a:lnTo>
                    <a:lnTo>
                      <a:pt x="109" y="91"/>
                    </a:lnTo>
                    <a:lnTo>
                      <a:pt x="43" y="106"/>
                    </a:lnTo>
                    <a:lnTo>
                      <a:pt x="35" y="97"/>
                    </a:lnTo>
                    <a:lnTo>
                      <a:pt x="33" y="91"/>
                    </a:lnTo>
                    <a:lnTo>
                      <a:pt x="39" y="81"/>
                    </a:lnTo>
                    <a:lnTo>
                      <a:pt x="47" y="77"/>
                    </a:lnTo>
                    <a:lnTo>
                      <a:pt x="57" y="74"/>
                    </a:lnTo>
                    <a:lnTo>
                      <a:pt x="66" y="73"/>
                    </a:lnTo>
                    <a:lnTo>
                      <a:pt x="75" y="70"/>
                    </a:lnTo>
                    <a:lnTo>
                      <a:pt x="86" y="69"/>
                    </a:lnTo>
                    <a:lnTo>
                      <a:pt x="94" y="64"/>
                    </a:lnTo>
                    <a:lnTo>
                      <a:pt x="105" y="62"/>
                    </a:lnTo>
                    <a:lnTo>
                      <a:pt x="93" y="53"/>
                    </a:lnTo>
                    <a:lnTo>
                      <a:pt x="80" y="49"/>
                    </a:lnTo>
                    <a:lnTo>
                      <a:pt x="66" y="48"/>
                    </a:lnTo>
                    <a:lnTo>
                      <a:pt x="54" y="52"/>
                    </a:lnTo>
                    <a:lnTo>
                      <a:pt x="39" y="55"/>
                    </a:lnTo>
                    <a:lnTo>
                      <a:pt x="27" y="59"/>
                    </a:lnTo>
                    <a:lnTo>
                      <a:pt x="13" y="63"/>
                    </a:lnTo>
                    <a:lnTo>
                      <a:pt x="0" y="67"/>
                    </a:lnTo>
                    <a:lnTo>
                      <a:pt x="2" y="55"/>
                    </a:lnTo>
                    <a:lnTo>
                      <a:pt x="9" y="47"/>
                    </a:lnTo>
                    <a:lnTo>
                      <a:pt x="16" y="40"/>
                    </a:lnTo>
                    <a:lnTo>
                      <a:pt x="28" y="36"/>
                    </a:lnTo>
                    <a:lnTo>
                      <a:pt x="39" y="31"/>
                    </a:lnTo>
                    <a:lnTo>
                      <a:pt x="51" y="29"/>
                    </a:lnTo>
                    <a:lnTo>
                      <a:pt x="62" y="25"/>
                    </a:lnTo>
                    <a:lnTo>
                      <a:pt x="73" y="22"/>
                    </a:lnTo>
                    <a:lnTo>
                      <a:pt x="61" y="18"/>
                    </a:lnTo>
                    <a:lnTo>
                      <a:pt x="49" y="18"/>
                    </a:lnTo>
                    <a:lnTo>
                      <a:pt x="35" y="18"/>
                    </a:lnTo>
                    <a:lnTo>
                      <a:pt x="24" y="20"/>
                    </a:lnTo>
                    <a:lnTo>
                      <a:pt x="22" y="9"/>
                    </a:lnTo>
                    <a:lnTo>
                      <a:pt x="25" y="0"/>
                    </a:lnTo>
                    <a:lnTo>
                      <a:pt x="38" y="0"/>
                    </a:lnTo>
                    <a:lnTo>
                      <a:pt x="51" y="0"/>
                    </a:lnTo>
                    <a:lnTo>
                      <a:pt x="65" y="0"/>
                    </a:lnTo>
                    <a:lnTo>
                      <a:pt x="79" y="3"/>
                    </a:lnTo>
                    <a:lnTo>
                      <a:pt x="91" y="5"/>
                    </a:lnTo>
                    <a:lnTo>
                      <a:pt x="104" y="11"/>
                    </a:lnTo>
                    <a:lnTo>
                      <a:pt x="115" y="16"/>
                    </a:lnTo>
                    <a:lnTo>
                      <a:pt x="127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22">
                <a:extLst>
                  <a:ext uri="{FF2B5EF4-FFF2-40B4-BE49-F238E27FC236}">
                    <a16:creationId xmlns:a16="http://schemas.microsoft.com/office/drawing/2014/main" id="{F2B9DA8A-3909-4ABE-B86D-A3F784DAE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3" y="2802"/>
                <a:ext cx="188" cy="26"/>
              </a:xfrm>
              <a:custGeom>
                <a:avLst/>
                <a:gdLst>
                  <a:gd name="T0" fmla="*/ 19 w 563"/>
                  <a:gd name="T1" fmla="*/ 0 h 76"/>
                  <a:gd name="T2" fmla="*/ 19 w 563"/>
                  <a:gd name="T3" fmla="*/ 0 h 76"/>
                  <a:gd name="T4" fmla="*/ 20 w 563"/>
                  <a:gd name="T5" fmla="*/ 0 h 76"/>
                  <a:gd name="T6" fmla="*/ 20 w 563"/>
                  <a:gd name="T7" fmla="*/ 0 h 76"/>
                  <a:gd name="T8" fmla="*/ 21 w 563"/>
                  <a:gd name="T9" fmla="*/ 1 h 76"/>
                  <a:gd name="T10" fmla="*/ 20 w 563"/>
                  <a:gd name="T11" fmla="*/ 1 h 76"/>
                  <a:gd name="T12" fmla="*/ 20 w 563"/>
                  <a:gd name="T13" fmla="*/ 1 h 76"/>
                  <a:gd name="T14" fmla="*/ 19 w 563"/>
                  <a:gd name="T15" fmla="*/ 1 h 76"/>
                  <a:gd name="T16" fmla="*/ 18 w 563"/>
                  <a:gd name="T17" fmla="*/ 1 h 76"/>
                  <a:gd name="T18" fmla="*/ 18 w 563"/>
                  <a:gd name="T19" fmla="*/ 1 h 76"/>
                  <a:gd name="T20" fmla="*/ 17 w 563"/>
                  <a:gd name="T21" fmla="*/ 1 h 76"/>
                  <a:gd name="T22" fmla="*/ 16 w 563"/>
                  <a:gd name="T23" fmla="*/ 1 h 76"/>
                  <a:gd name="T24" fmla="*/ 15 w 563"/>
                  <a:gd name="T25" fmla="*/ 1 h 76"/>
                  <a:gd name="T26" fmla="*/ 15 w 563"/>
                  <a:gd name="T27" fmla="*/ 1 h 76"/>
                  <a:gd name="T28" fmla="*/ 14 w 563"/>
                  <a:gd name="T29" fmla="*/ 1 h 76"/>
                  <a:gd name="T30" fmla="*/ 13 w 563"/>
                  <a:gd name="T31" fmla="*/ 2 h 76"/>
                  <a:gd name="T32" fmla="*/ 11 w 563"/>
                  <a:gd name="T33" fmla="*/ 2 h 76"/>
                  <a:gd name="T34" fmla="*/ 10 w 563"/>
                  <a:gd name="T35" fmla="*/ 2 h 76"/>
                  <a:gd name="T36" fmla="*/ 8 w 563"/>
                  <a:gd name="T37" fmla="*/ 2 h 76"/>
                  <a:gd name="T38" fmla="*/ 6 w 563"/>
                  <a:gd name="T39" fmla="*/ 2 h 76"/>
                  <a:gd name="T40" fmla="*/ 5 w 563"/>
                  <a:gd name="T41" fmla="*/ 2 h 76"/>
                  <a:gd name="T42" fmla="*/ 3 w 563"/>
                  <a:gd name="T43" fmla="*/ 3 h 76"/>
                  <a:gd name="T44" fmla="*/ 1 w 563"/>
                  <a:gd name="T45" fmla="*/ 3 h 76"/>
                  <a:gd name="T46" fmla="*/ 0 w 563"/>
                  <a:gd name="T47" fmla="*/ 2 h 76"/>
                  <a:gd name="T48" fmla="*/ 3 w 563"/>
                  <a:gd name="T49" fmla="*/ 2 h 76"/>
                  <a:gd name="T50" fmla="*/ 5 w 563"/>
                  <a:gd name="T51" fmla="*/ 2 h 76"/>
                  <a:gd name="T52" fmla="*/ 7 w 563"/>
                  <a:gd name="T53" fmla="*/ 1 h 76"/>
                  <a:gd name="T54" fmla="*/ 9 w 563"/>
                  <a:gd name="T55" fmla="*/ 2 h 76"/>
                  <a:gd name="T56" fmla="*/ 11 w 563"/>
                  <a:gd name="T57" fmla="*/ 1 h 76"/>
                  <a:gd name="T58" fmla="*/ 12 w 563"/>
                  <a:gd name="T59" fmla="*/ 1 h 76"/>
                  <a:gd name="T60" fmla="*/ 14 w 563"/>
                  <a:gd name="T61" fmla="*/ 1 h 76"/>
                  <a:gd name="T62" fmla="*/ 15 w 563"/>
                  <a:gd name="T63" fmla="*/ 1 h 76"/>
                  <a:gd name="T64" fmla="*/ 16 w 563"/>
                  <a:gd name="T65" fmla="*/ 0 h 76"/>
                  <a:gd name="T66" fmla="*/ 17 w 563"/>
                  <a:gd name="T67" fmla="*/ 0 h 76"/>
                  <a:gd name="T68" fmla="*/ 18 w 563"/>
                  <a:gd name="T69" fmla="*/ 0 h 76"/>
                  <a:gd name="T70" fmla="*/ 19 w 563"/>
                  <a:gd name="T71" fmla="*/ 0 h 7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63" h="76">
                    <a:moveTo>
                      <a:pt x="500" y="5"/>
                    </a:moveTo>
                    <a:lnTo>
                      <a:pt x="504" y="10"/>
                    </a:lnTo>
                    <a:lnTo>
                      <a:pt x="511" y="12"/>
                    </a:lnTo>
                    <a:lnTo>
                      <a:pt x="519" y="12"/>
                    </a:lnTo>
                    <a:lnTo>
                      <a:pt x="527" y="14"/>
                    </a:lnTo>
                    <a:lnTo>
                      <a:pt x="534" y="11"/>
                    </a:lnTo>
                    <a:lnTo>
                      <a:pt x="542" y="11"/>
                    </a:lnTo>
                    <a:lnTo>
                      <a:pt x="551" y="10"/>
                    </a:lnTo>
                    <a:lnTo>
                      <a:pt x="559" y="11"/>
                    </a:lnTo>
                    <a:lnTo>
                      <a:pt x="563" y="15"/>
                    </a:lnTo>
                    <a:lnTo>
                      <a:pt x="563" y="22"/>
                    </a:lnTo>
                    <a:lnTo>
                      <a:pt x="551" y="25"/>
                    </a:lnTo>
                    <a:lnTo>
                      <a:pt x="540" y="26"/>
                    </a:lnTo>
                    <a:lnTo>
                      <a:pt x="529" y="26"/>
                    </a:lnTo>
                    <a:lnTo>
                      <a:pt x="518" y="27"/>
                    </a:lnTo>
                    <a:lnTo>
                      <a:pt x="505" y="27"/>
                    </a:lnTo>
                    <a:lnTo>
                      <a:pt x="494" y="30"/>
                    </a:lnTo>
                    <a:lnTo>
                      <a:pt x="483" y="33"/>
                    </a:lnTo>
                    <a:lnTo>
                      <a:pt x="475" y="40"/>
                    </a:lnTo>
                    <a:lnTo>
                      <a:pt x="473" y="27"/>
                    </a:lnTo>
                    <a:lnTo>
                      <a:pt x="468" y="22"/>
                    </a:lnTo>
                    <a:lnTo>
                      <a:pt x="458" y="19"/>
                    </a:lnTo>
                    <a:lnTo>
                      <a:pt x="451" y="22"/>
                    </a:lnTo>
                    <a:lnTo>
                      <a:pt x="439" y="26"/>
                    </a:lnTo>
                    <a:lnTo>
                      <a:pt x="429" y="30"/>
                    </a:lnTo>
                    <a:lnTo>
                      <a:pt x="417" y="32"/>
                    </a:lnTo>
                    <a:lnTo>
                      <a:pt x="407" y="34"/>
                    </a:lnTo>
                    <a:lnTo>
                      <a:pt x="395" y="34"/>
                    </a:lnTo>
                    <a:lnTo>
                      <a:pt x="384" y="36"/>
                    </a:lnTo>
                    <a:lnTo>
                      <a:pt x="372" y="36"/>
                    </a:lnTo>
                    <a:lnTo>
                      <a:pt x="361" y="36"/>
                    </a:lnTo>
                    <a:lnTo>
                      <a:pt x="340" y="40"/>
                    </a:lnTo>
                    <a:lnTo>
                      <a:pt x="319" y="45"/>
                    </a:lnTo>
                    <a:lnTo>
                      <a:pt x="299" y="49"/>
                    </a:lnTo>
                    <a:lnTo>
                      <a:pt x="278" y="55"/>
                    </a:lnTo>
                    <a:lnTo>
                      <a:pt x="257" y="56"/>
                    </a:lnTo>
                    <a:lnTo>
                      <a:pt x="237" y="56"/>
                    </a:lnTo>
                    <a:lnTo>
                      <a:pt x="216" y="52"/>
                    </a:lnTo>
                    <a:lnTo>
                      <a:pt x="197" y="47"/>
                    </a:lnTo>
                    <a:lnTo>
                      <a:pt x="172" y="51"/>
                    </a:lnTo>
                    <a:lnTo>
                      <a:pt x="147" y="56"/>
                    </a:lnTo>
                    <a:lnTo>
                      <a:pt x="123" y="60"/>
                    </a:lnTo>
                    <a:lnTo>
                      <a:pt x="98" y="67"/>
                    </a:lnTo>
                    <a:lnTo>
                      <a:pt x="73" y="70"/>
                    </a:lnTo>
                    <a:lnTo>
                      <a:pt x="48" y="74"/>
                    </a:lnTo>
                    <a:lnTo>
                      <a:pt x="24" y="76"/>
                    </a:lnTo>
                    <a:lnTo>
                      <a:pt x="0" y="76"/>
                    </a:lnTo>
                    <a:lnTo>
                      <a:pt x="4" y="62"/>
                    </a:lnTo>
                    <a:lnTo>
                      <a:pt x="36" y="60"/>
                    </a:lnTo>
                    <a:lnTo>
                      <a:pt x="68" y="56"/>
                    </a:lnTo>
                    <a:lnTo>
                      <a:pt x="98" y="48"/>
                    </a:lnTo>
                    <a:lnTo>
                      <a:pt x="129" y="40"/>
                    </a:lnTo>
                    <a:lnTo>
                      <a:pt x="160" y="32"/>
                    </a:lnTo>
                    <a:lnTo>
                      <a:pt x="190" y="29"/>
                    </a:lnTo>
                    <a:lnTo>
                      <a:pt x="220" y="30"/>
                    </a:lnTo>
                    <a:lnTo>
                      <a:pt x="252" y="40"/>
                    </a:lnTo>
                    <a:lnTo>
                      <a:pt x="271" y="38"/>
                    </a:lnTo>
                    <a:lnTo>
                      <a:pt x="290" y="34"/>
                    </a:lnTo>
                    <a:lnTo>
                      <a:pt x="308" y="29"/>
                    </a:lnTo>
                    <a:lnTo>
                      <a:pt x="328" y="23"/>
                    </a:lnTo>
                    <a:lnTo>
                      <a:pt x="346" y="16"/>
                    </a:lnTo>
                    <a:lnTo>
                      <a:pt x="365" y="14"/>
                    </a:lnTo>
                    <a:lnTo>
                      <a:pt x="385" y="12"/>
                    </a:lnTo>
                    <a:lnTo>
                      <a:pt x="407" y="16"/>
                    </a:lnTo>
                    <a:lnTo>
                      <a:pt x="416" y="10"/>
                    </a:lnTo>
                    <a:lnTo>
                      <a:pt x="427" y="5"/>
                    </a:lnTo>
                    <a:lnTo>
                      <a:pt x="439" y="1"/>
                    </a:lnTo>
                    <a:lnTo>
                      <a:pt x="451" y="1"/>
                    </a:lnTo>
                    <a:lnTo>
                      <a:pt x="462" y="0"/>
                    </a:lnTo>
                    <a:lnTo>
                      <a:pt x="475" y="1"/>
                    </a:lnTo>
                    <a:lnTo>
                      <a:pt x="487" y="1"/>
                    </a:lnTo>
                    <a:lnTo>
                      <a:pt x="500" y="5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23">
                <a:extLst>
                  <a:ext uri="{FF2B5EF4-FFF2-40B4-BE49-F238E27FC236}">
                    <a16:creationId xmlns:a16="http://schemas.microsoft.com/office/drawing/2014/main" id="{34182D2C-572C-45A8-87DD-0B0AD9525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2807"/>
                <a:ext cx="32" cy="6"/>
              </a:xfrm>
              <a:custGeom>
                <a:avLst/>
                <a:gdLst>
                  <a:gd name="T0" fmla="*/ 4 w 95"/>
                  <a:gd name="T1" fmla="*/ 0 h 19"/>
                  <a:gd name="T2" fmla="*/ 3 w 95"/>
                  <a:gd name="T3" fmla="*/ 0 h 19"/>
                  <a:gd name="T4" fmla="*/ 3 w 95"/>
                  <a:gd name="T5" fmla="*/ 1 h 19"/>
                  <a:gd name="T6" fmla="*/ 3 w 95"/>
                  <a:gd name="T7" fmla="*/ 1 h 19"/>
                  <a:gd name="T8" fmla="*/ 3 w 95"/>
                  <a:gd name="T9" fmla="*/ 1 h 19"/>
                  <a:gd name="T10" fmla="*/ 0 w 95"/>
                  <a:gd name="T11" fmla="*/ 1 h 19"/>
                  <a:gd name="T12" fmla="*/ 0 w 95"/>
                  <a:gd name="T13" fmla="*/ 0 h 19"/>
                  <a:gd name="T14" fmla="*/ 0 w 95"/>
                  <a:gd name="T15" fmla="*/ 0 h 19"/>
                  <a:gd name="T16" fmla="*/ 1 w 95"/>
                  <a:gd name="T17" fmla="*/ 0 h 19"/>
                  <a:gd name="T18" fmla="*/ 1 w 95"/>
                  <a:gd name="T19" fmla="*/ 0 h 19"/>
                  <a:gd name="T20" fmla="*/ 1 w 95"/>
                  <a:gd name="T21" fmla="*/ 0 h 19"/>
                  <a:gd name="T22" fmla="*/ 2 w 95"/>
                  <a:gd name="T23" fmla="*/ 0 h 19"/>
                  <a:gd name="T24" fmla="*/ 2 w 95"/>
                  <a:gd name="T25" fmla="*/ 0 h 19"/>
                  <a:gd name="T26" fmla="*/ 3 w 95"/>
                  <a:gd name="T27" fmla="*/ 0 h 19"/>
                  <a:gd name="T28" fmla="*/ 3 w 95"/>
                  <a:gd name="T29" fmla="*/ 0 h 19"/>
                  <a:gd name="T30" fmla="*/ 4 w 95"/>
                  <a:gd name="T31" fmla="*/ 0 h 1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5" h="19">
                    <a:moveTo>
                      <a:pt x="95" y="7"/>
                    </a:moveTo>
                    <a:lnTo>
                      <a:pt x="93" y="12"/>
                    </a:lnTo>
                    <a:lnTo>
                      <a:pt x="87" y="16"/>
                    </a:lnTo>
                    <a:lnTo>
                      <a:pt x="80" y="18"/>
                    </a:lnTo>
                    <a:lnTo>
                      <a:pt x="75" y="19"/>
                    </a:lnTo>
                    <a:lnTo>
                      <a:pt x="0" y="18"/>
                    </a:lnTo>
                    <a:lnTo>
                      <a:pt x="0" y="7"/>
                    </a:lnTo>
                    <a:lnTo>
                      <a:pt x="6" y="1"/>
                    </a:lnTo>
                    <a:lnTo>
                      <a:pt x="17" y="1"/>
                    </a:lnTo>
                    <a:lnTo>
                      <a:pt x="28" y="2"/>
                    </a:lnTo>
                    <a:lnTo>
                      <a:pt x="39" y="1"/>
                    </a:lnTo>
                    <a:lnTo>
                      <a:pt x="51" y="1"/>
                    </a:lnTo>
                    <a:lnTo>
                      <a:pt x="62" y="0"/>
                    </a:lnTo>
                    <a:lnTo>
                      <a:pt x="73" y="0"/>
                    </a:lnTo>
                    <a:lnTo>
                      <a:pt x="84" y="1"/>
                    </a:lnTo>
                    <a:lnTo>
                      <a:pt x="95" y="7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24">
                <a:extLst>
                  <a:ext uri="{FF2B5EF4-FFF2-40B4-BE49-F238E27FC236}">
                    <a16:creationId xmlns:a16="http://schemas.microsoft.com/office/drawing/2014/main" id="{36080D87-121E-4A68-8CD4-F3D6DC083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2817"/>
                <a:ext cx="17" cy="6"/>
              </a:xfrm>
              <a:custGeom>
                <a:avLst/>
                <a:gdLst>
                  <a:gd name="T0" fmla="*/ 2 w 52"/>
                  <a:gd name="T1" fmla="*/ 0 h 18"/>
                  <a:gd name="T2" fmla="*/ 2 w 52"/>
                  <a:gd name="T3" fmla="*/ 0 h 18"/>
                  <a:gd name="T4" fmla="*/ 2 w 52"/>
                  <a:gd name="T5" fmla="*/ 0 h 18"/>
                  <a:gd name="T6" fmla="*/ 1 w 52"/>
                  <a:gd name="T7" fmla="*/ 1 h 18"/>
                  <a:gd name="T8" fmla="*/ 1 w 52"/>
                  <a:gd name="T9" fmla="*/ 1 h 18"/>
                  <a:gd name="T10" fmla="*/ 1 w 52"/>
                  <a:gd name="T11" fmla="*/ 1 h 18"/>
                  <a:gd name="T12" fmla="*/ 0 w 52"/>
                  <a:gd name="T13" fmla="*/ 1 h 18"/>
                  <a:gd name="T14" fmla="*/ 0 w 52"/>
                  <a:gd name="T15" fmla="*/ 0 h 18"/>
                  <a:gd name="T16" fmla="*/ 0 w 52"/>
                  <a:gd name="T17" fmla="*/ 0 h 18"/>
                  <a:gd name="T18" fmla="*/ 1 w 52"/>
                  <a:gd name="T19" fmla="*/ 0 h 18"/>
                  <a:gd name="T20" fmla="*/ 1 w 52"/>
                  <a:gd name="T21" fmla="*/ 0 h 18"/>
                  <a:gd name="T22" fmla="*/ 1 w 52"/>
                  <a:gd name="T23" fmla="*/ 0 h 18"/>
                  <a:gd name="T24" fmla="*/ 1 w 52"/>
                  <a:gd name="T25" fmla="*/ 0 h 18"/>
                  <a:gd name="T26" fmla="*/ 2 w 52"/>
                  <a:gd name="T27" fmla="*/ 0 h 18"/>
                  <a:gd name="T28" fmla="*/ 2 w 52"/>
                  <a:gd name="T29" fmla="*/ 0 h 1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" h="18">
                    <a:moveTo>
                      <a:pt x="52" y="6"/>
                    </a:moveTo>
                    <a:lnTo>
                      <a:pt x="52" y="13"/>
                    </a:lnTo>
                    <a:lnTo>
                      <a:pt x="44" y="13"/>
                    </a:lnTo>
                    <a:lnTo>
                      <a:pt x="37" y="15"/>
                    </a:lnTo>
                    <a:lnTo>
                      <a:pt x="30" y="15"/>
                    </a:lnTo>
                    <a:lnTo>
                      <a:pt x="23" y="18"/>
                    </a:lnTo>
                    <a:lnTo>
                      <a:pt x="10" y="17"/>
                    </a:lnTo>
                    <a:lnTo>
                      <a:pt x="0" y="13"/>
                    </a:lnTo>
                    <a:lnTo>
                      <a:pt x="7" y="3"/>
                    </a:lnTo>
                    <a:lnTo>
                      <a:pt x="19" y="0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2" y="6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5">
                <a:extLst>
                  <a:ext uri="{FF2B5EF4-FFF2-40B4-BE49-F238E27FC236}">
                    <a16:creationId xmlns:a16="http://schemas.microsoft.com/office/drawing/2014/main" id="{EB8B400D-C2DB-4557-A171-F19115901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" y="2826"/>
                <a:ext cx="11" cy="5"/>
              </a:xfrm>
              <a:custGeom>
                <a:avLst/>
                <a:gdLst>
                  <a:gd name="T0" fmla="*/ 1 w 35"/>
                  <a:gd name="T1" fmla="*/ 0 h 16"/>
                  <a:gd name="T2" fmla="*/ 1 w 35"/>
                  <a:gd name="T3" fmla="*/ 0 h 16"/>
                  <a:gd name="T4" fmla="*/ 1 w 35"/>
                  <a:gd name="T5" fmla="*/ 0 h 16"/>
                  <a:gd name="T6" fmla="*/ 0 w 35"/>
                  <a:gd name="T7" fmla="*/ 0 h 16"/>
                  <a:gd name="T8" fmla="*/ 0 w 35"/>
                  <a:gd name="T9" fmla="*/ 1 h 16"/>
                  <a:gd name="T10" fmla="*/ 0 w 35"/>
                  <a:gd name="T11" fmla="*/ 0 h 16"/>
                  <a:gd name="T12" fmla="*/ 0 w 35"/>
                  <a:gd name="T13" fmla="*/ 0 h 16"/>
                  <a:gd name="T14" fmla="*/ 1 w 35"/>
                  <a:gd name="T15" fmla="*/ 0 h 16"/>
                  <a:gd name="T16" fmla="*/ 1 w 35"/>
                  <a:gd name="T17" fmla="*/ 0 h 16"/>
                  <a:gd name="T18" fmla="*/ 1 w 35"/>
                  <a:gd name="T19" fmla="*/ 0 h 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16">
                    <a:moveTo>
                      <a:pt x="35" y="5"/>
                    </a:moveTo>
                    <a:lnTo>
                      <a:pt x="28" y="10"/>
                    </a:lnTo>
                    <a:lnTo>
                      <a:pt x="21" y="14"/>
                    </a:lnTo>
                    <a:lnTo>
                      <a:pt x="10" y="14"/>
                    </a:lnTo>
                    <a:lnTo>
                      <a:pt x="0" y="16"/>
                    </a:lnTo>
                    <a:lnTo>
                      <a:pt x="4" y="6"/>
                    </a:lnTo>
                    <a:lnTo>
                      <a:pt x="14" y="3"/>
                    </a:lnTo>
                    <a:lnTo>
                      <a:pt x="24" y="2"/>
                    </a:lnTo>
                    <a:lnTo>
                      <a:pt x="33" y="0"/>
                    </a:lnTo>
                    <a:lnTo>
                      <a:pt x="35" y="5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6">
                <a:extLst>
                  <a:ext uri="{FF2B5EF4-FFF2-40B4-BE49-F238E27FC236}">
                    <a16:creationId xmlns:a16="http://schemas.microsoft.com/office/drawing/2014/main" id="{5CF1061F-E6A6-47D9-A0AA-C895B34E6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7" y="2828"/>
                <a:ext cx="17" cy="13"/>
              </a:xfrm>
              <a:custGeom>
                <a:avLst/>
                <a:gdLst>
                  <a:gd name="T0" fmla="*/ 2 w 51"/>
                  <a:gd name="T1" fmla="*/ 0 h 38"/>
                  <a:gd name="T2" fmla="*/ 2 w 51"/>
                  <a:gd name="T3" fmla="*/ 0 h 38"/>
                  <a:gd name="T4" fmla="*/ 2 w 51"/>
                  <a:gd name="T5" fmla="*/ 1 h 38"/>
                  <a:gd name="T6" fmla="*/ 1 w 51"/>
                  <a:gd name="T7" fmla="*/ 1 h 38"/>
                  <a:gd name="T8" fmla="*/ 1 w 51"/>
                  <a:gd name="T9" fmla="*/ 1 h 38"/>
                  <a:gd name="T10" fmla="*/ 1 w 51"/>
                  <a:gd name="T11" fmla="*/ 1 h 38"/>
                  <a:gd name="T12" fmla="*/ 1 w 51"/>
                  <a:gd name="T13" fmla="*/ 1 h 38"/>
                  <a:gd name="T14" fmla="*/ 0 w 51"/>
                  <a:gd name="T15" fmla="*/ 1 h 38"/>
                  <a:gd name="T16" fmla="*/ 0 w 51"/>
                  <a:gd name="T17" fmla="*/ 1 h 38"/>
                  <a:gd name="T18" fmla="*/ 0 w 51"/>
                  <a:gd name="T19" fmla="*/ 1 h 38"/>
                  <a:gd name="T20" fmla="*/ 0 w 51"/>
                  <a:gd name="T21" fmla="*/ 1 h 38"/>
                  <a:gd name="T22" fmla="*/ 0 w 51"/>
                  <a:gd name="T23" fmla="*/ 1 h 38"/>
                  <a:gd name="T24" fmla="*/ 1 w 51"/>
                  <a:gd name="T25" fmla="*/ 1 h 38"/>
                  <a:gd name="T26" fmla="*/ 1 w 51"/>
                  <a:gd name="T27" fmla="*/ 0 h 38"/>
                  <a:gd name="T28" fmla="*/ 1 w 51"/>
                  <a:gd name="T29" fmla="*/ 0 h 38"/>
                  <a:gd name="T30" fmla="*/ 1 w 51"/>
                  <a:gd name="T31" fmla="*/ 0 h 38"/>
                  <a:gd name="T32" fmla="*/ 2 w 51"/>
                  <a:gd name="T33" fmla="*/ 0 h 38"/>
                  <a:gd name="T34" fmla="*/ 2 w 51"/>
                  <a:gd name="T35" fmla="*/ 0 h 38"/>
                  <a:gd name="T36" fmla="*/ 2 w 51"/>
                  <a:gd name="T37" fmla="*/ 0 h 3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1" h="38">
                    <a:moveTo>
                      <a:pt x="51" y="0"/>
                    </a:moveTo>
                    <a:lnTo>
                      <a:pt x="50" y="8"/>
                    </a:lnTo>
                    <a:lnTo>
                      <a:pt x="46" y="15"/>
                    </a:lnTo>
                    <a:lnTo>
                      <a:pt x="40" y="19"/>
                    </a:lnTo>
                    <a:lnTo>
                      <a:pt x="33" y="23"/>
                    </a:lnTo>
                    <a:lnTo>
                      <a:pt x="25" y="25"/>
                    </a:lnTo>
                    <a:lnTo>
                      <a:pt x="17" y="29"/>
                    </a:lnTo>
                    <a:lnTo>
                      <a:pt x="9" y="33"/>
                    </a:lnTo>
                    <a:lnTo>
                      <a:pt x="3" y="38"/>
                    </a:lnTo>
                    <a:lnTo>
                      <a:pt x="0" y="29"/>
                    </a:lnTo>
                    <a:lnTo>
                      <a:pt x="3" y="22"/>
                    </a:lnTo>
                    <a:lnTo>
                      <a:pt x="6" y="16"/>
                    </a:lnTo>
                    <a:lnTo>
                      <a:pt x="14" y="14"/>
                    </a:lnTo>
                    <a:lnTo>
                      <a:pt x="21" y="10"/>
                    </a:lnTo>
                    <a:lnTo>
                      <a:pt x="28" y="7"/>
                    </a:lnTo>
                    <a:lnTo>
                      <a:pt x="35" y="4"/>
                    </a:lnTo>
                    <a:lnTo>
                      <a:pt x="42" y="1"/>
                    </a:lnTo>
                    <a:lnTo>
                      <a:pt x="46" y="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27">
                <a:extLst>
                  <a:ext uri="{FF2B5EF4-FFF2-40B4-BE49-F238E27FC236}">
                    <a16:creationId xmlns:a16="http://schemas.microsoft.com/office/drawing/2014/main" id="{1A9775B9-BE2C-4A71-AEDD-1DCAAEECC9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2832"/>
                <a:ext cx="62" cy="18"/>
              </a:xfrm>
              <a:custGeom>
                <a:avLst/>
                <a:gdLst>
                  <a:gd name="T0" fmla="*/ 7 w 184"/>
                  <a:gd name="T1" fmla="*/ 1 h 55"/>
                  <a:gd name="T2" fmla="*/ 6 w 184"/>
                  <a:gd name="T3" fmla="*/ 1 h 55"/>
                  <a:gd name="T4" fmla="*/ 5 w 184"/>
                  <a:gd name="T5" fmla="*/ 1 h 55"/>
                  <a:gd name="T6" fmla="*/ 4 w 184"/>
                  <a:gd name="T7" fmla="*/ 1 h 55"/>
                  <a:gd name="T8" fmla="*/ 4 w 184"/>
                  <a:gd name="T9" fmla="*/ 2 h 55"/>
                  <a:gd name="T10" fmla="*/ 3 w 184"/>
                  <a:gd name="T11" fmla="*/ 2 h 55"/>
                  <a:gd name="T12" fmla="*/ 2 w 184"/>
                  <a:gd name="T13" fmla="*/ 2 h 55"/>
                  <a:gd name="T14" fmla="*/ 1 w 184"/>
                  <a:gd name="T15" fmla="*/ 2 h 55"/>
                  <a:gd name="T16" fmla="*/ 0 w 184"/>
                  <a:gd name="T17" fmla="*/ 2 h 55"/>
                  <a:gd name="T18" fmla="*/ 0 w 184"/>
                  <a:gd name="T19" fmla="*/ 2 h 55"/>
                  <a:gd name="T20" fmla="*/ 0 w 184"/>
                  <a:gd name="T21" fmla="*/ 1 h 55"/>
                  <a:gd name="T22" fmla="*/ 0 w 184"/>
                  <a:gd name="T23" fmla="*/ 1 h 55"/>
                  <a:gd name="T24" fmla="*/ 1 w 184"/>
                  <a:gd name="T25" fmla="*/ 1 h 55"/>
                  <a:gd name="T26" fmla="*/ 1 w 184"/>
                  <a:gd name="T27" fmla="*/ 1 h 55"/>
                  <a:gd name="T28" fmla="*/ 2 w 184"/>
                  <a:gd name="T29" fmla="*/ 1 h 55"/>
                  <a:gd name="T30" fmla="*/ 3 w 184"/>
                  <a:gd name="T31" fmla="*/ 1 h 55"/>
                  <a:gd name="T32" fmla="*/ 4 w 184"/>
                  <a:gd name="T33" fmla="*/ 1 h 55"/>
                  <a:gd name="T34" fmla="*/ 5 w 184"/>
                  <a:gd name="T35" fmla="*/ 1 h 55"/>
                  <a:gd name="T36" fmla="*/ 5 w 184"/>
                  <a:gd name="T37" fmla="*/ 0 h 55"/>
                  <a:gd name="T38" fmla="*/ 6 w 184"/>
                  <a:gd name="T39" fmla="*/ 0 h 55"/>
                  <a:gd name="T40" fmla="*/ 7 w 184"/>
                  <a:gd name="T41" fmla="*/ 0 h 55"/>
                  <a:gd name="T42" fmla="*/ 7 w 184"/>
                  <a:gd name="T43" fmla="*/ 1 h 5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84" h="55">
                    <a:moveTo>
                      <a:pt x="183" y="14"/>
                    </a:moveTo>
                    <a:lnTo>
                      <a:pt x="161" y="22"/>
                    </a:lnTo>
                    <a:lnTo>
                      <a:pt x="139" y="30"/>
                    </a:lnTo>
                    <a:lnTo>
                      <a:pt x="117" y="36"/>
                    </a:lnTo>
                    <a:lnTo>
                      <a:pt x="95" y="43"/>
                    </a:lnTo>
                    <a:lnTo>
                      <a:pt x="72" y="47"/>
                    </a:lnTo>
                    <a:lnTo>
                      <a:pt x="48" y="51"/>
                    </a:lnTo>
                    <a:lnTo>
                      <a:pt x="25" y="52"/>
                    </a:lnTo>
                    <a:lnTo>
                      <a:pt x="3" y="55"/>
                    </a:lnTo>
                    <a:lnTo>
                      <a:pt x="0" y="47"/>
                    </a:lnTo>
                    <a:lnTo>
                      <a:pt x="4" y="41"/>
                    </a:lnTo>
                    <a:lnTo>
                      <a:pt x="10" y="36"/>
                    </a:lnTo>
                    <a:lnTo>
                      <a:pt x="18" y="36"/>
                    </a:lnTo>
                    <a:lnTo>
                      <a:pt x="39" y="33"/>
                    </a:lnTo>
                    <a:lnTo>
                      <a:pt x="59" y="30"/>
                    </a:lnTo>
                    <a:lnTo>
                      <a:pt x="80" y="26"/>
                    </a:lnTo>
                    <a:lnTo>
                      <a:pt x="102" y="22"/>
                    </a:lnTo>
                    <a:lnTo>
                      <a:pt x="123" y="15"/>
                    </a:lnTo>
                    <a:lnTo>
                      <a:pt x="143" y="11"/>
                    </a:lnTo>
                    <a:lnTo>
                      <a:pt x="164" y="4"/>
                    </a:lnTo>
                    <a:lnTo>
                      <a:pt x="184" y="0"/>
                    </a:lnTo>
                    <a:lnTo>
                      <a:pt x="18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8">
                <a:extLst>
                  <a:ext uri="{FF2B5EF4-FFF2-40B4-BE49-F238E27FC236}">
                    <a16:creationId xmlns:a16="http://schemas.microsoft.com/office/drawing/2014/main" id="{EA4471D7-8C18-4222-B2BA-AF58F90D9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8" y="2771"/>
                <a:ext cx="653" cy="123"/>
              </a:xfrm>
              <a:custGeom>
                <a:avLst/>
                <a:gdLst>
                  <a:gd name="T0" fmla="*/ 0 w 1958"/>
                  <a:gd name="T1" fmla="*/ 14 h 369"/>
                  <a:gd name="T2" fmla="*/ 2 w 1958"/>
                  <a:gd name="T3" fmla="*/ 13 h 369"/>
                  <a:gd name="T4" fmla="*/ 4 w 1958"/>
                  <a:gd name="T5" fmla="*/ 13 h 369"/>
                  <a:gd name="T6" fmla="*/ 5 w 1958"/>
                  <a:gd name="T7" fmla="*/ 12 h 369"/>
                  <a:gd name="T8" fmla="*/ 7 w 1958"/>
                  <a:gd name="T9" fmla="*/ 11 h 369"/>
                  <a:gd name="T10" fmla="*/ 10 w 1958"/>
                  <a:gd name="T11" fmla="*/ 10 h 369"/>
                  <a:gd name="T12" fmla="*/ 15 w 1958"/>
                  <a:gd name="T13" fmla="*/ 9 h 369"/>
                  <a:gd name="T14" fmla="*/ 19 w 1958"/>
                  <a:gd name="T15" fmla="*/ 8 h 369"/>
                  <a:gd name="T16" fmla="*/ 23 w 1958"/>
                  <a:gd name="T17" fmla="*/ 7 h 369"/>
                  <a:gd name="T18" fmla="*/ 30 w 1958"/>
                  <a:gd name="T19" fmla="*/ 7 h 369"/>
                  <a:gd name="T20" fmla="*/ 39 w 1958"/>
                  <a:gd name="T21" fmla="*/ 6 h 369"/>
                  <a:gd name="T22" fmla="*/ 46 w 1958"/>
                  <a:gd name="T23" fmla="*/ 6 h 369"/>
                  <a:gd name="T24" fmla="*/ 49 w 1958"/>
                  <a:gd name="T25" fmla="*/ 6 h 369"/>
                  <a:gd name="T26" fmla="*/ 52 w 1958"/>
                  <a:gd name="T27" fmla="*/ 5 h 369"/>
                  <a:gd name="T28" fmla="*/ 56 w 1958"/>
                  <a:gd name="T29" fmla="*/ 5 h 369"/>
                  <a:gd name="T30" fmla="*/ 60 w 1958"/>
                  <a:gd name="T31" fmla="*/ 5 h 369"/>
                  <a:gd name="T32" fmla="*/ 62 w 1958"/>
                  <a:gd name="T33" fmla="*/ 5 h 369"/>
                  <a:gd name="T34" fmla="*/ 66 w 1958"/>
                  <a:gd name="T35" fmla="*/ 4 h 369"/>
                  <a:gd name="T36" fmla="*/ 70 w 1958"/>
                  <a:gd name="T37" fmla="*/ 3 h 369"/>
                  <a:gd name="T38" fmla="*/ 72 w 1958"/>
                  <a:gd name="T39" fmla="*/ 3 h 369"/>
                  <a:gd name="T40" fmla="*/ 70 w 1958"/>
                  <a:gd name="T41" fmla="*/ 0 h 369"/>
                  <a:gd name="T42" fmla="*/ 70 w 1958"/>
                  <a:gd name="T43" fmla="*/ 0 h 369"/>
                  <a:gd name="T44" fmla="*/ 68 w 1958"/>
                  <a:gd name="T45" fmla="*/ 1 h 369"/>
                  <a:gd name="T46" fmla="*/ 65 w 1958"/>
                  <a:gd name="T47" fmla="*/ 2 h 369"/>
                  <a:gd name="T48" fmla="*/ 63 w 1958"/>
                  <a:gd name="T49" fmla="*/ 2 h 369"/>
                  <a:gd name="T50" fmla="*/ 61 w 1958"/>
                  <a:gd name="T51" fmla="*/ 3 h 369"/>
                  <a:gd name="T52" fmla="*/ 59 w 1958"/>
                  <a:gd name="T53" fmla="*/ 3 h 369"/>
                  <a:gd name="T54" fmla="*/ 56 w 1958"/>
                  <a:gd name="T55" fmla="*/ 3 h 369"/>
                  <a:gd name="T56" fmla="*/ 53 w 1958"/>
                  <a:gd name="T57" fmla="*/ 3 h 369"/>
                  <a:gd name="T58" fmla="*/ 50 w 1958"/>
                  <a:gd name="T59" fmla="*/ 3 h 369"/>
                  <a:gd name="T60" fmla="*/ 47 w 1958"/>
                  <a:gd name="T61" fmla="*/ 3 h 369"/>
                  <a:gd name="T62" fmla="*/ 44 w 1958"/>
                  <a:gd name="T63" fmla="*/ 3 h 369"/>
                  <a:gd name="T64" fmla="*/ 40 w 1958"/>
                  <a:gd name="T65" fmla="*/ 2 h 369"/>
                  <a:gd name="T66" fmla="*/ 37 w 1958"/>
                  <a:gd name="T67" fmla="*/ 3 h 369"/>
                  <a:gd name="T68" fmla="*/ 34 w 1958"/>
                  <a:gd name="T69" fmla="*/ 3 h 369"/>
                  <a:gd name="T70" fmla="*/ 32 w 1958"/>
                  <a:gd name="T71" fmla="*/ 3 h 369"/>
                  <a:gd name="T72" fmla="*/ 32 w 1958"/>
                  <a:gd name="T73" fmla="*/ 4 h 369"/>
                  <a:gd name="T74" fmla="*/ 28 w 1958"/>
                  <a:gd name="T75" fmla="*/ 6 h 369"/>
                  <a:gd name="T76" fmla="*/ 28 w 1958"/>
                  <a:gd name="T77" fmla="*/ 4 h 369"/>
                  <a:gd name="T78" fmla="*/ 24 w 1958"/>
                  <a:gd name="T79" fmla="*/ 6 h 369"/>
                  <a:gd name="T80" fmla="*/ 24 w 1958"/>
                  <a:gd name="T81" fmla="*/ 6 h 369"/>
                  <a:gd name="T82" fmla="*/ 24 w 1958"/>
                  <a:gd name="T83" fmla="*/ 6 h 369"/>
                  <a:gd name="T84" fmla="*/ 23 w 1958"/>
                  <a:gd name="T85" fmla="*/ 6 h 369"/>
                  <a:gd name="T86" fmla="*/ 21 w 1958"/>
                  <a:gd name="T87" fmla="*/ 6 h 369"/>
                  <a:gd name="T88" fmla="*/ 18 w 1958"/>
                  <a:gd name="T89" fmla="*/ 6 h 369"/>
                  <a:gd name="T90" fmla="*/ 14 w 1958"/>
                  <a:gd name="T91" fmla="*/ 8 h 369"/>
                  <a:gd name="T92" fmla="*/ 10 w 1958"/>
                  <a:gd name="T93" fmla="*/ 9 h 369"/>
                  <a:gd name="T94" fmla="*/ 7 w 1958"/>
                  <a:gd name="T95" fmla="*/ 10 h 369"/>
                  <a:gd name="T96" fmla="*/ 5 w 1958"/>
                  <a:gd name="T97" fmla="*/ 11 h 369"/>
                  <a:gd name="T98" fmla="*/ 3 w 1958"/>
                  <a:gd name="T99" fmla="*/ 12 h 369"/>
                  <a:gd name="T100" fmla="*/ 1 w 1958"/>
                  <a:gd name="T101" fmla="*/ 13 h 369"/>
                  <a:gd name="T102" fmla="*/ 0 w 1958"/>
                  <a:gd name="T103" fmla="*/ 14 h 3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958" h="369">
                    <a:moveTo>
                      <a:pt x="0" y="369"/>
                    </a:moveTo>
                    <a:lnTo>
                      <a:pt x="6" y="366"/>
                    </a:lnTo>
                    <a:lnTo>
                      <a:pt x="21" y="364"/>
                    </a:lnTo>
                    <a:lnTo>
                      <a:pt x="43" y="358"/>
                    </a:lnTo>
                    <a:lnTo>
                      <a:pt x="69" y="353"/>
                    </a:lnTo>
                    <a:lnTo>
                      <a:pt x="95" y="344"/>
                    </a:lnTo>
                    <a:lnTo>
                      <a:pt x="123" y="337"/>
                    </a:lnTo>
                    <a:lnTo>
                      <a:pt x="145" y="329"/>
                    </a:lnTo>
                    <a:lnTo>
                      <a:pt x="161" y="322"/>
                    </a:lnTo>
                    <a:lnTo>
                      <a:pt x="182" y="310"/>
                    </a:lnTo>
                    <a:lnTo>
                      <a:pt x="224" y="295"/>
                    </a:lnTo>
                    <a:lnTo>
                      <a:pt x="278" y="276"/>
                    </a:lnTo>
                    <a:lnTo>
                      <a:pt x="341" y="256"/>
                    </a:lnTo>
                    <a:lnTo>
                      <a:pt x="406" y="236"/>
                    </a:lnTo>
                    <a:lnTo>
                      <a:pt x="468" y="219"/>
                    </a:lnTo>
                    <a:lnTo>
                      <a:pt x="520" y="205"/>
                    </a:lnTo>
                    <a:lnTo>
                      <a:pt x="559" y="200"/>
                    </a:lnTo>
                    <a:lnTo>
                      <a:pt x="608" y="193"/>
                    </a:lnTo>
                    <a:lnTo>
                      <a:pt x="696" y="187"/>
                    </a:lnTo>
                    <a:lnTo>
                      <a:pt x="808" y="179"/>
                    </a:lnTo>
                    <a:lnTo>
                      <a:pt x="933" y="171"/>
                    </a:lnTo>
                    <a:lnTo>
                      <a:pt x="1054" y="163"/>
                    </a:lnTo>
                    <a:lnTo>
                      <a:pt x="1163" y="157"/>
                    </a:lnTo>
                    <a:lnTo>
                      <a:pt x="1244" y="152"/>
                    </a:lnTo>
                    <a:lnTo>
                      <a:pt x="1287" y="152"/>
                    </a:lnTo>
                    <a:lnTo>
                      <a:pt x="1311" y="150"/>
                    </a:lnTo>
                    <a:lnTo>
                      <a:pt x="1353" y="149"/>
                    </a:lnTo>
                    <a:lnTo>
                      <a:pt x="1402" y="146"/>
                    </a:lnTo>
                    <a:lnTo>
                      <a:pt x="1459" y="145"/>
                    </a:lnTo>
                    <a:lnTo>
                      <a:pt x="1514" y="142"/>
                    </a:lnTo>
                    <a:lnTo>
                      <a:pt x="1567" y="139"/>
                    </a:lnTo>
                    <a:lnTo>
                      <a:pt x="1613" y="137"/>
                    </a:lnTo>
                    <a:lnTo>
                      <a:pt x="1646" y="134"/>
                    </a:lnTo>
                    <a:lnTo>
                      <a:pt x="1677" y="127"/>
                    </a:lnTo>
                    <a:lnTo>
                      <a:pt x="1721" y="119"/>
                    </a:lnTo>
                    <a:lnTo>
                      <a:pt x="1772" y="106"/>
                    </a:lnTo>
                    <a:lnTo>
                      <a:pt x="1826" y="95"/>
                    </a:lnTo>
                    <a:lnTo>
                      <a:pt x="1876" y="83"/>
                    </a:lnTo>
                    <a:lnTo>
                      <a:pt x="1918" y="75"/>
                    </a:lnTo>
                    <a:lnTo>
                      <a:pt x="1946" y="68"/>
                    </a:lnTo>
                    <a:lnTo>
                      <a:pt x="1958" y="66"/>
                    </a:lnTo>
                    <a:lnTo>
                      <a:pt x="1902" y="0"/>
                    </a:lnTo>
                    <a:lnTo>
                      <a:pt x="1895" y="2"/>
                    </a:lnTo>
                    <a:lnTo>
                      <a:pt x="1878" y="7"/>
                    </a:lnTo>
                    <a:lnTo>
                      <a:pt x="1852" y="14"/>
                    </a:lnTo>
                    <a:lnTo>
                      <a:pt x="1823" y="27"/>
                    </a:lnTo>
                    <a:lnTo>
                      <a:pt x="1789" y="36"/>
                    </a:lnTo>
                    <a:lnTo>
                      <a:pt x="1757" y="47"/>
                    </a:lnTo>
                    <a:lnTo>
                      <a:pt x="1727" y="57"/>
                    </a:lnTo>
                    <a:lnTo>
                      <a:pt x="1704" y="66"/>
                    </a:lnTo>
                    <a:lnTo>
                      <a:pt x="1679" y="72"/>
                    </a:lnTo>
                    <a:lnTo>
                      <a:pt x="1651" y="76"/>
                    </a:lnTo>
                    <a:lnTo>
                      <a:pt x="1620" y="79"/>
                    </a:lnTo>
                    <a:lnTo>
                      <a:pt x="1587" y="83"/>
                    </a:lnTo>
                    <a:lnTo>
                      <a:pt x="1549" y="83"/>
                    </a:lnTo>
                    <a:lnTo>
                      <a:pt x="1511" y="84"/>
                    </a:lnTo>
                    <a:lnTo>
                      <a:pt x="1470" y="84"/>
                    </a:lnTo>
                    <a:lnTo>
                      <a:pt x="1428" y="86"/>
                    </a:lnTo>
                    <a:lnTo>
                      <a:pt x="1386" y="84"/>
                    </a:lnTo>
                    <a:lnTo>
                      <a:pt x="1346" y="82"/>
                    </a:lnTo>
                    <a:lnTo>
                      <a:pt x="1305" y="79"/>
                    </a:lnTo>
                    <a:lnTo>
                      <a:pt x="1265" y="76"/>
                    </a:lnTo>
                    <a:lnTo>
                      <a:pt x="1222" y="72"/>
                    </a:lnTo>
                    <a:lnTo>
                      <a:pt x="1181" y="69"/>
                    </a:lnTo>
                    <a:lnTo>
                      <a:pt x="1135" y="66"/>
                    </a:lnTo>
                    <a:lnTo>
                      <a:pt x="1089" y="66"/>
                    </a:lnTo>
                    <a:lnTo>
                      <a:pt x="1039" y="66"/>
                    </a:lnTo>
                    <a:lnTo>
                      <a:pt x="995" y="71"/>
                    </a:lnTo>
                    <a:lnTo>
                      <a:pt x="955" y="75"/>
                    </a:lnTo>
                    <a:lnTo>
                      <a:pt x="921" y="80"/>
                    </a:lnTo>
                    <a:lnTo>
                      <a:pt x="890" y="84"/>
                    </a:lnTo>
                    <a:lnTo>
                      <a:pt x="870" y="90"/>
                    </a:lnTo>
                    <a:lnTo>
                      <a:pt x="856" y="93"/>
                    </a:lnTo>
                    <a:lnTo>
                      <a:pt x="852" y="95"/>
                    </a:lnTo>
                    <a:lnTo>
                      <a:pt x="813" y="171"/>
                    </a:lnTo>
                    <a:lnTo>
                      <a:pt x="757" y="171"/>
                    </a:lnTo>
                    <a:lnTo>
                      <a:pt x="795" y="95"/>
                    </a:lnTo>
                    <a:lnTo>
                      <a:pt x="747" y="95"/>
                    </a:lnTo>
                    <a:lnTo>
                      <a:pt x="691" y="171"/>
                    </a:lnTo>
                    <a:lnTo>
                      <a:pt x="654" y="171"/>
                    </a:lnTo>
                    <a:lnTo>
                      <a:pt x="652" y="170"/>
                    </a:lnTo>
                    <a:lnTo>
                      <a:pt x="650" y="168"/>
                    </a:lnTo>
                    <a:lnTo>
                      <a:pt x="645" y="167"/>
                    </a:lnTo>
                    <a:lnTo>
                      <a:pt x="639" y="165"/>
                    </a:lnTo>
                    <a:lnTo>
                      <a:pt x="628" y="163"/>
                    </a:lnTo>
                    <a:lnTo>
                      <a:pt x="612" y="161"/>
                    </a:lnTo>
                    <a:lnTo>
                      <a:pt x="592" y="161"/>
                    </a:lnTo>
                    <a:lnTo>
                      <a:pt x="568" y="161"/>
                    </a:lnTo>
                    <a:lnTo>
                      <a:pt x="533" y="164"/>
                    </a:lnTo>
                    <a:lnTo>
                      <a:pt x="487" y="172"/>
                    </a:lnTo>
                    <a:lnTo>
                      <a:pt x="435" y="185"/>
                    </a:lnTo>
                    <a:lnTo>
                      <a:pt x="380" y="203"/>
                    </a:lnTo>
                    <a:lnTo>
                      <a:pt x="325" y="219"/>
                    </a:lnTo>
                    <a:lnTo>
                      <a:pt x="274" y="236"/>
                    </a:lnTo>
                    <a:lnTo>
                      <a:pt x="230" y="252"/>
                    </a:lnTo>
                    <a:lnTo>
                      <a:pt x="200" y="266"/>
                    </a:lnTo>
                    <a:lnTo>
                      <a:pt x="171" y="277"/>
                    </a:lnTo>
                    <a:lnTo>
                      <a:pt x="139" y="292"/>
                    </a:lnTo>
                    <a:lnTo>
                      <a:pt x="106" y="309"/>
                    </a:lnTo>
                    <a:lnTo>
                      <a:pt x="74" y="328"/>
                    </a:lnTo>
                    <a:lnTo>
                      <a:pt x="44" y="343"/>
                    </a:lnTo>
                    <a:lnTo>
                      <a:pt x="21" y="357"/>
                    </a:lnTo>
                    <a:lnTo>
                      <a:pt x="6" y="365"/>
                    </a:lnTo>
                    <a:lnTo>
                      <a:pt x="0" y="369"/>
                    </a:lnTo>
                    <a:close/>
                  </a:path>
                </a:pathLst>
              </a:custGeom>
              <a:solidFill>
                <a:srgbClr val="FFFFFF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29">
                <a:extLst>
                  <a:ext uri="{FF2B5EF4-FFF2-40B4-BE49-F238E27FC236}">
                    <a16:creationId xmlns:a16="http://schemas.microsoft.com/office/drawing/2014/main" id="{19E9949D-451D-48B7-B904-49AE430B91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7" y="2787"/>
                <a:ext cx="695" cy="123"/>
              </a:xfrm>
              <a:custGeom>
                <a:avLst/>
                <a:gdLst>
                  <a:gd name="T0" fmla="*/ 77 w 2083"/>
                  <a:gd name="T1" fmla="*/ 1 h 368"/>
                  <a:gd name="T2" fmla="*/ 73 w 2083"/>
                  <a:gd name="T3" fmla="*/ 2 h 368"/>
                  <a:gd name="T4" fmla="*/ 68 w 2083"/>
                  <a:gd name="T5" fmla="*/ 3 h 368"/>
                  <a:gd name="T6" fmla="*/ 64 w 2083"/>
                  <a:gd name="T7" fmla="*/ 4 h 368"/>
                  <a:gd name="T8" fmla="*/ 59 w 2083"/>
                  <a:gd name="T9" fmla="*/ 4 h 368"/>
                  <a:gd name="T10" fmla="*/ 52 w 2083"/>
                  <a:gd name="T11" fmla="*/ 5 h 368"/>
                  <a:gd name="T12" fmla="*/ 45 w 2083"/>
                  <a:gd name="T13" fmla="*/ 5 h 368"/>
                  <a:gd name="T14" fmla="*/ 38 w 2083"/>
                  <a:gd name="T15" fmla="*/ 5 h 368"/>
                  <a:gd name="T16" fmla="*/ 30 w 2083"/>
                  <a:gd name="T17" fmla="*/ 6 h 368"/>
                  <a:gd name="T18" fmla="*/ 26 w 2083"/>
                  <a:gd name="T19" fmla="*/ 6 h 368"/>
                  <a:gd name="T20" fmla="*/ 22 w 2083"/>
                  <a:gd name="T21" fmla="*/ 7 h 368"/>
                  <a:gd name="T22" fmla="*/ 18 w 2083"/>
                  <a:gd name="T23" fmla="*/ 8 h 368"/>
                  <a:gd name="T24" fmla="*/ 14 w 2083"/>
                  <a:gd name="T25" fmla="*/ 9 h 368"/>
                  <a:gd name="T26" fmla="*/ 10 w 2083"/>
                  <a:gd name="T27" fmla="*/ 10 h 368"/>
                  <a:gd name="T28" fmla="*/ 7 w 2083"/>
                  <a:gd name="T29" fmla="*/ 12 h 368"/>
                  <a:gd name="T30" fmla="*/ 3 w 2083"/>
                  <a:gd name="T31" fmla="*/ 13 h 368"/>
                  <a:gd name="T32" fmla="*/ 0 w 2083"/>
                  <a:gd name="T33" fmla="*/ 14 h 368"/>
                  <a:gd name="T34" fmla="*/ 0 w 2083"/>
                  <a:gd name="T35" fmla="*/ 13 h 368"/>
                  <a:gd name="T36" fmla="*/ 3 w 2083"/>
                  <a:gd name="T37" fmla="*/ 12 h 368"/>
                  <a:gd name="T38" fmla="*/ 7 w 2083"/>
                  <a:gd name="T39" fmla="*/ 11 h 368"/>
                  <a:gd name="T40" fmla="*/ 11 w 2083"/>
                  <a:gd name="T41" fmla="*/ 9 h 368"/>
                  <a:gd name="T42" fmla="*/ 15 w 2083"/>
                  <a:gd name="T43" fmla="*/ 8 h 368"/>
                  <a:gd name="T44" fmla="*/ 19 w 2083"/>
                  <a:gd name="T45" fmla="*/ 7 h 368"/>
                  <a:gd name="T46" fmla="*/ 22 w 2083"/>
                  <a:gd name="T47" fmla="*/ 6 h 368"/>
                  <a:gd name="T48" fmla="*/ 25 w 2083"/>
                  <a:gd name="T49" fmla="*/ 6 h 368"/>
                  <a:gd name="T50" fmla="*/ 28 w 2083"/>
                  <a:gd name="T51" fmla="*/ 5 h 368"/>
                  <a:gd name="T52" fmla="*/ 30 w 2083"/>
                  <a:gd name="T53" fmla="*/ 5 h 368"/>
                  <a:gd name="T54" fmla="*/ 33 w 2083"/>
                  <a:gd name="T55" fmla="*/ 5 h 368"/>
                  <a:gd name="T56" fmla="*/ 35 w 2083"/>
                  <a:gd name="T57" fmla="*/ 5 h 368"/>
                  <a:gd name="T58" fmla="*/ 37 w 2083"/>
                  <a:gd name="T59" fmla="*/ 5 h 368"/>
                  <a:gd name="T60" fmla="*/ 42 w 2083"/>
                  <a:gd name="T61" fmla="*/ 4 h 368"/>
                  <a:gd name="T62" fmla="*/ 50 w 2083"/>
                  <a:gd name="T63" fmla="*/ 4 h 368"/>
                  <a:gd name="T64" fmla="*/ 58 w 2083"/>
                  <a:gd name="T65" fmla="*/ 3 h 368"/>
                  <a:gd name="T66" fmla="*/ 66 w 2083"/>
                  <a:gd name="T67" fmla="*/ 2 h 368"/>
                  <a:gd name="T68" fmla="*/ 71 w 2083"/>
                  <a:gd name="T69" fmla="*/ 2 h 368"/>
                  <a:gd name="T70" fmla="*/ 73 w 2083"/>
                  <a:gd name="T71" fmla="*/ 1 h 368"/>
                  <a:gd name="T72" fmla="*/ 74 w 2083"/>
                  <a:gd name="T73" fmla="*/ 1 h 368"/>
                  <a:gd name="T74" fmla="*/ 76 w 2083"/>
                  <a:gd name="T75" fmla="*/ 0 h 368"/>
                  <a:gd name="T76" fmla="*/ 77 w 2083"/>
                  <a:gd name="T77" fmla="*/ 0 h 36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83" h="368">
                    <a:moveTo>
                      <a:pt x="2083" y="9"/>
                    </a:moveTo>
                    <a:lnTo>
                      <a:pt x="2079" y="22"/>
                    </a:lnTo>
                    <a:lnTo>
                      <a:pt x="2023" y="46"/>
                    </a:lnTo>
                    <a:lnTo>
                      <a:pt x="1965" y="66"/>
                    </a:lnTo>
                    <a:lnTo>
                      <a:pt x="1903" y="78"/>
                    </a:lnTo>
                    <a:lnTo>
                      <a:pt x="1843" y="88"/>
                    </a:lnTo>
                    <a:lnTo>
                      <a:pt x="1778" y="92"/>
                    </a:lnTo>
                    <a:lnTo>
                      <a:pt x="1713" y="97"/>
                    </a:lnTo>
                    <a:lnTo>
                      <a:pt x="1650" y="103"/>
                    </a:lnTo>
                    <a:lnTo>
                      <a:pt x="1589" y="108"/>
                    </a:lnTo>
                    <a:lnTo>
                      <a:pt x="1492" y="114"/>
                    </a:lnTo>
                    <a:lnTo>
                      <a:pt x="1397" y="122"/>
                    </a:lnTo>
                    <a:lnTo>
                      <a:pt x="1302" y="129"/>
                    </a:lnTo>
                    <a:lnTo>
                      <a:pt x="1207" y="136"/>
                    </a:lnTo>
                    <a:lnTo>
                      <a:pt x="1111" y="141"/>
                    </a:lnTo>
                    <a:lnTo>
                      <a:pt x="1016" y="147"/>
                    </a:lnTo>
                    <a:lnTo>
                      <a:pt x="919" y="151"/>
                    </a:lnTo>
                    <a:lnTo>
                      <a:pt x="822" y="154"/>
                    </a:lnTo>
                    <a:lnTo>
                      <a:pt x="761" y="158"/>
                    </a:lnTo>
                    <a:lnTo>
                      <a:pt x="703" y="166"/>
                    </a:lnTo>
                    <a:lnTo>
                      <a:pt x="646" y="174"/>
                    </a:lnTo>
                    <a:lnTo>
                      <a:pt x="589" y="185"/>
                    </a:lnTo>
                    <a:lnTo>
                      <a:pt x="531" y="196"/>
                    </a:lnTo>
                    <a:lnTo>
                      <a:pt x="476" y="210"/>
                    </a:lnTo>
                    <a:lnTo>
                      <a:pt x="423" y="225"/>
                    </a:lnTo>
                    <a:lnTo>
                      <a:pt x="369" y="243"/>
                    </a:lnTo>
                    <a:lnTo>
                      <a:pt x="324" y="260"/>
                    </a:lnTo>
                    <a:lnTo>
                      <a:pt x="278" y="276"/>
                    </a:lnTo>
                    <a:lnTo>
                      <a:pt x="233" y="293"/>
                    </a:lnTo>
                    <a:lnTo>
                      <a:pt x="187" y="310"/>
                    </a:lnTo>
                    <a:lnTo>
                      <a:pt x="141" y="326"/>
                    </a:lnTo>
                    <a:lnTo>
                      <a:pt x="94" y="341"/>
                    </a:lnTo>
                    <a:lnTo>
                      <a:pt x="47" y="354"/>
                    </a:lnTo>
                    <a:lnTo>
                      <a:pt x="2" y="368"/>
                    </a:lnTo>
                    <a:lnTo>
                      <a:pt x="0" y="357"/>
                    </a:lnTo>
                    <a:lnTo>
                      <a:pt x="0" y="348"/>
                    </a:lnTo>
                    <a:lnTo>
                      <a:pt x="26" y="349"/>
                    </a:lnTo>
                    <a:lnTo>
                      <a:pt x="83" y="334"/>
                    </a:lnTo>
                    <a:lnTo>
                      <a:pt x="139" y="315"/>
                    </a:lnTo>
                    <a:lnTo>
                      <a:pt x="193" y="294"/>
                    </a:lnTo>
                    <a:lnTo>
                      <a:pt x="248" y="272"/>
                    </a:lnTo>
                    <a:lnTo>
                      <a:pt x="302" y="249"/>
                    </a:lnTo>
                    <a:lnTo>
                      <a:pt x="357" y="228"/>
                    </a:lnTo>
                    <a:lnTo>
                      <a:pt x="412" y="209"/>
                    </a:lnTo>
                    <a:lnTo>
                      <a:pt x="469" y="194"/>
                    </a:lnTo>
                    <a:lnTo>
                      <a:pt x="507" y="183"/>
                    </a:lnTo>
                    <a:lnTo>
                      <a:pt x="546" y="174"/>
                    </a:lnTo>
                    <a:lnTo>
                      <a:pt x="585" y="165"/>
                    </a:lnTo>
                    <a:lnTo>
                      <a:pt x="626" y="158"/>
                    </a:lnTo>
                    <a:lnTo>
                      <a:pt x="665" y="149"/>
                    </a:lnTo>
                    <a:lnTo>
                      <a:pt x="706" y="144"/>
                    </a:lnTo>
                    <a:lnTo>
                      <a:pt x="747" y="138"/>
                    </a:lnTo>
                    <a:lnTo>
                      <a:pt x="789" y="137"/>
                    </a:lnTo>
                    <a:lnTo>
                      <a:pt x="818" y="130"/>
                    </a:lnTo>
                    <a:lnTo>
                      <a:pt x="848" y="127"/>
                    </a:lnTo>
                    <a:lnTo>
                      <a:pt x="878" y="126"/>
                    </a:lnTo>
                    <a:lnTo>
                      <a:pt x="910" y="126"/>
                    </a:lnTo>
                    <a:lnTo>
                      <a:pt x="939" y="126"/>
                    </a:lnTo>
                    <a:lnTo>
                      <a:pt x="970" y="127"/>
                    </a:lnTo>
                    <a:lnTo>
                      <a:pt x="1002" y="126"/>
                    </a:lnTo>
                    <a:lnTo>
                      <a:pt x="1035" y="126"/>
                    </a:lnTo>
                    <a:lnTo>
                      <a:pt x="1141" y="119"/>
                    </a:lnTo>
                    <a:lnTo>
                      <a:pt x="1248" y="112"/>
                    </a:lnTo>
                    <a:lnTo>
                      <a:pt x="1356" y="104"/>
                    </a:lnTo>
                    <a:lnTo>
                      <a:pt x="1463" y="96"/>
                    </a:lnTo>
                    <a:lnTo>
                      <a:pt x="1570" y="86"/>
                    </a:lnTo>
                    <a:lnTo>
                      <a:pt x="1677" y="77"/>
                    </a:lnTo>
                    <a:lnTo>
                      <a:pt x="1785" y="67"/>
                    </a:lnTo>
                    <a:lnTo>
                      <a:pt x="1894" y="57"/>
                    </a:lnTo>
                    <a:lnTo>
                      <a:pt x="1914" y="50"/>
                    </a:lnTo>
                    <a:lnTo>
                      <a:pt x="1936" y="45"/>
                    </a:lnTo>
                    <a:lnTo>
                      <a:pt x="1958" y="38"/>
                    </a:lnTo>
                    <a:lnTo>
                      <a:pt x="1980" y="33"/>
                    </a:lnTo>
                    <a:lnTo>
                      <a:pt x="2001" y="24"/>
                    </a:lnTo>
                    <a:lnTo>
                      <a:pt x="2021" y="16"/>
                    </a:lnTo>
                    <a:lnTo>
                      <a:pt x="2042" y="8"/>
                    </a:lnTo>
                    <a:lnTo>
                      <a:pt x="2063" y="0"/>
                    </a:lnTo>
                    <a:lnTo>
                      <a:pt x="2074" y="0"/>
                    </a:lnTo>
                    <a:lnTo>
                      <a:pt x="2083" y="9"/>
                    </a:lnTo>
                    <a:close/>
                  </a:path>
                </a:pathLst>
              </a:custGeom>
              <a:solidFill>
                <a:srgbClr val="00000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30">
                <a:extLst>
                  <a:ext uri="{FF2B5EF4-FFF2-40B4-BE49-F238E27FC236}">
                    <a16:creationId xmlns:a16="http://schemas.microsoft.com/office/drawing/2014/main" id="{A08DB99C-3B69-4B12-833B-D33B4D3E5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" y="2849"/>
                <a:ext cx="615" cy="75"/>
              </a:xfrm>
              <a:custGeom>
                <a:avLst/>
                <a:gdLst>
                  <a:gd name="T0" fmla="*/ 1 w 1845"/>
                  <a:gd name="T1" fmla="*/ 5 h 227"/>
                  <a:gd name="T2" fmla="*/ 4 w 1845"/>
                  <a:gd name="T3" fmla="*/ 5 h 227"/>
                  <a:gd name="T4" fmla="*/ 10 w 1845"/>
                  <a:gd name="T5" fmla="*/ 5 h 227"/>
                  <a:gd name="T6" fmla="*/ 15 w 1845"/>
                  <a:gd name="T7" fmla="*/ 5 h 227"/>
                  <a:gd name="T8" fmla="*/ 19 w 1845"/>
                  <a:gd name="T9" fmla="*/ 5 h 227"/>
                  <a:gd name="T10" fmla="*/ 24 w 1845"/>
                  <a:gd name="T11" fmla="*/ 5 h 227"/>
                  <a:gd name="T12" fmla="*/ 28 w 1845"/>
                  <a:gd name="T13" fmla="*/ 5 h 227"/>
                  <a:gd name="T14" fmla="*/ 32 w 1845"/>
                  <a:gd name="T15" fmla="*/ 5 h 227"/>
                  <a:gd name="T16" fmla="*/ 36 w 1845"/>
                  <a:gd name="T17" fmla="*/ 5 h 227"/>
                  <a:gd name="T18" fmla="*/ 41 w 1845"/>
                  <a:gd name="T19" fmla="*/ 4 h 227"/>
                  <a:gd name="T20" fmla="*/ 47 w 1845"/>
                  <a:gd name="T21" fmla="*/ 3 h 227"/>
                  <a:gd name="T22" fmla="*/ 52 w 1845"/>
                  <a:gd name="T23" fmla="*/ 2 h 227"/>
                  <a:gd name="T24" fmla="*/ 54 w 1845"/>
                  <a:gd name="T25" fmla="*/ 1 h 227"/>
                  <a:gd name="T26" fmla="*/ 56 w 1845"/>
                  <a:gd name="T27" fmla="*/ 0 h 227"/>
                  <a:gd name="T28" fmla="*/ 60 w 1845"/>
                  <a:gd name="T29" fmla="*/ 0 h 227"/>
                  <a:gd name="T30" fmla="*/ 63 w 1845"/>
                  <a:gd name="T31" fmla="*/ 0 h 227"/>
                  <a:gd name="T32" fmla="*/ 65 w 1845"/>
                  <a:gd name="T33" fmla="*/ 0 h 227"/>
                  <a:gd name="T34" fmla="*/ 67 w 1845"/>
                  <a:gd name="T35" fmla="*/ 1 h 227"/>
                  <a:gd name="T36" fmla="*/ 68 w 1845"/>
                  <a:gd name="T37" fmla="*/ 2 h 227"/>
                  <a:gd name="T38" fmla="*/ 68 w 1845"/>
                  <a:gd name="T39" fmla="*/ 2 h 227"/>
                  <a:gd name="T40" fmla="*/ 68 w 1845"/>
                  <a:gd name="T41" fmla="*/ 2 h 227"/>
                  <a:gd name="T42" fmla="*/ 64 w 1845"/>
                  <a:gd name="T43" fmla="*/ 2 h 227"/>
                  <a:gd name="T44" fmla="*/ 59 w 1845"/>
                  <a:gd name="T45" fmla="*/ 3 h 227"/>
                  <a:gd name="T46" fmla="*/ 55 w 1845"/>
                  <a:gd name="T47" fmla="*/ 4 h 227"/>
                  <a:gd name="T48" fmla="*/ 52 w 1845"/>
                  <a:gd name="T49" fmla="*/ 4 h 227"/>
                  <a:gd name="T50" fmla="*/ 47 w 1845"/>
                  <a:gd name="T51" fmla="*/ 6 h 227"/>
                  <a:gd name="T52" fmla="*/ 41 w 1845"/>
                  <a:gd name="T53" fmla="*/ 7 h 227"/>
                  <a:gd name="T54" fmla="*/ 37 w 1845"/>
                  <a:gd name="T55" fmla="*/ 8 h 227"/>
                  <a:gd name="T56" fmla="*/ 36 w 1845"/>
                  <a:gd name="T57" fmla="*/ 8 h 227"/>
                  <a:gd name="T58" fmla="*/ 34 w 1845"/>
                  <a:gd name="T59" fmla="*/ 7 h 227"/>
                  <a:gd name="T60" fmla="*/ 32 w 1845"/>
                  <a:gd name="T61" fmla="*/ 7 h 227"/>
                  <a:gd name="T62" fmla="*/ 30 w 1845"/>
                  <a:gd name="T63" fmla="*/ 6 h 227"/>
                  <a:gd name="T64" fmla="*/ 27 w 1845"/>
                  <a:gd name="T65" fmla="*/ 6 h 227"/>
                  <a:gd name="T66" fmla="*/ 19 w 1845"/>
                  <a:gd name="T67" fmla="*/ 6 h 227"/>
                  <a:gd name="T68" fmla="*/ 9 w 1845"/>
                  <a:gd name="T69" fmla="*/ 6 h 227"/>
                  <a:gd name="T70" fmla="*/ 1 w 1845"/>
                  <a:gd name="T71" fmla="*/ 6 h 227"/>
                  <a:gd name="T72" fmla="*/ 0 w 1845"/>
                  <a:gd name="T73" fmla="*/ 5 h 2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845" h="227">
                    <a:moveTo>
                      <a:pt x="0" y="139"/>
                    </a:moveTo>
                    <a:lnTo>
                      <a:pt x="14" y="139"/>
                    </a:lnTo>
                    <a:lnTo>
                      <a:pt x="54" y="139"/>
                    </a:lnTo>
                    <a:lnTo>
                      <a:pt x="113" y="139"/>
                    </a:lnTo>
                    <a:lnTo>
                      <a:pt x="186" y="139"/>
                    </a:lnTo>
                    <a:lnTo>
                      <a:pt x="263" y="139"/>
                    </a:lnTo>
                    <a:lnTo>
                      <a:pt x="341" y="139"/>
                    </a:lnTo>
                    <a:lnTo>
                      <a:pt x="413" y="139"/>
                    </a:lnTo>
                    <a:lnTo>
                      <a:pt x="474" y="139"/>
                    </a:lnTo>
                    <a:lnTo>
                      <a:pt x="526" y="139"/>
                    </a:lnTo>
                    <a:lnTo>
                      <a:pt x="585" y="140"/>
                    </a:lnTo>
                    <a:lnTo>
                      <a:pt x="646" y="143"/>
                    </a:lnTo>
                    <a:lnTo>
                      <a:pt x="709" y="146"/>
                    </a:lnTo>
                    <a:lnTo>
                      <a:pt x="769" y="146"/>
                    </a:lnTo>
                    <a:lnTo>
                      <a:pt x="826" y="146"/>
                    </a:lnTo>
                    <a:lnTo>
                      <a:pt x="875" y="143"/>
                    </a:lnTo>
                    <a:lnTo>
                      <a:pt x="918" y="139"/>
                    </a:lnTo>
                    <a:lnTo>
                      <a:pt x="963" y="128"/>
                    </a:lnTo>
                    <a:lnTo>
                      <a:pt x="1029" y="117"/>
                    </a:lnTo>
                    <a:lnTo>
                      <a:pt x="1108" y="102"/>
                    </a:lnTo>
                    <a:lnTo>
                      <a:pt x="1190" y="87"/>
                    </a:lnTo>
                    <a:lnTo>
                      <a:pt x="1270" y="70"/>
                    </a:lnTo>
                    <a:lnTo>
                      <a:pt x="1342" y="55"/>
                    </a:lnTo>
                    <a:lnTo>
                      <a:pt x="1395" y="43"/>
                    </a:lnTo>
                    <a:lnTo>
                      <a:pt x="1428" y="34"/>
                    </a:lnTo>
                    <a:lnTo>
                      <a:pt x="1450" y="26"/>
                    </a:lnTo>
                    <a:lnTo>
                      <a:pt x="1484" y="18"/>
                    </a:lnTo>
                    <a:lnTo>
                      <a:pt x="1523" y="11"/>
                    </a:lnTo>
                    <a:lnTo>
                      <a:pt x="1569" y="5"/>
                    </a:lnTo>
                    <a:lnTo>
                      <a:pt x="1613" y="0"/>
                    </a:lnTo>
                    <a:lnTo>
                      <a:pt x="1658" y="0"/>
                    </a:lnTo>
                    <a:lnTo>
                      <a:pt x="1697" y="1"/>
                    </a:lnTo>
                    <a:lnTo>
                      <a:pt x="1731" y="7"/>
                    </a:lnTo>
                    <a:lnTo>
                      <a:pt x="1756" y="12"/>
                    </a:lnTo>
                    <a:lnTo>
                      <a:pt x="1779" y="21"/>
                    </a:lnTo>
                    <a:lnTo>
                      <a:pt x="1800" y="27"/>
                    </a:lnTo>
                    <a:lnTo>
                      <a:pt x="1816" y="36"/>
                    </a:lnTo>
                    <a:lnTo>
                      <a:pt x="1829" y="41"/>
                    </a:lnTo>
                    <a:lnTo>
                      <a:pt x="1837" y="48"/>
                    </a:lnTo>
                    <a:lnTo>
                      <a:pt x="1843" y="51"/>
                    </a:lnTo>
                    <a:lnTo>
                      <a:pt x="1845" y="54"/>
                    </a:lnTo>
                    <a:lnTo>
                      <a:pt x="1830" y="55"/>
                    </a:lnTo>
                    <a:lnTo>
                      <a:pt x="1790" y="60"/>
                    </a:lnTo>
                    <a:lnTo>
                      <a:pt x="1733" y="67"/>
                    </a:lnTo>
                    <a:lnTo>
                      <a:pt x="1667" y="77"/>
                    </a:lnTo>
                    <a:lnTo>
                      <a:pt x="1596" y="87"/>
                    </a:lnTo>
                    <a:lnTo>
                      <a:pt x="1532" y="96"/>
                    </a:lnTo>
                    <a:lnTo>
                      <a:pt x="1479" y="103"/>
                    </a:lnTo>
                    <a:lnTo>
                      <a:pt x="1448" y="110"/>
                    </a:lnTo>
                    <a:lnTo>
                      <a:pt x="1411" y="115"/>
                    </a:lnTo>
                    <a:lnTo>
                      <a:pt x="1350" y="131"/>
                    </a:lnTo>
                    <a:lnTo>
                      <a:pt x="1274" y="150"/>
                    </a:lnTo>
                    <a:lnTo>
                      <a:pt x="1193" y="172"/>
                    </a:lnTo>
                    <a:lnTo>
                      <a:pt x="1113" y="191"/>
                    </a:lnTo>
                    <a:lnTo>
                      <a:pt x="1046" y="209"/>
                    </a:lnTo>
                    <a:lnTo>
                      <a:pt x="999" y="221"/>
                    </a:lnTo>
                    <a:lnTo>
                      <a:pt x="983" y="227"/>
                    </a:lnTo>
                    <a:lnTo>
                      <a:pt x="974" y="224"/>
                    </a:lnTo>
                    <a:lnTo>
                      <a:pt x="957" y="217"/>
                    </a:lnTo>
                    <a:lnTo>
                      <a:pt x="928" y="206"/>
                    </a:lnTo>
                    <a:lnTo>
                      <a:pt x="896" y="197"/>
                    </a:lnTo>
                    <a:lnTo>
                      <a:pt x="860" y="184"/>
                    </a:lnTo>
                    <a:lnTo>
                      <a:pt x="827" y="175"/>
                    </a:lnTo>
                    <a:lnTo>
                      <a:pt x="797" y="168"/>
                    </a:lnTo>
                    <a:lnTo>
                      <a:pt x="776" y="166"/>
                    </a:lnTo>
                    <a:lnTo>
                      <a:pt x="728" y="166"/>
                    </a:lnTo>
                    <a:lnTo>
                      <a:pt x="635" y="166"/>
                    </a:lnTo>
                    <a:lnTo>
                      <a:pt x="511" y="166"/>
                    </a:lnTo>
                    <a:lnTo>
                      <a:pt x="375" y="166"/>
                    </a:lnTo>
                    <a:lnTo>
                      <a:pt x="238" y="166"/>
                    </a:lnTo>
                    <a:lnTo>
                      <a:pt x="121" y="166"/>
                    </a:lnTo>
                    <a:lnTo>
                      <a:pt x="40" y="166"/>
                    </a:lnTo>
                    <a:lnTo>
                      <a:pt x="10" y="166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808080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9351778-D245-44B4-BE38-FE0EB609C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Percents 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E2CE2012-2EFF-4B31-9176-B6AE1CEF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Dalton’s law can be applied to molar masses as well. </a:t>
            </a:r>
          </a:p>
          <a:p>
            <a:pPr eaLnBrk="1" hangingPunct="1"/>
            <a:r>
              <a:rPr lang="en-US" altLang="en-US"/>
              <a:t>Because the partial pressure of each gas can be added to find the total, the percent of each gas must add up to 100% </a:t>
            </a:r>
          </a:p>
          <a:p>
            <a:pPr eaLnBrk="1" hangingPunct="1"/>
            <a:r>
              <a:rPr lang="en-US" altLang="en-US"/>
              <a:t>The partial molar mass of each gas adds up to the total molar mass of the mixture. 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9C54C9B-0D13-4922-B551-24C1689C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Sample Problem 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CF3DED89-F4F2-4427-8D5C-9A5429EB7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/>
              <a:t>A study of the effects of certain gases on plant growth requires a synthetic atmosphere composed of 1.5% CO</a:t>
            </a:r>
            <a:r>
              <a:rPr lang="en-US" altLang="en-US" sz="2400" baseline="-25000"/>
              <a:t>2</a:t>
            </a:r>
            <a:r>
              <a:rPr lang="en-US" altLang="en-US" sz="2400"/>
              <a:t>,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18.0 % O</a:t>
            </a:r>
            <a:r>
              <a:rPr lang="en-US" altLang="en-US" sz="2400" baseline="-25000"/>
              <a:t>2</a:t>
            </a:r>
            <a:r>
              <a:rPr lang="en-US" altLang="en-US" sz="2400"/>
              <a:t>, and 80.5 %Ar.  What is the molar mass of the synthetic atmosphere? 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Convert the percent to decimal form!  </a:t>
            </a:r>
            <a:r>
              <a:rPr lang="en-US" altLang="en-US" sz="2400"/>
              <a:t> 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1.5/100 = .015	       18.0/100 = .180    80.5/100 = .805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Molar mass CO</a:t>
            </a:r>
            <a:r>
              <a:rPr lang="en-US" altLang="en-US" sz="2400" baseline="-25000"/>
              <a:t>2</a:t>
            </a:r>
            <a:r>
              <a:rPr lang="en-US" altLang="en-US" sz="2400"/>
              <a:t> =  44.0g x .015 = 0.66g</a:t>
            </a:r>
            <a:r>
              <a:rPr lang="en-US" altLang="en-US" sz="2400" baseline="-25000"/>
              <a:t> </a:t>
            </a: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Molar mass O</a:t>
            </a:r>
            <a:r>
              <a:rPr lang="en-US" altLang="en-US" sz="2400" baseline="-25000"/>
              <a:t>2 </a:t>
            </a:r>
            <a:r>
              <a:rPr lang="en-US" altLang="en-US" sz="2400"/>
              <a:t>   =   32.0g x .180 = 5.76g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Molar mass Ar    =   39.9g x .805 = 32.1g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Add partial molar masses together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.66 +  5.76  +   32.1  =  </a:t>
            </a:r>
            <a:r>
              <a:rPr lang="en-US" altLang="en-US" sz="2400">
                <a:solidFill>
                  <a:srgbClr val="FF0000"/>
                </a:solidFill>
              </a:rPr>
              <a:t>38.5 g   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ALTON">
            <a:extLst>
              <a:ext uri="{FF2B5EF4-FFF2-40B4-BE49-F238E27FC236}">
                <a16:creationId xmlns:a16="http://schemas.microsoft.com/office/drawing/2014/main" id="{7F75B3EF-27A7-45E4-98D4-536C76B2A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685800"/>
            <a:ext cx="25781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34A800ED-70A8-42A0-84E3-1CD82B450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7150" y="3200400"/>
            <a:ext cx="8816975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defRPr/>
            </a:pP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John Dalton (1766 – 1844)</a:t>
            </a:r>
          </a:p>
          <a:p>
            <a:pPr lvl="1" eaLnBrk="1" hangingPunct="1">
              <a:defRPr/>
            </a:pPr>
            <a:endParaRPr lang="en-US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lvl="1" eaLnBrk="1" hangingPunct="1">
              <a:buFontTx/>
              <a:buChar char="-"/>
              <a:defRPr/>
            </a:pP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Developed the Law of Partial Pressures (abt. 1801)</a:t>
            </a:r>
          </a:p>
          <a:p>
            <a:pPr lvl="2" eaLnBrk="1" hangingPunct="1">
              <a:defRPr/>
            </a:pP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	</a:t>
            </a:r>
          </a:p>
          <a:p>
            <a:pPr eaLnBrk="1" hangingPunct="1">
              <a:defRPr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n saying hmm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61549C9C-B724-49BB-A07C-4C779D06799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Partial Pressures</a:t>
            </a:r>
          </a:p>
        </p:txBody>
      </p:sp>
      <p:pic>
        <p:nvPicPr>
          <p:cNvPr id="12296" name="Picture 8" descr="Cartoon_car_2">
            <a:extLst>
              <a:ext uri="{FF2B5EF4-FFF2-40B4-BE49-F238E27FC236}">
                <a16:creationId xmlns:a16="http://schemas.microsoft.com/office/drawing/2014/main" id="{6787EA09-C743-4B22-A766-121910A96CE9}"/>
              </a:ext>
            </a:extLst>
          </p:cNvPr>
          <p:cNvPicPr>
            <a:picLocks noChangeAspect="1" noChangeArrowheads="1" noCrop="1"/>
          </p:cNvPicPr>
          <p:nvPr>
            <p:ph sz="half"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3962400"/>
            <a:ext cx="1905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8" name="Picture 10" descr="racing car">
            <a:extLst>
              <a:ext uri="{FF2B5EF4-FFF2-40B4-BE49-F238E27FC236}">
                <a16:creationId xmlns:a16="http://schemas.microsoft.com/office/drawing/2014/main" id="{A3BAB703-C862-41AC-A306-61F3ADBB65C8}"/>
              </a:ext>
            </a:extLst>
          </p:cNvPr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4267200"/>
            <a:ext cx="1314450" cy="952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Text Box 4">
            <a:extLst>
              <a:ext uri="{FF2B5EF4-FFF2-40B4-BE49-F238E27FC236}">
                <a16:creationId xmlns:a16="http://schemas.microsoft.com/office/drawing/2014/main" id="{5DD27FCD-1B6F-46F7-9D84-0A9FB3593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400"/>
            <a:ext cx="8991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PRESSURE created by the collision of one gas in a </a:t>
            </a: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mixture of gases is called the </a:t>
            </a:r>
            <a:r>
              <a:rPr lang="en-US" alt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Partial Pressure</a:t>
            </a: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the gas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AB4A2C0B-16F9-4F16-A172-F8D3BF801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4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Dalton said that molecules of different gases</a:t>
            </a:r>
          </a:p>
          <a:p>
            <a:pPr lvl="1"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a mixture act independently of one another in exerting a force on the wall of the container.</a:t>
            </a:r>
          </a:p>
          <a:p>
            <a:pPr lvl="2" eaLnBrk="1" hangingPunct="1">
              <a:defRPr/>
            </a:pPr>
            <a:endParaRPr lang="en-US" altLang="en-US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eaLnBrk="1" hangingPunct="1">
              <a:defRPr/>
            </a:pP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other words, the frequency of collisions of one gas is independent of the presence of other gases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F754776-4CEC-49CF-BCB0-BEB5D8B99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14800"/>
            <a:ext cx="304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2300" name="Picture 12" descr="slow car">
            <a:extLst>
              <a:ext uri="{FF2B5EF4-FFF2-40B4-BE49-F238E27FC236}">
                <a16:creationId xmlns:a16="http://schemas.microsoft.com/office/drawing/2014/main" id="{454D5A52-A730-41CF-B923-3F416AB5B2D7}"/>
              </a:ext>
            </a:extLst>
          </p:cNvPr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4953000"/>
            <a:ext cx="1047750" cy="48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an saying yessi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kswagon Horn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 horn - doppler effe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 screehes to st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Recycled paper">
            <a:extLst>
              <a:ext uri="{FF2B5EF4-FFF2-40B4-BE49-F238E27FC236}">
                <a16:creationId xmlns:a16="http://schemas.microsoft.com/office/drawing/2014/main" id="{759051F8-1043-434C-803A-1FD84818E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9144000" cy="2514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369388C-208D-45FF-A3E2-BE7DAF08C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000099"/>
                </a:solidFill>
                <a:latin typeface="Arial" panose="020B0604020202020204" pitchFamily="34" charset="0"/>
              </a:rPr>
              <a:t>Summary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C0D5BC2-4AF9-4977-817C-036AC12856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534400" cy="13716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Dalton found that the total pressure of mixed gases is equal to the sum of their individual pressures (provided the gases do not react).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DDCD2753-23B7-4A73-823E-034935FAB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3003550"/>
            <a:ext cx="3222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+</a:t>
            </a:r>
          </a:p>
        </p:txBody>
      </p:sp>
      <p:grpSp>
        <p:nvGrpSpPr>
          <p:cNvPr id="6150" name="Group 6">
            <a:extLst>
              <a:ext uri="{FF2B5EF4-FFF2-40B4-BE49-F238E27FC236}">
                <a16:creationId xmlns:a16="http://schemas.microsoft.com/office/drawing/2014/main" id="{98D09E4A-87A4-401A-AAC1-5208AC86B718}"/>
              </a:ext>
            </a:extLst>
          </p:cNvPr>
          <p:cNvGrpSpPr>
            <a:grpSpLocks/>
          </p:cNvGrpSpPr>
          <p:nvPr/>
        </p:nvGrpSpPr>
        <p:grpSpPr bwMode="auto">
          <a:xfrm>
            <a:off x="15875" y="2057400"/>
            <a:ext cx="2133600" cy="2286000"/>
            <a:chOff x="10" y="1296"/>
            <a:chExt cx="1344" cy="1440"/>
          </a:xfrm>
        </p:grpSpPr>
        <p:sp>
          <p:nvSpPr>
            <p:cNvPr id="9242" name="Rectangle 7">
              <a:extLst>
                <a:ext uri="{FF2B5EF4-FFF2-40B4-BE49-F238E27FC236}">
                  <a16:creationId xmlns:a16="http://schemas.microsoft.com/office/drawing/2014/main" id="{D908D95D-883B-478D-A130-6DBB12F51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1956"/>
              <a:ext cx="96" cy="1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9243" name="Group 8">
              <a:extLst>
                <a:ext uri="{FF2B5EF4-FFF2-40B4-BE49-F238E27FC236}">
                  <a16:creationId xmlns:a16="http://schemas.microsoft.com/office/drawing/2014/main" id="{6AC99E8B-B532-41DD-8CDA-C863E40BE0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" y="1296"/>
              <a:ext cx="1344" cy="1440"/>
              <a:chOff x="10" y="1296"/>
              <a:chExt cx="1344" cy="1440"/>
            </a:xfrm>
          </p:grpSpPr>
          <p:sp>
            <p:nvSpPr>
              <p:cNvPr id="9244" name="Rectangle 9">
                <a:extLst>
                  <a:ext uri="{FF2B5EF4-FFF2-40B4-BE49-F238E27FC236}">
                    <a16:creationId xmlns:a16="http://schemas.microsoft.com/office/drawing/2014/main" id="{3EDA39C9-3060-4A48-BC41-A61145172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" y="2069"/>
                <a:ext cx="507" cy="40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45" name="Text Box 10">
                <a:extLst>
                  <a:ext uri="{FF2B5EF4-FFF2-40B4-BE49-F238E27FC236}">
                    <a16:creationId xmlns:a16="http://schemas.microsoft.com/office/drawing/2014/main" id="{9EC8EA4E-5D08-4461-8C54-6E6EA71C8A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" y="2496"/>
                <a:ext cx="1344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Arial" panose="020B0604020202020204" pitchFamily="34" charset="0"/>
                  </a:rPr>
                  <a:t>1 L oxygen</a:t>
                </a:r>
              </a:p>
            </p:txBody>
          </p:sp>
          <p:sp>
            <p:nvSpPr>
              <p:cNvPr id="9246" name="Oval 11">
                <a:extLst>
                  <a:ext uri="{FF2B5EF4-FFF2-40B4-BE49-F238E27FC236}">
                    <a16:creationId xmlns:a16="http://schemas.microsoft.com/office/drawing/2014/main" id="{50C90399-30D4-4677-B7D8-026E69BB9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" y="1663"/>
                <a:ext cx="305" cy="304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47" name="Line 12">
                <a:extLst>
                  <a:ext uri="{FF2B5EF4-FFF2-40B4-BE49-F238E27FC236}">
                    <a16:creationId xmlns:a16="http://schemas.microsoft.com/office/drawing/2014/main" id="{AE3300F0-80D7-42CF-B8F5-0EC35B15C7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4" y="1811"/>
                <a:ext cx="15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Text Box 13">
                <a:extLst>
                  <a:ext uri="{FF2B5EF4-FFF2-40B4-BE49-F238E27FC236}">
                    <a16:creationId xmlns:a16="http://schemas.microsoft.com/office/drawing/2014/main" id="{B46A366E-CDD7-4A3B-8B48-692F2B7816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2" y="1296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Arial" panose="020B0604020202020204" pitchFamily="34" charset="0"/>
                  </a:rPr>
                  <a:t>50 kPa</a:t>
                </a:r>
              </a:p>
            </p:txBody>
          </p:sp>
        </p:grpSp>
      </p:grpSp>
      <p:grpSp>
        <p:nvGrpSpPr>
          <p:cNvPr id="6158" name="Group 14">
            <a:extLst>
              <a:ext uri="{FF2B5EF4-FFF2-40B4-BE49-F238E27FC236}">
                <a16:creationId xmlns:a16="http://schemas.microsoft.com/office/drawing/2014/main" id="{967532D8-2889-45EF-A72D-CD1CD455F2D9}"/>
              </a:ext>
            </a:extLst>
          </p:cNvPr>
          <p:cNvGrpSpPr>
            <a:grpSpLocks/>
          </p:cNvGrpSpPr>
          <p:nvPr/>
        </p:nvGrpSpPr>
        <p:grpSpPr bwMode="auto">
          <a:xfrm>
            <a:off x="2252663" y="2057400"/>
            <a:ext cx="2243137" cy="2260600"/>
            <a:chOff x="1419" y="1296"/>
            <a:chExt cx="1413" cy="1424"/>
          </a:xfrm>
        </p:grpSpPr>
        <p:sp>
          <p:nvSpPr>
            <p:cNvPr id="9235" name="Rectangle 15">
              <a:extLst>
                <a:ext uri="{FF2B5EF4-FFF2-40B4-BE49-F238E27FC236}">
                  <a16:creationId xmlns:a16="http://schemas.microsoft.com/office/drawing/2014/main" id="{0DFABAA8-49B2-4FED-B98A-85D44D911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6" y="1948"/>
              <a:ext cx="96" cy="1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9236" name="Group 16">
              <a:extLst>
                <a:ext uri="{FF2B5EF4-FFF2-40B4-BE49-F238E27FC236}">
                  <a16:creationId xmlns:a16="http://schemas.microsoft.com/office/drawing/2014/main" id="{CE7F3FF0-9064-44CD-A24C-F54640654D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19" y="1296"/>
              <a:ext cx="1413" cy="1424"/>
              <a:chOff x="1419" y="1296"/>
              <a:chExt cx="1413" cy="1424"/>
            </a:xfrm>
          </p:grpSpPr>
          <p:sp>
            <p:nvSpPr>
              <p:cNvPr id="9237" name="Rectangle 17">
                <a:extLst>
                  <a:ext uri="{FF2B5EF4-FFF2-40B4-BE49-F238E27FC236}">
                    <a16:creationId xmlns:a16="http://schemas.microsoft.com/office/drawing/2014/main" id="{AB107C23-BC23-4180-B814-3C369C2CE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8" y="2069"/>
                <a:ext cx="507" cy="40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38" name="Text Box 18">
                <a:extLst>
                  <a:ext uri="{FF2B5EF4-FFF2-40B4-BE49-F238E27FC236}">
                    <a16:creationId xmlns:a16="http://schemas.microsoft.com/office/drawing/2014/main" id="{8414A978-2A96-4DF0-BE50-BDC3602525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9" y="2496"/>
                <a:ext cx="1413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Arial" panose="020B0604020202020204" pitchFamily="34" charset="0"/>
                  </a:rPr>
                  <a:t>1 L nitrogen</a:t>
                </a:r>
              </a:p>
            </p:txBody>
          </p:sp>
          <p:sp>
            <p:nvSpPr>
              <p:cNvPr id="9239" name="Oval 19">
                <a:extLst>
                  <a:ext uri="{FF2B5EF4-FFF2-40B4-BE49-F238E27FC236}">
                    <a16:creationId xmlns:a16="http://schemas.microsoft.com/office/drawing/2014/main" id="{CC7C1E89-EDCD-4282-887D-5A615FE8E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9" y="1663"/>
                <a:ext cx="305" cy="304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40" name="Line 20">
                <a:extLst>
                  <a:ext uri="{FF2B5EF4-FFF2-40B4-BE49-F238E27FC236}">
                    <a16:creationId xmlns:a16="http://schemas.microsoft.com/office/drawing/2014/main" id="{A09C993E-7B0A-4645-9FA7-624D20B0A8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32" y="1659"/>
                <a:ext cx="0" cy="15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Text Box 21">
                <a:extLst>
                  <a:ext uri="{FF2B5EF4-FFF2-40B4-BE49-F238E27FC236}">
                    <a16:creationId xmlns:a16="http://schemas.microsoft.com/office/drawing/2014/main" id="{393B34A2-6F83-4E99-8F4A-D73071A074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3" y="1296"/>
                <a:ext cx="107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Arial" panose="020B0604020202020204" pitchFamily="34" charset="0"/>
                  </a:rPr>
                  <a:t>100 kPa</a:t>
                </a:r>
              </a:p>
            </p:txBody>
          </p:sp>
        </p:grpSp>
      </p:grpSp>
      <p:grpSp>
        <p:nvGrpSpPr>
          <p:cNvPr id="6166" name="Group 22">
            <a:extLst>
              <a:ext uri="{FF2B5EF4-FFF2-40B4-BE49-F238E27FC236}">
                <a16:creationId xmlns:a16="http://schemas.microsoft.com/office/drawing/2014/main" id="{2A6D0289-C8AF-4D9B-9AD3-AFCFAF301224}"/>
              </a:ext>
            </a:extLst>
          </p:cNvPr>
          <p:cNvGrpSpPr>
            <a:grpSpLocks/>
          </p:cNvGrpSpPr>
          <p:nvPr/>
        </p:nvGrpSpPr>
        <p:grpSpPr bwMode="auto">
          <a:xfrm>
            <a:off x="4514850" y="2063750"/>
            <a:ext cx="2952750" cy="2355850"/>
            <a:chOff x="2844" y="1300"/>
            <a:chExt cx="1860" cy="1484"/>
          </a:xfrm>
        </p:grpSpPr>
        <p:sp>
          <p:nvSpPr>
            <p:cNvPr id="9228" name="Rectangle 23">
              <a:extLst>
                <a:ext uri="{FF2B5EF4-FFF2-40B4-BE49-F238E27FC236}">
                  <a16:creationId xmlns:a16="http://schemas.microsoft.com/office/drawing/2014/main" id="{C78B0068-EDAB-4520-ACB9-83D250561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1956"/>
              <a:ext cx="96" cy="1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9229" name="Group 24">
              <a:extLst>
                <a:ext uri="{FF2B5EF4-FFF2-40B4-BE49-F238E27FC236}">
                  <a16:creationId xmlns:a16="http://schemas.microsoft.com/office/drawing/2014/main" id="{49154892-D8E6-40C4-98A7-65150400D0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4" y="1300"/>
              <a:ext cx="1860" cy="1484"/>
              <a:chOff x="2844" y="1300"/>
              <a:chExt cx="1860" cy="1484"/>
            </a:xfrm>
          </p:grpSpPr>
          <p:sp>
            <p:nvSpPr>
              <p:cNvPr id="9230" name="Rectangle 25">
                <a:extLst>
                  <a:ext uri="{FF2B5EF4-FFF2-40B4-BE49-F238E27FC236}">
                    <a16:creationId xmlns:a16="http://schemas.microsoft.com/office/drawing/2014/main" id="{EBFC929D-9CFC-494B-ABE7-D383FC938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5" y="2073"/>
                <a:ext cx="508" cy="40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31" name="Text Box 26">
                <a:extLst>
                  <a:ext uri="{FF2B5EF4-FFF2-40B4-BE49-F238E27FC236}">
                    <a16:creationId xmlns:a16="http://schemas.microsoft.com/office/drawing/2014/main" id="{7BCF6145-3D3B-414B-B7A3-339484F273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4" y="2524"/>
                <a:ext cx="186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Arial" panose="020B0604020202020204" pitchFamily="34" charset="0"/>
                  </a:rPr>
                  <a:t>1 L mixed gas</a:t>
                </a:r>
              </a:p>
            </p:txBody>
          </p:sp>
          <p:sp>
            <p:nvSpPr>
              <p:cNvPr id="9232" name="Oval 27">
                <a:extLst>
                  <a:ext uri="{FF2B5EF4-FFF2-40B4-BE49-F238E27FC236}">
                    <a16:creationId xmlns:a16="http://schemas.microsoft.com/office/drawing/2014/main" id="{7141234B-8663-47B0-849E-5BF28CEA8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" y="1667"/>
                <a:ext cx="304" cy="304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33" name="Line 28">
                <a:extLst>
                  <a:ext uri="{FF2B5EF4-FFF2-40B4-BE49-F238E27FC236}">
                    <a16:creationId xmlns:a16="http://schemas.microsoft.com/office/drawing/2014/main" id="{E0074A9E-11E0-42A4-9628-D72F67F213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49" y="1816"/>
                <a:ext cx="15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triangl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Text Box 29">
                <a:extLst>
                  <a:ext uri="{FF2B5EF4-FFF2-40B4-BE49-F238E27FC236}">
                    <a16:creationId xmlns:a16="http://schemas.microsoft.com/office/drawing/2014/main" id="{EAD0FB4D-46FB-416E-82E9-0DB276295B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53" y="1300"/>
                <a:ext cx="118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Arial" panose="020B0604020202020204" pitchFamily="34" charset="0"/>
                  </a:rPr>
                  <a:t>150 kPa</a:t>
                </a:r>
              </a:p>
            </p:txBody>
          </p:sp>
        </p:grpSp>
      </p:grpSp>
      <p:sp>
        <p:nvSpPr>
          <p:cNvPr id="6174" name="Text Box 30">
            <a:extLst>
              <a:ext uri="{FF2B5EF4-FFF2-40B4-BE49-F238E27FC236}">
                <a16:creationId xmlns:a16="http://schemas.microsoft.com/office/drawing/2014/main" id="{E1F4FD1E-675D-4EAB-AA63-732CBD534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138" y="3003550"/>
            <a:ext cx="3222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6175" name="Rectangle 31">
            <a:extLst>
              <a:ext uri="{FF2B5EF4-FFF2-40B4-BE49-F238E27FC236}">
                <a16:creationId xmlns:a16="http://schemas.microsoft.com/office/drawing/2014/main" id="{F524501A-C2A5-425C-A777-0D36F256F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4958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This works according to the KMT because at the same temperature molecules of different gases have the same energy.  It doesn’t matter if the molecules are O</a:t>
            </a:r>
            <a:r>
              <a:rPr lang="en-US" altLang="en-US" baseline="-25000">
                <a:solidFill>
                  <a:srgbClr val="000099"/>
                </a:solidFill>
                <a:latin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 or H</a:t>
            </a:r>
            <a:r>
              <a:rPr lang="en-US" altLang="en-US" baseline="-25000">
                <a:solidFill>
                  <a:srgbClr val="000099"/>
                </a:solidFill>
                <a:latin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.  Both collide with the container or other molecules with the same force.</a:t>
            </a:r>
          </a:p>
        </p:txBody>
      </p:sp>
      <p:sp>
        <p:nvSpPr>
          <p:cNvPr id="6176" name="Rectangle 32">
            <a:extLst>
              <a:ext uri="{FF2B5EF4-FFF2-40B4-BE49-F238E27FC236}">
                <a16:creationId xmlns:a16="http://schemas.microsoft.com/office/drawing/2014/main" id="{33AC117A-8360-489E-AD4D-9A4272C15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057400"/>
            <a:ext cx="1828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Note: all of these volumes are the same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build="p" autoUpdateAnimBg="0"/>
      <p:bldP spid="6149" grpId="0" autoUpdateAnimBg="0"/>
      <p:bldP spid="6174" grpId="0" autoUpdateAnimBg="0"/>
      <p:bldP spid="6175" grpId="0" build="p" autoUpdateAnimBg="0"/>
      <p:bldP spid="61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A75E9EA-D94D-432D-AC77-5FBAC85A45C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Partial Pressure Problem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563FD6BE-79E9-4A9E-ACF5-9D7CEF32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1676400"/>
            <a:ext cx="70612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diving tank contains a mixture of oxygen and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nitrogen. The pressure exerted by these gases 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 7.2 atm. The partial pressure of the nitrogen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 5.76 atm. What is the pressure exerted by 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The oxygen in </a:t>
            </a:r>
            <a:r>
              <a:rPr lang="en-US" altLang="en-US" u="sng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atm</a:t>
            </a:r>
            <a:r>
              <a:rPr lang="en-US" altLang="en-US" u="sng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&amp; </a:t>
            </a:r>
            <a:r>
              <a:rPr lang="en-US" altLang="en-US" u="sng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kPa</a:t>
            </a:r>
            <a:r>
              <a:rPr lang="en-US" alt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</a:p>
          <a:p>
            <a:pPr eaLnBrk="1" hangingPunct="1">
              <a:defRPr/>
            </a:pPr>
            <a:endParaRPr lang="en-US" altLang="en-US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altLang="en-US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=  P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O2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+ P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N2</a:t>
            </a:r>
          </a:p>
          <a:p>
            <a:pPr eaLnBrk="1" hangingPunct="1">
              <a:defRPr/>
            </a:pPr>
            <a:endParaRPr lang="en-US" altLang="en-US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7.2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= P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02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+ 5.76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atm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O2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= 1.4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		</a:t>
            </a: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O2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= 1.4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x </a:t>
            </a: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101.3 kPa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= 145.87 = 150kPa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                     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1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t fly ov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t fly ov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t fly ov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t fly ov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t fly ov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006375C-43C5-4127-846A-A39947DCE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000099"/>
                </a:solidFill>
                <a:latin typeface="Arial" panose="020B0604020202020204" pitchFamily="34" charset="0"/>
              </a:rPr>
              <a:t>Vapor Pressure Defined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A1DA146-57BF-4C86-BD84-9A4F5B92F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1143000"/>
          </a:xfrm>
        </p:spPr>
        <p:txBody>
          <a:bodyPr/>
          <a:lstStyle/>
          <a:p>
            <a:pPr marL="288925" indent="-288925" eaLnBrk="1" hangingPunct="1">
              <a:spcBef>
                <a:spcPct val="0"/>
              </a:spcBef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Vapor pressure is the pressure exerted by a vapor.  E.g. the H</a:t>
            </a:r>
            <a:r>
              <a:rPr lang="en-US" altLang="en-US" baseline="-25000">
                <a:solidFill>
                  <a:srgbClr val="000099"/>
                </a:solidFill>
                <a:latin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O(g) in a sealed container. 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FBACEDF-8959-4743-B316-C58B2A400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910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8925" indent="-2889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Yet, molecules both leave and join the surface, so vapor pressure also pushes molecules up.</a:t>
            </a:r>
          </a:p>
        </p:txBody>
      </p:sp>
      <p:grpSp>
        <p:nvGrpSpPr>
          <p:cNvPr id="7173" name="Group 5">
            <a:extLst>
              <a:ext uri="{FF2B5EF4-FFF2-40B4-BE49-F238E27FC236}">
                <a16:creationId xmlns:a16="http://schemas.microsoft.com/office/drawing/2014/main" id="{FA1F3BA6-664B-43B5-A34E-54CBCED98F1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133600"/>
            <a:ext cx="2209800" cy="1752600"/>
            <a:chOff x="384" y="1104"/>
            <a:chExt cx="1392" cy="1392"/>
          </a:xfrm>
        </p:grpSpPr>
        <p:sp>
          <p:nvSpPr>
            <p:cNvPr id="12319" name="Rectangle 6">
              <a:extLst>
                <a:ext uri="{FF2B5EF4-FFF2-40B4-BE49-F238E27FC236}">
                  <a16:creationId xmlns:a16="http://schemas.microsoft.com/office/drawing/2014/main" id="{9AF211B2-BAE4-4261-A342-F8A8E382D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104"/>
              <a:ext cx="1392" cy="13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2320" name="Rectangle 7">
              <a:extLst>
                <a:ext uri="{FF2B5EF4-FFF2-40B4-BE49-F238E27FC236}">
                  <a16:creationId xmlns:a16="http://schemas.microsoft.com/office/drawing/2014/main" id="{03BC03CE-B552-4CCA-B764-B3EC41236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60"/>
              <a:ext cx="1392" cy="33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7176" name="Oval 8">
            <a:extLst>
              <a:ext uri="{FF2B5EF4-FFF2-40B4-BE49-F238E27FC236}">
                <a16:creationId xmlns:a16="http://schemas.microsoft.com/office/drawing/2014/main" id="{F1288976-AE8C-498B-A6B3-4DF3D3461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7" name="Oval 9">
            <a:extLst>
              <a:ext uri="{FF2B5EF4-FFF2-40B4-BE49-F238E27FC236}">
                <a16:creationId xmlns:a16="http://schemas.microsoft.com/office/drawing/2014/main" id="{D9403E44-888A-4768-AFC9-74C0CE0AC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004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8" name="Oval 10">
            <a:extLst>
              <a:ext uri="{FF2B5EF4-FFF2-40B4-BE49-F238E27FC236}">
                <a16:creationId xmlns:a16="http://schemas.microsoft.com/office/drawing/2014/main" id="{C2D04F38-793F-4A08-9505-D5847A768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2766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9" name="Oval 11">
            <a:extLst>
              <a:ext uri="{FF2B5EF4-FFF2-40B4-BE49-F238E27FC236}">
                <a16:creationId xmlns:a16="http://schemas.microsoft.com/office/drawing/2014/main" id="{8C8567A6-197E-4809-AF1E-CA363DBDE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2766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0" name="Oval 12">
            <a:extLst>
              <a:ext uri="{FF2B5EF4-FFF2-40B4-BE49-F238E27FC236}">
                <a16:creationId xmlns:a16="http://schemas.microsoft.com/office/drawing/2014/main" id="{ED50FFD9-650B-4A52-BFFC-888FD2EE2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2004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1" name="Oval 13">
            <a:extLst>
              <a:ext uri="{FF2B5EF4-FFF2-40B4-BE49-F238E27FC236}">
                <a16:creationId xmlns:a16="http://schemas.microsoft.com/office/drawing/2014/main" id="{9FF7124B-8C3C-4163-A38F-40632F839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413" y="2971800"/>
            <a:ext cx="128587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2" name="Oval 14">
            <a:extLst>
              <a:ext uri="{FF2B5EF4-FFF2-40B4-BE49-F238E27FC236}">
                <a16:creationId xmlns:a16="http://schemas.microsoft.com/office/drawing/2014/main" id="{56D66CDA-9D6A-4335-A04A-A2B4D995B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2613" y="2995613"/>
            <a:ext cx="128587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3" name="Oval 15">
            <a:extLst>
              <a:ext uri="{FF2B5EF4-FFF2-40B4-BE49-F238E27FC236}">
                <a16:creationId xmlns:a16="http://schemas.microsoft.com/office/drawing/2014/main" id="{44ED2082-6A02-4205-9E32-FC74E77EA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43213"/>
            <a:ext cx="128588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4" name="Oval 16">
            <a:extLst>
              <a:ext uri="{FF2B5EF4-FFF2-40B4-BE49-F238E27FC236}">
                <a16:creationId xmlns:a16="http://schemas.microsoft.com/office/drawing/2014/main" id="{F066CFB3-BC33-46A7-A6E0-2374953EF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013" y="2819400"/>
            <a:ext cx="128587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5" name="Oval 17">
            <a:extLst>
              <a:ext uri="{FF2B5EF4-FFF2-40B4-BE49-F238E27FC236}">
                <a16:creationId xmlns:a16="http://schemas.microsoft.com/office/drawing/2014/main" id="{0564F4F8-441F-4783-B4EF-AB99107C5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384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6" name="Oval 18">
            <a:extLst>
              <a:ext uri="{FF2B5EF4-FFF2-40B4-BE49-F238E27FC236}">
                <a16:creationId xmlns:a16="http://schemas.microsoft.com/office/drawing/2014/main" id="{01721230-9E8C-480D-A7C0-79B89FF0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6670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7" name="Oval 19">
            <a:extLst>
              <a:ext uri="{FF2B5EF4-FFF2-40B4-BE49-F238E27FC236}">
                <a16:creationId xmlns:a16="http://schemas.microsoft.com/office/drawing/2014/main" id="{AFC993C1-969C-40F1-90D8-94C79454D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413" y="2767013"/>
            <a:ext cx="128587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8" name="Oval 20">
            <a:extLst>
              <a:ext uri="{FF2B5EF4-FFF2-40B4-BE49-F238E27FC236}">
                <a16:creationId xmlns:a16="http://schemas.microsoft.com/office/drawing/2014/main" id="{2940825D-4A67-45C9-8AE8-1B7F5B4F7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19413"/>
            <a:ext cx="128588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89" name="Oval 21">
            <a:extLst>
              <a:ext uri="{FF2B5EF4-FFF2-40B4-BE49-F238E27FC236}">
                <a16:creationId xmlns:a16="http://schemas.microsoft.com/office/drawing/2014/main" id="{694FC2BD-92E0-4047-91B7-3A1AB4B1D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614613"/>
            <a:ext cx="128588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0" name="Oval 22">
            <a:extLst>
              <a:ext uri="{FF2B5EF4-FFF2-40B4-BE49-F238E27FC236}">
                <a16:creationId xmlns:a16="http://schemas.microsoft.com/office/drawing/2014/main" id="{21DB4B9F-764F-461F-A40E-89399B61B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86013"/>
            <a:ext cx="128588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1" name="Oval 23">
            <a:extLst>
              <a:ext uri="{FF2B5EF4-FFF2-40B4-BE49-F238E27FC236}">
                <a16:creationId xmlns:a16="http://schemas.microsoft.com/office/drawing/2014/main" id="{BE393D16-1C99-4009-88A1-AF05202FC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2309813"/>
            <a:ext cx="128587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2" name="Oval 24">
            <a:extLst>
              <a:ext uri="{FF2B5EF4-FFF2-40B4-BE49-F238E27FC236}">
                <a16:creationId xmlns:a16="http://schemas.microsoft.com/office/drawing/2014/main" id="{A69605A8-5472-4CB7-9D46-CCA379A06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38413"/>
            <a:ext cx="128588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3" name="Oval 25">
            <a:extLst>
              <a:ext uri="{FF2B5EF4-FFF2-40B4-BE49-F238E27FC236}">
                <a16:creationId xmlns:a16="http://schemas.microsoft.com/office/drawing/2014/main" id="{9EDBA3C0-1E93-472B-B111-7E93D57FE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7432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4" name="Oval 26">
            <a:extLst>
              <a:ext uri="{FF2B5EF4-FFF2-40B4-BE49-F238E27FC236}">
                <a16:creationId xmlns:a16="http://schemas.microsoft.com/office/drawing/2014/main" id="{A9AA5E2B-13B2-486D-91BC-709856D3C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309813"/>
            <a:ext cx="128588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5" name="Oval 27">
            <a:extLst>
              <a:ext uri="{FF2B5EF4-FFF2-40B4-BE49-F238E27FC236}">
                <a16:creationId xmlns:a16="http://schemas.microsoft.com/office/drawing/2014/main" id="{4ADDDA62-1919-41C4-8947-AAB34EFC9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33613"/>
            <a:ext cx="128588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6" name="Oval 28">
            <a:extLst>
              <a:ext uri="{FF2B5EF4-FFF2-40B4-BE49-F238E27FC236}">
                <a16:creationId xmlns:a16="http://schemas.microsoft.com/office/drawing/2014/main" id="{9D3896C9-8270-4366-AE64-E62F43748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13" y="2233613"/>
            <a:ext cx="128587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7" name="AutoShape 29">
            <a:extLst>
              <a:ext uri="{FF2B5EF4-FFF2-40B4-BE49-F238E27FC236}">
                <a16:creationId xmlns:a16="http://schemas.microsoft.com/office/drawing/2014/main" id="{CE889483-EBE7-4D9F-9712-AA817133371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2000" y="2667000"/>
            <a:ext cx="457200" cy="838200"/>
          </a:xfrm>
          <a:prstGeom prst="upArrow">
            <a:avLst>
              <a:gd name="adj1" fmla="val 30565"/>
              <a:gd name="adj2" fmla="val 607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8" name="AutoShape 30">
            <a:extLst>
              <a:ext uri="{FF2B5EF4-FFF2-40B4-BE49-F238E27FC236}">
                <a16:creationId xmlns:a16="http://schemas.microsoft.com/office/drawing/2014/main" id="{8F07BD78-4295-4F20-86D5-E44B579E9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667000"/>
            <a:ext cx="457200" cy="838200"/>
          </a:xfrm>
          <a:prstGeom prst="upArrow">
            <a:avLst>
              <a:gd name="adj1" fmla="val 30565"/>
              <a:gd name="adj2" fmla="val 607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99" name="Rectangle 31">
            <a:extLst>
              <a:ext uri="{FF2B5EF4-FFF2-40B4-BE49-F238E27FC236}">
                <a16:creationId xmlns:a16="http://schemas.microsoft.com/office/drawing/2014/main" id="{8930F4A8-61FF-4294-8460-78407BD13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981200"/>
            <a:ext cx="6477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Eventually the air above the water is filled with vapor pushing down. As temperature </a:t>
            </a:r>
            <a:r>
              <a:rPr lang="en-US" altLang="en-US" b="1">
                <a:solidFill>
                  <a:srgbClr val="00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, more molecules fill the air, and vapor pressure </a:t>
            </a:r>
            <a:r>
              <a:rPr lang="en-US" altLang="en-US" b="1">
                <a:solidFill>
                  <a:srgbClr val="00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200" name="Rectangle 32">
            <a:extLst>
              <a:ext uri="{FF2B5EF4-FFF2-40B4-BE49-F238E27FC236}">
                <a16:creationId xmlns:a16="http://schemas.microsoft.com/office/drawing/2014/main" id="{F815317F-38E1-41A2-A1C6-ED0ED6160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257800"/>
            <a:ext cx="8991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8925" indent="-2889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build="p" autoUpdateAnimBg="0"/>
      <p:bldP spid="720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B294B8-781D-425C-93F9-0A8885475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000099"/>
                </a:solidFill>
                <a:latin typeface="Arial" panose="020B0604020202020204" pitchFamily="34" charset="0"/>
              </a:rPr>
              <a:t>Measuring Vapor Pressure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D50DDF0-9109-40DD-877C-157EA4BE4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85800"/>
            <a:ext cx="3810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8925" indent="-2889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400">
                <a:solidFill>
                  <a:srgbClr val="000099"/>
                </a:solidFill>
                <a:latin typeface="Arial" panose="020B0604020202020204" pitchFamily="34" charset="0"/>
              </a:rPr>
              <a:t>When the vapor pressure is equal to the atmospheric pressure (P</a:t>
            </a:r>
            <a:r>
              <a:rPr lang="en-US" altLang="en-US" sz="2400" baseline="-25000">
                <a:solidFill>
                  <a:srgbClr val="000099"/>
                </a:solidFill>
                <a:latin typeface="Arial" panose="020B0604020202020204" pitchFamily="34" charset="0"/>
              </a:rPr>
              <a:t>atm</a:t>
            </a:r>
            <a:r>
              <a:rPr lang="en-US" altLang="en-US" sz="2400">
                <a:solidFill>
                  <a:srgbClr val="000099"/>
                </a:solidFill>
                <a:latin typeface="Arial" panose="020B0604020202020204" pitchFamily="34" charset="0"/>
              </a:rPr>
              <a:t>), the push out is enough to overcome P</a:t>
            </a:r>
            <a:r>
              <a:rPr lang="en-US" altLang="en-US" sz="2400" baseline="-25000">
                <a:solidFill>
                  <a:srgbClr val="000099"/>
                </a:solidFill>
                <a:latin typeface="Arial" panose="020B0604020202020204" pitchFamily="34" charset="0"/>
              </a:rPr>
              <a:t>atm</a:t>
            </a:r>
            <a:r>
              <a:rPr lang="en-US" altLang="en-US" sz="2400">
                <a:solidFill>
                  <a:srgbClr val="000099"/>
                </a:solidFill>
                <a:latin typeface="Arial" panose="020B0604020202020204" pitchFamily="34" charset="0"/>
              </a:rPr>
              <a:t> and boiling occurs</a:t>
            </a:r>
            <a:r>
              <a:rPr lang="en-US" altLang="en-US" sz="3200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242" name="Rectangle 50">
            <a:extLst>
              <a:ext uri="{FF2B5EF4-FFF2-40B4-BE49-F238E27FC236}">
                <a16:creationId xmlns:a16="http://schemas.microsoft.com/office/drawing/2014/main" id="{58FA549D-BF46-4A3D-91F2-EE084BBA7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320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8925" indent="-2889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solidFill>
                  <a:srgbClr val="000099"/>
                </a:solidFill>
                <a:latin typeface="Arial" panose="020B0604020202020204" pitchFamily="34" charset="0"/>
              </a:rPr>
              <a:t>Thus, water will boil at a temperature below 100 °C if the atmospheric pressure is reduced.</a:t>
            </a:r>
          </a:p>
        </p:txBody>
      </p:sp>
      <p:pic>
        <p:nvPicPr>
          <p:cNvPr id="13317" name="Picture 1029" descr="https://img.docstoccdn.com/thumb/orig/21922531.png">
            <a:extLst>
              <a:ext uri="{FF2B5EF4-FFF2-40B4-BE49-F238E27FC236}">
                <a16:creationId xmlns:a16="http://schemas.microsoft.com/office/drawing/2014/main" id="{0656E953-6A99-4731-8F7E-D80CF1FAE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3" t="2440" r="27274" b="9756"/>
          <a:stretch>
            <a:fillRect/>
          </a:stretch>
        </p:blipFill>
        <p:spPr bwMode="auto">
          <a:xfrm>
            <a:off x="4419600" y="666750"/>
            <a:ext cx="3581400" cy="599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24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7DE78E5-5EF7-4664-8E3C-31DC74777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000099"/>
                </a:solidFill>
                <a:latin typeface="Arial" panose="020B0604020202020204" pitchFamily="34" charset="0"/>
              </a:rPr>
              <a:t>Collecting gases over water</a:t>
            </a:r>
          </a:p>
        </p:txBody>
      </p:sp>
      <p:sp>
        <p:nvSpPr>
          <p:cNvPr id="14339" name="Content Placeholder 1">
            <a:extLst>
              <a:ext uri="{FF2B5EF4-FFF2-40B4-BE49-F238E27FC236}">
                <a16:creationId xmlns:a16="http://schemas.microsoft.com/office/drawing/2014/main" id="{85ABFA87-0DE0-422A-B8E7-35D506A41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C2AE417-1C35-468C-BF94-A5A39D802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7867650" cy="483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546100" defTabSz="974725" eaLnBrk="1" hangingPunct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</a:rPr>
              <a:t>Many times gases are collected over H</a:t>
            </a:r>
            <a:r>
              <a:rPr lang="en-US" altLang="en-US" b="1" baseline="-25000" dirty="0">
                <a:solidFill>
                  <a:srgbClr val="000099"/>
                </a:solidFill>
                <a:latin typeface="Arial" panose="020B0604020202020204" pitchFamily="34" charset="0"/>
              </a:rPr>
              <a:t>2</a:t>
            </a: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</a:rPr>
              <a:t>O</a:t>
            </a:r>
          </a:p>
          <a:p>
            <a:pPr marL="609600" indent="-546100" defTabSz="974725" eaLnBrk="1" hangingPunct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</a:rPr>
              <a:t>Water Vapor can be determined from a chart of known values at given temperatures</a:t>
            </a:r>
          </a:p>
          <a:p>
            <a:pPr marL="609600" indent="-546100" defTabSz="974725" eaLnBrk="1" hangingPunct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</a:rPr>
              <a:t>The water vapor pressure must be subtracted from the total pressure (to get the pressure of the dry gas).</a:t>
            </a:r>
          </a:p>
          <a:p>
            <a:pPr marL="63500" indent="0" defTabSz="974725"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609600" indent="-546100" defTabSz="974725"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pic>
        <p:nvPicPr>
          <p:cNvPr id="14341" name="Picture 1040" descr="http://www.thestudentroom.co.uk/attachment.php?attachmentid=82193&amp;d=1268417553">
            <a:extLst>
              <a:ext uri="{FF2B5EF4-FFF2-40B4-BE49-F238E27FC236}">
                <a16:creationId xmlns:a16="http://schemas.microsoft.com/office/drawing/2014/main" id="{65E5B797-71B9-4418-92F4-5F63A2409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764088"/>
            <a:ext cx="2779713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B6263F6-D845-4ACC-AEC9-CFEE3CD77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000099"/>
                </a:solidFill>
                <a:latin typeface="Arial" panose="020B0604020202020204" pitchFamily="34" charset="0"/>
              </a:rPr>
              <a:t>Sample calculation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E339892-40B7-4BE1-9F90-E196B553A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9067800" cy="59436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454025" algn="l"/>
              </a:tabLst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An unknown gas was collected over 28°C H</a:t>
            </a:r>
            <a:r>
              <a:rPr lang="en-US" altLang="en-US" baseline="-25000">
                <a:solidFill>
                  <a:srgbClr val="000099"/>
                </a:solidFill>
                <a:latin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O. If the P</a:t>
            </a:r>
            <a:r>
              <a:rPr lang="en-US" altLang="en-US" baseline="-25000">
                <a:solidFill>
                  <a:srgbClr val="000099"/>
                </a:solidFill>
                <a:latin typeface="Arial" panose="020B0604020202020204" pitchFamily="34" charset="0"/>
              </a:rPr>
              <a:t>atm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=102.9 kPa, determine the pressure of the unknown gas.  </a:t>
            </a:r>
          </a:p>
          <a:p>
            <a:pPr marL="0" indent="0" eaLnBrk="1" hangingPunct="1">
              <a:lnSpc>
                <a:spcPct val="95000"/>
              </a:lnSpc>
              <a:spcBef>
                <a:spcPct val="15000"/>
              </a:spcBef>
              <a:buFontTx/>
              <a:buNone/>
              <a:tabLst>
                <a:tab pos="454025" algn="l"/>
              </a:tabLst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P</a:t>
            </a:r>
            <a:r>
              <a:rPr lang="en-US" altLang="en-US" baseline="-25000">
                <a:solidFill>
                  <a:srgbClr val="000099"/>
                </a:solidFill>
                <a:latin typeface="Arial" panose="020B0604020202020204" pitchFamily="34" charset="0"/>
              </a:rPr>
              <a:t>total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 =  P</a:t>
            </a:r>
            <a:r>
              <a:rPr lang="en-US" altLang="en-US" baseline="-25000">
                <a:solidFill>
                  <a:srgbClr val="000099"/>
                </a:solidFill>
                <a:latin typeface="Arial" panose="020B0604020202020204" pitchFamily="34" charset="0"/>
              </a:rPr>
              <a:t>H2O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 +  P</a:t>
            </a:r>
            <a:r>
              <a:rPr lang="en-US" altLang="en-US" baseline="-25000">
                <a:solidFill>
                  <a:srgbClr val="000099"/>
                </a:solidFill>
                <a:latin typeface="Arial" panose="020B0604020202020204" pitchFamily="34" charset="0"/>
              </a:rPr>
              <a:t>gas</a:t>
            </a:r>
            <a:endParaRPr lang="en-US" altLang="en-US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15000"/>
              </a:spcBef>
              <a:buFontTx/>
              <a:buNone/>
              <a:tabLst>
                <a:tab pos="454025" algn="l"/>
              </a:tabLst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102.9 kPa  =  28.3 mm Hg +  P</a:t>
            </a:r>
            <a:r>
              <a:rPr lang="en-US" altLang="en-US" baseline="-25000">
                <a:solidFill>
                  <a:srgbClr val="000099"/>
                </a:solidFill>
                <a:latin typeface="Arial" panose="020B0604020202020204" pitchFamily="34" charset="0"/>
              </a:rPr>
              <a:t>gas</a:t>
            </a:r>
            <a:endParaRPr lang="en-US" altLang="en-US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454025" algn="l"/>
              </a:tabLst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	</a:t>
            </a:r>
            <a:r>
              <a:rPr lang="en-US" altLang="en-US" u="sng">
                <a:solidFill>
                  <a:srgbClr val="000099"/>
                </a:solidFill>
                <a:latin typeface="Arial" panose="020B0604020202020204" pitchFamily="34" charset="0"/>
              </a:rPr>
              <a:t>Convert to get same units!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454025" algn="l"/>
              </a:tabLst>
            </a:pPr>
            <a:endParaRPr lang="en-US" altLang="en-US" u="sng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454025" algn="l"/>
              </a:tabLst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28.3 mm Hg x </a:t>
            </a:r>
            <a:r>
              <a:rPr lang="en-US" altLang="en-US" u="sng">
                <a:solidFill>
                  <a:srgbClr val="000099"/>
                </a:solidFill>
                <a:latin typeface="Arial" panose="020B0604020202020204" pitchFamily="34" charset="0"/>
              </a:rPr>
              <a:t>101.3 kPa   </a:t>
            </a: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=   3.77 kPa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454025" algn="l"/>
              </a:tabLst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                        760 mm Hg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454025" algn="l"/>
              </a:tabLst>
            </a:pPr>
            <a:endParaRPr lang="en-US" altLang="en-US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454025" algn="l"/>
              </a:tabLst>
            </a:pPr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</a:rPr>
              <a:t>102.9 kPa -  3.77 kPa  = 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99.1 kPa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454025" algn="l"/>
              </a:tabLst>
            </a:pPr>
            <a:endParaRPr lang="en-US" altLang="en-US" u="sng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F011EAC8-70B1-4CD6-9513-89995D0EF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867400"/>
            <a:ext cx="76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baseline="-250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4C7540A3-979F-402A-9056-0DC004E82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8674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baseline="-250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80FE1C31-3326-486B-9A06-00B181A99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054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baseline="-250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8" grpId="0" build="p" autoUpdateAnimBg="0"/>
      <p:bldP spid="10253" grpId="0" build="p" autoUpdateAnimBg="0"/>
      <p:bldP spid="1025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572</Words>
  <Application>Microsoft Office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 New Roman</vt:lpstr>
      <vt:lpstr>Arial</vt:lpstr>
      <vt:lpstr>Calibri</vt:lpstr>
      <vt:lpstr>Verdana</vt:lpstr>
      <vt:lpstr>Comic Sans MS</vt:lpstr>
      <vt:lpstr>Symbol</vt:lpstr>
      <vt:lpstr>Default Design</vt:lpstr>
      <vt:lpstr>PowerPoint Presentation</vt:lpstr>
      <vt:lpstr>PowerPoint Presentation</vt:lpstr>
      <vt:lpstr>Partial Pressures</vt:lpstr>
      <vt:lpstr>Summary</vt:lpstr>
      <vt:lpstr>Partial Pressure Problem</vt:lpstr>
      <vt:lpstr>Vapor Pressure Defined</vt:lpstr>
      <vt:lpstr>Measuring Vapor Pressure</vt:lpstr>
      <vt:lpstr>Collecting gases over water</vt:lpstr>
      <vt:lpstr>Sample calculation</vt:lpstr>
      <vt:lpstr>Using Percents </vt:lpstr>
      <vt:lpstr>Sample Problem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Lesson - Dalton's Law of Partial Pressures</dc:title>
  <dc:subject>Chemistry Resources for High School Teachers and Students - PowerPoint Lessons, Notes, Labs, Worksheets, Handouts, Practice Problems, and Solutions.</dc:subject>
  <dc:creator>Jeremy Schneider</dc:creator>
  <dc:description>Copyright 2007 - All Rights Reserved -_x000d_
visit www.chalkbored.com for details</dc:description>
  <cp:lastModifiedBy>Share Point3</cp:lastModifiedBy>
  <cp:revision>22</cp:revision>
  <dcterms:created xsi:type="dcterms:W3CDTF">2001-12-11T03:56:25Z</dcterms:created>
  <dcterms:modified xsi:type="dcterms:W3CDTF">2019-09-26T02:11:01Z</dcterms:modified>
</cp:coreProperties>
</file>