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71" r:id="rId3"/>
    <p:sldId id="269" r:id="rId4"/>
    <p:sldId id="272" r:id="rId5"/>
    <p:sldId id="273" r:id="rId6"/>
    <p:sldId id="274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0988BAB-8BB7-400A-A166-E2545496A6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7C1F7E-A8C6-4310-BF0A-4C12408388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2305219-5121-4935-AF5E-3F0951447C6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C1B70C6-E018-4A41-AD23-11649A789C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9FC3622-1B19-44A2-B3B6-124FBCB70F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9DCAE8D-6BD5-4712-84A2-77FC9D25D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820672-93E6-4303-987C-D6C85DD4C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9194BA4-1E4C-48E0-9E99-7AC8467D1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4386C2-D7BB-4640-B7D6-CC93D3561BAA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77735DF-13C2-4E31-BC8C-FEC794E170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DC81273-8D97-46A5-82E9-BE1807C02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ADF70C8-BF5D-4CE0-B325-D70E954F65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59792D-7DA0-4950-B560-B4D7C95E925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54B78B1-78C7-4C0E-9186-18902E3A6D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FAE698-9B24-4C1E-99DC-57F9F7394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http://images.jupiterimages.com/common/detail/56/84/23298456.jpg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9BC3877-D2FE-4F26-91B9-65C29F4F7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D701D8-FB92-47CD-A6F5-9E1960BD7142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DEE2010-1C40-4D13-8818-8893E52E77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D4FD44B-D345-4E6F-B5D0-9326666D1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The pressure for this data was NOT at 1 atm. 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Practice with this data: (where Pressure = 1 atmosphere)</a:t>
            </a:r>
          </a:p>
          <a:p>
            <a:pPr eaLnBrk="1" hangingPunct="1"/>
            <a:r>
              <a:rPr lang="en-US" altLang="en-US"/>
              <a:t>	</a:t>
            </a:r>
            <a:r>
              <a:rPr lang="en-US" altLang="en-US" b="1"/>
              <a:t>Volume	Temp (</a:t>
            </a:r>
            <a:r>
              <a:rPr lang="en-US" altLang="en-US" b="1" baseline="30000"/>
              <a:t>o</a:t>
            </a:r>
            <a:r>
              <a:rPr lang="en-US" altLang="en-US" b="1"/>
              <a:t>C)    (K)		V/T</a:t>
            </a:r>
          </a:p>
          <a:p>
            <a:pPr eaLnBrk="1" hangingPunct="1"/>
            <a:r>
              <a:rPr lang="en-US" altLang="en-US" b="1"/>
              <a:t>	63.4 L	500		773		0.0821</a:t>
            </a:r>
          </a:p>
          <a:p>
            <a:pPr eaLnBrk="1" hangingPunct="1"/>
            <a:r>
              <a:rPr lang="en-US" altLang="en-US" b="1"/>
              <a:t>	55.2		400		673		0.0821</a:t>
            </a:r>
          </a:p>
          <a:p>
            <a:pPr eaLnBrk="1" hangingPunct="1"/>
            <a:r>
              <a:rPr lang="en-US" altLang="en-US" b="1"/>
              <a:t>	47.0		300		573		0.0821</a:t>
            </a:r>
          </a:p>
          <a:p>
            <a:pPr eaLnBrk="1" hangingPunct="1"/>
            <a:r>
              <a:rPr lang="en-US" altLang="en-US" b="1"/>
              <a:t>	38.8		200		473		0.0821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/>
              <a:t>As the pressure on a gas increases, the volume of the gas decreases because the gas particles are forced closer together.</a:t>
            </a:r>
          </a:p>
          <a:p>
            <a:pPr eaLnBrk="1" hangingPunct="1"/>
            <a:endParaRPr lang="en-US" altLang="en-US" sz="500"/>
          </a:p>
          <a:p>
            <a:pPr eaLnBrk="1" hangingPunct="1"/>
            <a:r>
              <a:rPr lang="en-US" altLang="en-US"/>
              <a:t>As the pressure on a gas decreases, the gas volume increases because the gas particles can now move farther apart.</a:t>
            </a:r>
          </a:p>
          <a:p>
            <a:pPr eaLnBrk="1" hangingPunct="1"/>
            <a:endParaRPr lang="en-US" altLang="en-US" sz="500"/>
          </a:p>
          <a:p>
            <a:pPr eaLnBrk="1" hangingPunct="1"/>
            <a:r>
              <a:rPr lang="en-US" altLang="en-US"/>
              <a:t>Boyle carried out some experiments that determined the quantitative relationship between the pressure and volume of a gas.</a:t>
            </a:r>
          </a:p>
          <a:p>
            <a:pPr eaLnBrk="1" hangingPunct="1"/>
            <a:endParaRPr lang="en-US" altLang="en-US" sz="500"/>
          </a:p>
          <a:p>
            <a:pPr eaLnBrk="1" hangingPunct="1"/>
            <a:r>
              <a:rPr lang="en-US" altLang="en-US"/>
              <a:t>Plots of Boyle’s data showed that a simple plot of </a:t>
            </a:r>
            <a:r>
              <a:rPr lang="en-US" altLang="en-US" i="1"/>
              <a:t>V </a:t>
            </a:r>
            <a:r>
              <a:rPr lang="en-US" altLang="en-US"/>
              <a:t>versus </a:t>
            </a:r>
            <a:r>
              <a:rPr lang="en-US" altLang="en-US" i="1"/>
              <a:t>P</a:t>
            </a:r>
            <a:r>
              <a:rPr lang="en-US" altLang="en-US"/>
              <a:t> is a hyperbola and reveals an inverse relationship between pressure and volume; as the pressure is doubled, the volume decreases by a factor of two.</a:t>
            </a:r>
          </a:p>
          <a:p>
            <a:pPr eaLnBrk="1" hangingPunct="1"/>
            <a:r>
              <a:rPr lang="en-US" altLang="en-US"/>
              <a:t>Relationship between the two quantities is described by the equation   </a:t>
            </a:r>
            <a:r>
              <a:rPr lang="en-US" altLang="en-US" i="1"/>
              <a:t>PV</a:t>
            </a:r>
            <a:r>
              <a:rPr lang="en-US" altLang="en-US"/>
              <a:t> = constant.</a:t>
            </a:r>
          </a:p>
          <a:p>
            <a:pPr eaLnBrk="1" hangingPunct="1"/>
            <a:endParaRPr lang="en-US" altLang="en-US" sz="600"/>
          </a:p>
          <a:p>
            <a:pPr eaLnBrk="1" hangingPunct="1"/>
            <a:r>
              <a:rPr lang="en-US" altLang="en-US"/>
              <a:t>Dividing both sides by </a:t>
            </a:r>
            <a:r>
              <a:rPr lang="en-US" altLang="en-US" i="1"/>
              <a:t>P</a:t>
            </a:r>
            <a:r>
              <a:rPr lang="en-US" altLang="en-US"/>
              <a:t> gives an equation that illustrates the inverse relationship between </a:t>
            </a:r>
            <a:r>
              <a:rPr lang="en-US" altLang="en-US" i="1"/>
              <a:t>P</a:t>
            </a:r>
            <a:r>
              <a:rPr lang="en-US" altLang="en-US"/>
              <a:t> and </a:t>
            </a:r>
            <a:r>
              <a:rPr lang="en-US" altLang="en-US" i="1"/>
              <a:t>V:</a:t>
            </a:r>
          </a:p>
          <a:p>
            <a:pPr eaLnBrk="1" hangingPunct="1"/>
            <a:r>
              <a:rPr lang="en-US" altLang="en-US" sz="1400"/>
              <a:t>                  </a:t>
            </a:r>
            <a:r>
              <a:rPr lang="en-US" altLang="en-US" b="1"/>
              <a:t>V = </a:t>
            </a:r>
            <a:r>
              <a:rPr lang="en-US" altLang="en-US" b="1" u="sng"/>
              <a:t>constant </a:t>
            </a:r>
            <a:r>
              <a:rPr lang="en-US" altLang="en-US" b="1"/>
              <a:t> = constant(1/P) or V </a:t>
            </a:r>
            <a:r>
              <a:rPr lang="en-US" altLang="en-US" b="1">
                <a:sym typeface="Symbol" panose="05050102010706020507" pitchFamily="18" charset="2"/>
              </a:rPr>
              <a:t> 1/P</a:t>
            </a:r>
          </a:p>
          <a:p>
            <a:pPr eaLnBrk="1" hangingPunct="1"/>
            <a:r>
              <a:rPr lang="en-US" altLang="en-US" b="1">
                <a:sym typeface="Symbol" panose="05050102010706020507" pitchFamily="18" charset="2"/>
              </a:rPr>
              <a:t>                                  P</a:t>
            </a:r>
          </a:p>
          <a:p>
            <a:pPr eaLnBrk="1" hangingPunct="1"/>
            <a:endParaRPr lang="en-US" altLang="en-US" sz="6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•   A plot of </a:t>
            </a:r>
            <a:r>
              <a:rPr lang="en-US" altLang="en-US" i="1">
                <a:sym typeface="Symbol" panose="05050102010706020507" pitchFamily="18" charset="2"/>
              </a:rPr>
              <a:t>V </a:t>
            </a:r>
            <a:r>
              <a:rPr lang="en-US" altLang="en-US">
                <a:sym typeface="Symbol" panose="05050102010706020507" pitchFamily="18" charset="2"/>
              </a:rPr>
              <a:t>versus 1/</a:t>
            </a:r>
            <a:r>
              <a:rPr lang="en-US" altLang="en-US" i="1">
                <a:sym typeface="Symbol" panose="05050102010706020507" pitchFamily="18" charset="2"/>
              </a:rPr>
              <a:t>P</a:t>
            </a:r>
            <a:r>
              <a:rPr lang="en-US" altLang="en-US">
                <a:sym typeface="Symbol" panose="05050102010706020507" pitchFamily="18" charset="2"/>
              </a:rPr>
              <a:t> is a straight line whose slope is equal to the constant.</a:t>
            </a: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•   Numerical value of the constant depends on the amount of gas used in the experiment and on the temperature at which the experiments are carried out.</a:t>
            </a: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•   This relationship between pressure and volume is known as </a:t>
            </a:r>
            <a:r>
              <a:rPr lang="en-US" altLang="en-US" b="1" i="1">
                <a:sym typeface="Symbol" panose="05050102010706020507" pitchFamily="18" charset="2"/>
              </a:rPr>
              <a:t>Boyle’s</a:t>
            </a:r>
            <a:r>
              <a:rPr lang="en-US" altLang="en-US" b="1">
                <a:sym typeface="Symbol" panose="05050102010706020507" pitchFamily="18" charset="2"/>
              </a:rPr>
              <a:t> </a:t>
            </a:r>
            <a:r>
              <a:rPr lang="en-US" altLang="en-US" b="1" i="1">
                <a:sym typeface="Symbol" panose="05050102010706020507" pitchFamily="18" charset="2"/>
              </a:rPr>
              <a:t>law</a:t>
            </a:r>
            <a:r>
              <a:rPr lang="en-US" altLang="en-US">
                <a:sym typeface="Symbol" panose="05050102010706020507" pitchFamily="18" charset="2"/>
              </a:rPr>
              <a:t> which states that </a:t>
            </a:r>
            <a:r>
              <a:rPr lang="en-US" altLang="en-US" i="1">
                <a:sym typeface="Symbol" panose="05050102010706020507" pitchFamily="18" charset="2"/>
              </a:rPr>
              <a:t>at constant temperature, the volume of a fixed amount of a gas is inversely proportional to its pressure.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CBC1923-1044-4978-8E93-ED02C206A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C42C14-228E-4754-9BEE-97F7CF69611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229DD05-31A5-42A7-9FA7-A532E0C277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B151DB-4190-4B2B-852E-15D015A5A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As the pressure on a gas increases, the volume of the gas decreases because the gas particles are forced closer together.</a:t>
            </a:r>
          </a:p>
          <a:p>
            <a:pPr eaLnBrk="1" hangingPunct="1"/>
            <a:endParaRPr lang="en-US" altLang="en-US" sz="500"/>
          </a:p>
          <a:p>
            <a:pPr eaLnBrk="1" hangingPunct="1"/>
            <a:r>
              <a:rPr lang="en-US" altLang="en-US"/>
              <a:t>As the pressure on a gas decreases, the gas volume increases because the gas particles can now move farther apart.</a:t>
            </a:r>
          </a:p>
          <a:p>
            <a:pPr eaLnBrk="1" hangingPunct="1"/>
            <a:endParaRPr lang="en-US" altLang="en-US" sz="500"/>
          </a:p>
          <a:p>
            <a:pPr eaLnBrk="1" hangingPunct="1"/>
            <a:r>
              <a:rPr lang="en-US" altLang="en-US"/>
              <a:t>Boyle carried out some experiments that determined the quantitative relationship between the pressure and volume of a gas.</a:t>
            </a:r>
          </a:p>
          <a:p>
            <a:pPr eaLnBrk="1" hangingPunct="1"/>
            <a:endParaRPr lang="en-US" altLang="en-US" sz="500"/>
          </a:p>
          <a:p>
            <a:pPr eaLnBrk="1" hangingPunct="1"/>
            <a:r>
              <a:rPr lang="en-US" altLang="en-US"/>
              <a:t>Plots of Boyle’s data showed that a simple plot of </a:t>
            </a:r>
            <a:r>
              <a:rPr lang="en-US" altLang="en-US" i="1"/>
              <a:t>V </a:t>
            </a:r>
            <a:r>
              <a:rPr lang="en-US" altLang="en-US"/>
              <a:t>versus </a:t>
            </a:r>
            <a:r>
              <a:rPr lang="en-US" altLang="en-US" i="1"/>
              <a:t>P</a:t>
            </a:r>
            <a:r>
              <a:rPr lang="en-US" altLang="en-US"/>
              <a:t> is a hyperbola and reveals an inverse relationship between pressure and volume; as the pressure is doubled, the volume decreases by a factor of two.</a:t>
            </a:r>
          </a:p>
          <a:p>
            <a:pPr eaLnBrk="1" hangingPunct="1"/>
            <a:r>
              <a:rPr lang="en-US" altLang="en-US"/>
              <a:t>Relationship between the two quantities is described by the equation   </a:t>
            </a:r>
            <a:r>
              <a:rPr lang="en-US" altLang="en-US" i="1"/>
              <a:t>PV</a:t>
            </a:r>
            <a:r>
              <a:rPr lang="en-US" altLang="en-US"/>
              <a:t> = constant.</a:t>
            </a:r>
          </a:p>
          <a:p>
            <a:pPr eaLnBrk="1" hangingPunct="1"/>
            <a:endParaRPr lang="en-US" altLang="en-US" sz="600"/>
          </a:p>
          <a:p>
            <a:pPr eaLnBrk="1" hangingPunct="1"/>
            <a:r>
              <a:rPr lang="en-US" altLang="en-US"/>
              <a:t>Dividing both sides by </a:t>
            </a:r>
            <a:r>
              <a:rPr lang="en-US" altLang="en-US" i="1"/>
              <a:t>P</a:t>
            </a:r>
            <a:r>
              <a:rPr lang="en-US" altLang="en-US"/>
              <a:t> gives an equation that illustrates the inverse relationship between </a:t>
            </a:r>
            <a:r>
              <a:rPr lang="en-US" altLang="en-US" i="1"/>
              <a:t>P</a:t>
            </a:r>
            <a:r>
              <a:rPr lang="en-US" altLang="en-US"/>
              <a:t> and </a:t>
            </a:r>
            <a:r>
              <a:rPr lang="en-US" altLang="en-US" i="1"/>
              <a:t>V:</a:t>
            </a:r>
          </a:p>
          <a:p>
            <a:pPr eaLnBrk="1" hangingPunct="1"/>
            <a:r>
              <a:rPr lang="en-US" altLang="en-US" sz="1400"/>
              <a:t>                  </a:t>
            </a:r>
            <a:r>
              <a:rPr lang="en-US" altLang="en-US" b="1"/>
              <a:t>V = </a:t>
            </a:r>
            <a:r>
              <a:rPr lang="en-US" altLang="en-US" b="1" u="sng"/>
              <a:t>constant </a:t>
            </a:r>
            <a:r>
              <a:rPr lang="en-US" altLang="en-US" b="1"/>
              <a:t> = constant(1/P) or V </a:t>
            </a:r>
            <a:r>
              <a:rPr lang="en-US" altLang="en-US" b="1">
                <a:sym typeface="Symbol" panose="05050102010706020507" pitchFamily="18" charset="2"/>
              </a:rPr>
              <a:t> 1/P</a:t>
            </a:r>
          </a:p>
          <a:p>
            <a:pPr eaLnBrk="1" hangingPunct="1"/>
            <a:r>
              <a:rPr lang="en-US" altLang="en-US" b="1">
                <a:sym typeface="Symbol" panose="05050102010706020507" pitchFamily="18" charset="2"/>
              </a:rPr>
              <a:t>                                  P</a:t>
            </a:r>
          </a:p>
          <a:p>
            <a:pPr eaLnBrk="1" hangingPunct="1"/>
            <a:endParaRPr lang="en-US" altLang="en-US" sz="6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•   A plot of </a:t>
            </a:r>
            <a:r>
              <a:rPr lang="en-US" altLang="en-US" i="1">
                <a:sym typeface="Symbol" panose="05050102010706020507" pitchFamily="18" charset="2"/>
              </a:rPr>
              <a:t>V </a:t>
            </a:r>
            <a:r>
              <a:rPr lang="en-US" altLang="en-US">
                <a:sym typeface="Symbol" panose="05050102010706020507" pitchFamily="18" charset="2"/>
              </a:rPr>
              <a:t>versus 1/</a:t>
            </a:r>
            <a:r>
              <a:rPr lang="en-US" altLang="en-US" i="1">
                <a:sym typeface="Symbol" panose="05050102010706020507" pitchFamily="18" charset="2"/>
              </a:rPr>
              <a:t>P</a:t>
            </a:r>
            <a:r>
              <a:rPr lang="en-US" altLang="en-US">
                <a:sym typeface="Symbol" panose="05050102010706020507" pitchFamily="18" charset="2"/>
              </a:rPr>
              <a:t> is a straight line whose slope is equal to the constant.</a:t>
            </a: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•   Numerical value of the constant depends on the amount of gas used in the experiment and on the temperature at which the experiments are carried out.</a:t>
            </a: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•   This relationship between pressure and volume is known as </a:t>
            </a:r>
            <a:r>
              <a:rPr lang="en-US" altLang="en-US" b="1" i="1">
                <a:sym typeface="Symbol" panose="05050102010706020507" pitchFamily="18" charset="2"/>
              </a:rPr>
              <a:t>Boyle’s</a:t>
            </a:r>
            <a:r>
              <a:rPr lang="en-US" altLang="en-US" b="1">
                <a:sym typeface="Symbol" panose="05050102010706020507" pitchFamily="18" charset="2"/>
              </a:rPr>
              <a:t> </a:t>
            </a:r>
            <a:r>
              <a:rPr lang="en-US" altLang="en-US" b="1" i="1">
                <a:sym typeface="Symbol" panose="05050102010706020507" pitchFamily="18" charset="2"/>
              </a:rPr>
              <a:t>law</a:t>
            </a:r>
            <a:r>
              <a:rPr lang="en-US" altLang="en-US">
                <a:sym typeface="Symbol" panose="05050102010706020507" pitchFamily="18" charset="2"/>
              </a:rPr>
              <a:t> which states that </a:t>
            </a:r>
            <a:r>
              <a:rPr lang="en-US" altLang="en-US" i="1">
                <a:sym typeface="Symbol" panose="05050102010706020507" pitchFamily="18" charset="2"/>
              </a:rPr>
              <a:t>at constant temperature, the volume of a fixed amount of a gas is inversely proportional to its pressure.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B9A2E29-0F40-4AA6-805A-12A9AAD7F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8EEFCE-731F-44F3-9E1D-1D93DDF6CEA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1705393-18CC-4EBF-8B2D-5AF1CD5937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26A0EF3-CD36-4AFF-BADD-DB62055A4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2DD662D-3399-4226-8ACC-CF5C46EA9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A4037B-3705-49C5-8680-5A4190DDFE7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0C0DF80-8F3D-45B6-A136-D888BEEF49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B0C0C7E-4F36-4F93-B9E6-54CFA6588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4A8B26-0A39-49E6-8B58-46A848D22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8DE77-F713-474D-BCCF-4AB186171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2D66DB-0800-436F-94C4-FBF7B7BCB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BF552-0D4B-4ED8-A3E9-EF7AF33E0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93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378B6-7410-457C-BEA1-512955FF2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1C753-99CB-4D90-AA7C-A877BA1E1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AA81D-250C-45E0-B957-AE7DC9744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B255-215B-4711-A077-D07D20223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96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F177ED-652B-4475-8809-78F9CE987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8A0B12-32CD-47F7-A4AB-29FF4F948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6567C1-ECAD-427B-9BA9-6C501A9D8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3E01-1779-4AAC-9C67-4F35D81636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21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6C4569-A014-43A5-9D5A-FCB9BCEC7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5FAA78-C21F-4C7F-A237-358A1FAE8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3A2BD9-B10C-4057-9C87-94C8F72BB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6E74-DEF6-4CC2-A357-6860F18F0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40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BE380E-815B-47BE-A750-200243358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87FE6-169A-484D-A21F-1B2807D95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D0B71C-65A8-4897-A40F-9B0CADAFC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B6AB-2F4D-4303-804B-15753CFB6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08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6F525D-16F1-4973-88DA-347E72AB4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69A13-3504-4C4D-A2BF-62F5DEF87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91872-977B-4018-B340-BC386D976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B4413-D4A3-481D-876D-26EE2BE1F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02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A2170B-A211-4147-A9A0-0C0E3D123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713E58-5D7E-4596-8F0C-F4807A508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4E2EB9-73C3-49BC-AD04-17A4DFAFB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2EB9C-21F8-41C1-87FC-1B2F3421B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8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52EFE9-8FBC-47AD-B2FC-670788B6C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97F475-1921-4A92-9494-BBE178FF7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3C7004-A9FC-419A-AB3E-9EC3D48AB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861C-5446-4D4C-902C-9246F4B9B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19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6CAA98-1FBB-40E6-A7A8-18CE45E03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7BD4EE-2CD1-4809-B253-A416DDB1F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EEC6DA-3575-4DC4-9DB1-9089C8FB3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0A224-EBF2-4E2C-8F2C-C1E288B1E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70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B4213-8E0D-4E18-A02B-9C8688540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6910F-85E6-497D-98D2-CCC7B198F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59D871-59D2-4D66-AA1E-1F0480A3F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9CF6-807F-4BEC-98B8-0353BC106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95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71573-EF03-4304-A65A-938131B4B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614CE-42FB-43E7-8C6F-545490605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23C3C-2D2B-4F39-9E76-5C71E5A4B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2FD0-82A0-45C3-91C7-188BD978A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73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BA046D-D05B-4245-8E79-C836D703D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67AC22-36A5-40A8-8F92-FD16E0BB7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E3AE07-E971-46C9-B218-BC44F84161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4A4FD2-5079-4E2F-A6BF-7ABB0B60B6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D4BD05-B43B-4878-B13E-96778B9BB5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5BA4C19-48FC-4414-9476-38C443837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en.wikipedia.org/wiki/Robert_Boy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6DB9903-113E-4F99-A217-B5C86D690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Boyle's Law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85E2B68B-C4FE-4D82-936C-C377575B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39888"/>
            <a:ext cx="3994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/>
              <a:t>If n and T are constant, then</a:t>
            </a:r>
          </a:p>
          <a:p>
            <a:pPr eaLnBrk="1" hangingPunct="1">
              <a:defRPr/>
            </a:pPr>
            <a:r>
              <a:rPr lang="en-US" altLang="en-US" sz="800" dirty="0"/>
              <a:t>        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2"/>
                </a:solidFill>
              </a:rPr>
              <a:t>    </a:t>
            </a:r>
            <a:r>
              <a:rPr lang="en-US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PV   =  k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0CEB2079-81DA-43E9-A248-6B49B84A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6713"/>
            <a:ext cx="4811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This means, for example,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Pressure</a:t>
            </a:r>
            <a:r>
              <a:rPr lang="en-US" altLang="en-US" sz="2000"/>
              <a:t> </a:t>
            </a:r>
            <a:r>
              <a:rPr lang="en-US" altLang="en-US" sz="2000" i="1"/>
              <a:t>goes up</a:t>
            </a:r>
            <a:r>
              <a:rPr lang="en-US" altLang="en-US" sz="2000"/>
              <a:t> as </a:t>
            </a:r>
            <a:r>
              <a:rPr lang="en-US" altLang="en-US" sz="2000">
                <a:solidFill>
                  <a:schemeClr val="accent2"/>
                </a:solidFill>
              </a:rPr>
              <a:t>Volume</a:t>
            </a:r>
            <a:r>
              <a:rPr lang="en-US" altLang="en-US" sz="2000"/>
              <a:t> </a:t>
            </a:r>
            <a:r>
              <a:rPr lang="en-US" altLang="en-US" sz="2000" i="1"/>
              <a:t>goes down</a:t>
            </a:r>
            <a:r>
              <a:rPr lang="en-US" altLang="en-US" sz="2000"/>
              <a:t>.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FFFD8FD-D179-40D8-9714-1A6F5232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5214938"/>
            <a:ext cx="20812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Robert Boyle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(1627 - 1691)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Son of Earl of Cork, Ireland.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graphicFrame>
        <p:nvGraphicFramePr>
          <p:cNvPr id="3078" name="Object 6" descr="Robert Boyle">
            <a:hlinkClick r:id="rId4" tooltip="Wikipedia -  ROBERT  B O Y L E"/>
            <a:extLst>
              <a:ext uri="{FF2B5EF4-FFF2-40B4-BE49-F238E27FC236}">
                <a16:creationId xmlns:a16="http://schemas.microsoft.com/office/drawing/2014/main" id="{E12AECF3-F96E-4018-A29A-83D2B8EA73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6663" y="2133600"/>
          <a:ext cx="237013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5" imgW="3200000" imgH="4114286" progId="Paint.Picture">
                  <p:embed/>
                </p:oleObj>
              </mc:Choice>
              <mc:Fallback>
                <p:oleObj name="Bitmap Image" r:id="rId5" imgW="3200000" imgH="4114286" progId="Paint.Picture">
                  <p:embed/>
                  <p:pic>
                    <p:nvPicPr>
                      <p:cNvPr id="0" name="Object 6" descr="Robert Boy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2133600"/>
                        <a:ext cx="2370137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Text Box 7">
            <a:extLst>
              <a:ext uri="{FF2B5EF4-FFF2-40B4-BE49-F238E27FC236}">
                <a16:creationId xmlns:a16="http://schemas.microsoft.com/office/drawing/2014/main" id="{420FC720-12C8-447F-90C6-3CD0F4E73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49713"/>
            <a:ext cx="5722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 bicycle pump is a good example of Boyle's law.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EC3A04FC-3362-41D0-9230-D9434031A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59313"/>
            <a:ext cx="5470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As the volume of the air trapped in the pump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reduced, its pressure goes up, and air is forced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into the tire.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3" grpId="0"/>
      <p:bldP spid="604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400C077-26C8-4395-90AE-5D0D09EAC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Boyle’s Law Illustrated</a:t>
            </a:r>
          </a:p>
        </p:txBody>
      </p:sp>
      <p:pic>
        <p:nvPicPr>
          <p:cNvPr id="5123" name="Picture 3" descr="Zumdahl13_06">
            <a:extLst>
              <a:ext uri="{FF2B5EF4-FFF2-40B4-BE49-F238E27FC236}">
                <a16:creationId xmlns:a16="http://schemas.microsoft.com/office/drawing/2014/main" id="{2DAC8D4A-CE93-4551-BAD2-BB283157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4550"/>
            <a:ext cx="8686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>
            <a:hlinkClick r:id="" action="ppaction://media"/>
            <a:extLst>
              <a:ext uri="{FF2B5EF4-FFF2-40B4-BE49-F238E27FC236}">
                <a16:creationId xmlns:a16="http://schemas.microsoft.com/office/drawing/2014/main" id="{CFEE7079-D17F-47F2-B3C1-D98D3F530BF3}"/>
              </a:ext>
            </a:extLst>
          </p:cNvPr>
          <p:cNvPicPr>
            <a:picLocks noRot="1" noChangeAspect="1" noChangeArrowheads="1"/>
          </p:cNvPicPr>
          <p:nvPr>
            <a:wavAudioFile r:embed="rId1" name="~PP204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75D4C07E-FEF7-4815-A256-749DDD23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67488"/>
            <a:ext cx="31797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Zumdahl, Zumdahl, DeCoste, </a:t>
            </a:r>
            <a:r>
              <a:rPr lang="en-US" altLang="en-US" sz="800" u="sng"/>
              <a:t>World of Chemistry</a:t>
            </a:r>
            <a:r>
              <a:rPr lang="en-US" altLang="en-US" sz="800"/>
              <a:t> </a:t>
            </a:r>
            <a:r>
              <a:rPr lang="en-US" altLang="en-US" sz="800">
                <a:latin typeface="Symbol" panose="05050102010706020507" pitchFamily="18" charset="2"/>
              </a:rPr>
              <a:t> </a:t>
            </a:r>
            <a:r>
              <a:rPr lang="en-US" altLang="en-US" sz="800"/>
              <a:t>2002, page 404</a:t>
            </a:r>
          </a:p>
        </p:txBody>
      </p:sp>
      <p:sp>
        <p:nvSpPr>
          <p:cNvPr id="5126" name="AutoShape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E544E39-C97D-4B92-8E05-32C493407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6807" name="Picture 7" descr="tire pump">
            <a:extLst>
              <a:ext uri="{FF2B5EF4-FFF2-40B4-BE49-F238E27FC236}">
                <a16:creationId xmlns:a16="http://schemas.microsoft.com/office/drawing/2014/main" id="{B7F5364B-16DA-4789-8333-92E8FA24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307975"/>
            <a:ext cx="9064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C097807-7022-49D8-80FE-DBB69AF10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Pressure vs. Volume </a:t>
            </a:r>
            <a:br>
              <a:rPr lang="en-US" altLang="en-US" sz="3200"/>
            </a:br>
            <a:r>
              <a:rPr lang="en-US" altLang="en-US" sz="3200"/>
              <a:t>for a Fixed Amount of Gas</a:t>
            </a:r>
            <a:br>
              <a:rPr lang="en-US" altLang="en-US" sz="3200"/>
            </a:br>
            <a:r>
              <a:rPr lang="en-US" altLang="en-US" sz="2400"/>
              <a:t>(Constant Temperature)</a:t>
            </a:r>
            <a:endParaRPr lang="en-US" altLang="en-US" sz="3200"/>
          </a:p>
        </p:txBody>
      </p:sp>
      <p:sp>
        <p:nvSpPr>
          <p:cNvPr id="7171" name="Line 3">
            <a:extLst>
              <a:ext uri="{FF2B5EF4-FFF2-40B4-BE49-F238E27FC236}">
                <a16:creationId xmlns:a16="http://schemas.microsoft.com/office/drawing/2014/main" id="{AA8CDC4B-D8DA-434F-A369-26B9207FD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3813" y="58674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6C068875-1D5A-4430-8F01-AE80E5E612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3813" y="1905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184AA921-61D5-4D73-ADB0-997745252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4822BBEF-201D-48DE-BD66-23EECB687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571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63994EE1-F3DA-465B-842B-8139A7CAC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556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4D91DC67-BFE5-4802-8BEA-F522C9CB0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9280865D-35F1-4246-A2D5-AD10E27EC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525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007AB8A2-983B-4372-9490-5CE3367E6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510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" name="Line 11">
            <a:extLst>
              <a:ext uri="{FF2B5EF4-FFF2-40B4-BE49-F238E27FC236}">
                <a16:creationId xmlns:a16="http://schemas.microsoft.com/office/drawing/2014/main" id="{A174400D-EE09-45C0-BA2D-5CB47341B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id="{6227DB75-DDC3-44C9-BFDE-7268BC34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id="{E3BC35B8-02AD-4ECF-A735-D7B678119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4648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24CDCD5F-2C02-43A7-B440-F0481ECBD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647D362F-6431-404C-8C46-444606DBE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5485B10C-66E4-4DB9-B0F7-3928BAE5F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6FA4BE9D-352A-42AA-941B-76B2A5AFD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6" name="Line 18">
            <a:extLst>
              <a:ext uri="{FF2B5EF4-FFF2-40B4-BE49-F238E27FC236}">
                <a16:creationId xmlns:a16="http://schemas.microsoft.com/office/drawing/2014/main" id="{CDB944D8-29F5-423F-9635-11C6DAF46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2CEE7B02-BC2F-4B2D-8E20-3B4E816F5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id="{A7A99B52-351B-4CFC-A4F6-B86B5BEDC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" name="Line 21">
            <a:extLst>
              <a:ext uri="{FF2B5EF4-FFF2-40B4-BE49-F238E27FC236}">
                <a16:creationId xmlns:a16="http://schemas.microsoft.com/office/drawing/2014/main" id="{91261253-22E8-48CD-A6AE-5F8A00DDC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90" name="Line 22">
            <a:extLst>
              <a:ext uri="{FF2B5EF4-FFF2-40B4-BE49-F238E27FC236}">
                <a16:creationId xmlns:a16="http://schemas.microsoft.com/office/drawing/2014/main" id="{8B7473AE-4355-4AA3-85F7-D71540E1B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91" name="Line 23">
            <a:extLst>
              <a:ext uri="{FF2B5EF4-FFF2-40B4-BE49-F238E27FC236}">
                <a16:creationId xmlns:a16="http://schemas.microsoft.com/office/drawing/2014/main" id="{6DCBB0AD-9EE5-42B4-8F53-B1EB23CF3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92" name="Line 24">
            <a:extLst>
              <a:ext uri="{FF2B5EF4-FFF2-40B4-BE49-F238E27FC236}">
                <a16:creationId xmlns:a16="http://schemas.microsoft.com/office/drawing/2014/main" id="{84AE8889-1283-4767-905C-93694C6B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93" name="Line 25">
            <a:extLst>
              <a:ext uri="{FF2B5EF4-FFF2-40B4-BE49-F238E27FC236}">
                <a16:creationId xmlns:a16="http://schemas.microsoft.com/office/drawing/2014/main" id="{B6CFA429-C96E-4571-A6D7-01E1301FD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94" name="Line 26">
            <a:extLst>
              <a:ext uri="{FF2B5EF4-FFF2-40B4-BE49-F238E27FC236}">
                <a16:creationId xmlns:a16="http://schemas.microsoft.com/office/drawing/2014/main" id="{4CE2361F-4F9F-47A9-88D8-E149A08DF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2667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95" name="Line 27">
            <a:extLst>
              <a:ext uri="{FF2B5EF4-FFF2-40B4-BE49-F238E27FC236}">
                <a16:creationId xmlns:a16="http://schemas.microsoft.com/office/drawing/2014/main" id="{EA8FFB3B-A0C2-42D4-B2A4-864E8A68A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96" name="Line 28">
            <a:extLst>
              <a:ext uri="{FF2B5EF4-FFF2-40B4-BE49-F238E27FC236}">
                <a16:creationId xmlns:a16="http://schemas.microsoft.com/office/drawing/2014/main" id="{774622AC-DF6E-4214-A880-A9BD53093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97" name="Line 29">
            <a:extLst>
              <a:ext uri="{FF2B5EF4-FFF2-40B4-BE49-F238E27FC236}">
                <a16:creationId xmlns:a16="http://schemas.microsoft.com/office/drawing/2014/main" id="{559F18C7-1548-4BA8-8A4C-AE597A262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381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98" name="Line 30">
            <a:extLst>
              <a:ext uri="{FF2B5EF4-FFF2-40B4-BE49-F238E27FC236}">
                <a16:creationId xmlns:a16="http://schemas.microsoft.com/office/drawing/2014/main" id="{14FC4F88-8BBF-43C0-ABAD-CEFB4BE76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301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99" name="Line 31">
            <a:extLst>
              <a:ext uri="{FF2B5EF4-FFF2-40B4-BE49-F238E27FC236}">
                <a16:creationId xmlns:a16="http://schemas.microsoft.com/office/drawing/2014/main" id="{180A9F3C-ECCA-4851-A0C7-A4A76613F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0" name="Line 32">
            <a:extLst>
              <a:ext uri="{FF2B5EF4-FFF2-40B4-BE49-F238E27FC236}">
                <a16:creationId xmlns:a16="http://schemas.microsoft.com/office/drawing/2014/main" id="{EA81ABCC-08BA-4016-AB76-B62B6F80B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41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1" name="Line 33">
            <a:extLst>
              <a:ext uri="{FF2B5EF4-FFF2-40B4-BE49-F238E27FC236}">
                <a16:creationId xmlns:a16="http://schemas.microsoft.com/office/drawing/2014/main" id="{5FEACD1C-C086-4DAB-8D47-A0E9C56C1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61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2" name="Line 34">
            <a:extLst>
              <a:ext uri="{FF2B5EF4-FFF2-40B4-BE49-F238E27FC236}">
                <a16:creationId xmlns:a16="http://schemas.microsoft.com/office/drawing/2014/main" id="{48EB2E2B-8AA0-4C2B-9BAF-567430DA7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981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3" name="Line 35">
            <a:extLst>
              <a:ext uri="{FF2B5EF4-FFF2-40B4-BE49-F238E27FC236}">
                <a16:creationId xmlns:a16="http://schemas.microsoft.com/office/drawing/2014/main" id="{3F57B32B-478E-45A3-8A8C-573589E73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381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4" name="Line 36">
            <a:extLst>
              <a:ext uri="{FF2B5EF4-FFF2-40B4-BE49-F238E27FC236}">
                <a16:creationId xmlns:a16="http://schemas.microsoft.com/office/drawing/2014/main" id="{1D8243E2-4452-4410-BB2E-76FCD2A35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041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5" name="Line 37">
            <a:extLst>
              <a:ext uri="{FF2B5EF4-FFF2-40B4-BE49-F238E27FC236}">
                <a16:creationId xmlns:a16="http://schemas.microsoft.com/office/drawing/2014/main" id="{1EE42510-75F4-432D-8131-3401AA4D4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041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6" name="Text Box 38">
            <a:extLst>
              <a:ext uri="{FF2B5EF4-FFF2-40B4-BE49-F238E27FC236}">
                <a16:creationId xmlns:a16="http://schemas.microsoft.com/office/drawing/2014/main" id="{1BD4EB95-E8FF-4073-9E0E-E94A8446F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5926138"/>
            <a:ext cx="65706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0                          100                       200                      300                        400                      500</a:t>
            </a:r>
          </a:p>
        </p:txBody>
      </p:sp>
      <p:sp>
        <p:nvSpPr>
          <p:cNvPr id="7207" name="Text Box 40">
            <a:extLst>
              <a:ext uri="{FF2B5EF4-FFF2-40B4-BE49-F238E27FC236}">
                <a16:creationId xmlns:a16="http://schemas.microsoft.com/office/drawing/2014/main" id="{09B0A01E-222E-48AE-B93C-EE813225FBB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27038" y="3916363"/>
            <a:ext cx="207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Volume (mL)</a:t>
            </a:r>
          </a:p>
        </p:txBody>
      </p:sp>
      <p:sp>
        <p:nvSpPr>
          <p:cNvPr id="7208" name="Text Box 41">
            <a:extLst>
              <a:ext uri="{FF2B5EF4-FFF2-40B4-BE49-F238E27FC236}">
                <a16:creationId xmlns:a16="http://schemas.microsoft.com/office/drawing/2014/main" id="{9F56E46A-0342-41AF-83A7-04AAC1F3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100</a:t>
            </a:r>
          </a:p>
        </p:txBody>
      </p:sp>
      <p:sp>
        <p:nvSpPr>
          <p:cNvPr id="7209" name="Text Box 42">
            <a:extLst>
              <a:ext uri="{FF2B5EF4-FFF2-40B4-BE49-F238E27FC236}">
                <a16:creationId xmlns:a16="http://schemas.microsoft.com/office/drawing/2014/main" id="{9C340EFB-30B0-4BD6-9311-3A789F456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958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200</a:t>
            </a:r>
          </a:p>
        </p:txBody>
      </p:sp>
      <p:sp>
        <p:nvSpPr>
          <p:cNvPr id="7210" name="Text Box 43">
            <a:extLst>
              <a:ext uri="{FF2B5EF4-FFF2-40B4-BE49-F238E27FC236}">
                <a16:creationId xmlns:a16="http://schemas.microsoft.com/office/drawing/2014/main" id="{F9550650-0791-4F89-87C6-DBF74F2C8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862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300</a:t>
            </a:r>
          </a:p>
        </p:txBody>
      </p:sp>
      <p:sp>
        <p:nvSpPr>
          <p:cNvPr id="7211" name="Text Box 44">
            <a:extLst>
              <a:ext uri="{FF2B5EF4-FFF2-40B4-BE49-F238E27FC236}">
                <a16:creationId xmlns:a16="http://schemas.microsoft.com/office/drawing/2014/main" id="{12F1913C-D139-4C2D-BC8A-000DEA00D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3276600"/>
            <a:ext cx="436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400</a:t>
            </a:r>
          </a:p>
        </p:txBody>
      </p:sp>
      <p:sp>
        <p:nvSpPr>
          <p:cNvPr id="7212" name="Text Box 45">
            <a:extLst>
              <a:ext uri="{FF2B5EF4-FFF2-40B4-BE49-F238E27FC236}">
                <a16:creationId xmlns:a16="http://schemas.microsoft.com/office/drawing/2014/main" id="{9BF75CEE-A2E9-4FAD-8F42-5403AEE6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2697163"/>
            <a:ext cx="436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500</a:t>
            </a:r>
          </a:p>
        </p:txBody>
      </p:sp>
      <p:sp>
        <p:nvSpPr>
          <p:cNvPr id="7213" name="Text Box 46">
            <a:extLst>
              <a:ext uri="{FF2B5EF4-FFF2-40B4-BE49-F238E27FC236}">
                <a16:creationId xmlns:a16="http://schemas.microsoft.com/office/drawing/2014/main" id="{41BAFDA3-D330-49D8-98C1-E97838B7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2057400"/>
            <a:ext cx="436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600</a:t>
            </a:r>
          </a:p>
        </p:txBody>
      </p:sp>
      <p:sp>
        <p:nvSpPr>
          <p:cNvPr id="7214" name="Line 47">
            <a:extLst>
              <a:ext uri="{FF2B5EF4-FFF2-40B4-BE49-F238E27FC236}">
                <a16:creationId xmlns:a16="http://schemas.microsoft.com/office/drawing/2014/main" id="{CECBC6DA-3134-4E8C-940F-847A80ABC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5" name="Line 48">
            <a:extLst>
              <a:ext uri="{FF2B5EF4-FFF2-40B4-BE49-F238E27FC236}">
                <a16:creationId xmlns:a16="http://schemas.microsoft.com/office/drawing/2014/main" id="{E5355325-2609-4EF8-8302-A1CF784E5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6" name="Line 49">
            <a:extLst>
              <a:ext uri="{FF2B5EF4-FFF2-40B4-BE49-F238E27FC236}">
                <a16:creationId xmlns:a16="http://schemas.microsoft.com/office/drawing/2014/main" id="{4708AE5D-4A52-4E66-B3F6-82B6BA368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7" name="Line 50">
            <a:extLst>
              <a:ext uri="{FF2B5EF4-FFF2-40B4-BE49-F238E27FC236}">
                <a16:creationId xmlns:a16="http://schemas.microsoft.com/office/drawing/2014/main" id="{E0641B89-F117-4AEE-B21C-9C57ABCF1F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0413" y="1905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8" name="Line 51">
            <a:extLst>
              <a:ext uri="{FF2B5EF4-FFF2-40B4-BE49-F238E27FC236}">
                <a16:creationId xmlns:a16="http://schemas.microsoft.com/office/drawing/2014/main" id="{363E2EC9-71F8-4CF3-9F69-98C72A856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9" name="Line 52">
            <a:extLst>
              <a:ext uri="{FF2B5EF4-FFF2-40B4-BE49-F238E27FC236}">
                <a16:creationId xmlns:a16="http://schemas.microsoft.com/office/drawing/2014/main" id="{3F5433FE-6C58-49AE-A057-A06A610AB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571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0" name="Line 53">
            <a:extLst>
              <a:ext uri="{FF2B5EF4-FFF2-40B4-BE49-F238E27FC236}">
                <a16:creationId xmlns:a16="http://schemas.microsoft.com/office/drawing/2014/main" id="{9D4E68FA-B383-410A-AB97-2B3A2DABA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556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1" name="Line 54">
            <a:extLst>
              <a:ext uri="{FF2B5EF4-FFF2-40B4-BE49-F238E27FC236}">
                <a16:creationId xmlns:a16="http://schemas.microsoft.com/office/drawing/2014/main" id="{F5014303-04B4-4D02-B261-FFC812992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2" name="Line 55">
            <a:extLst>
              <a:ext uri="{FF2B5EF4-FFF2-40B4-BE49-F238E27FC236}">
                <a16:creationId xmlns:a16="http://schemas.microsoft.com/office/drawing/2014/main" id="{F2FBCDE4-17D1-4C4F-8473-EEDA30405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525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3" name="Line 56">
            <a:extLst>
              <a:ext uri="{FF2B5EF4-FFF2-40B4-BE49-F238E27FC236}">
                <a16:creationId xmlns:a16="http://schemas.microsoft.com/office/drawing/2014/main" id="{C7EB9C52-9913-40DC-9F2F-614DB5616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510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4" name="Line 57">
            <a:extLst>
              <a:ext uri="{FF2B5EF4-FFF2-40B4-BE49-F238E27FC236}">
                <a16:creationId xmlns:a16="http://schemas.microsoft.com/office/drawing/2014/main" id="{A5BFED26-3DA5-491D-8115-F6DD3EC71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5" name="Line 58">
            <a:extLst>
              <a:ext uri="{FF2B5EF4-FFF2-40B4-BE49-F238E27FC236}">
                <a16:creationId xmlns:a16="http://schemas.microsoft.com/office/drawing/2014/main" id="{82E19935-A8EE-41A6-96E6-770119F24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6" name="Line 59">
            <a:extLst>
              <a:ext uri="{FF2B5EF4-FFF2-40B4-BE49-F238E27FC236}">
                <a16:creationId xmlns:a16="http://schemas.microsoft.com/office/drawing/2014/main" id="{FC9AE6FA-3C6E-4E3B-BC42-89A77D27E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4648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7" name="Line 60">
            <a:extLst>
              <a:ext uri="{FF2B5EF4-FFF2-40B4-BE49-F238E27FC236}">
                <a16:creationId xmlns:a16="http://schemas.microsoft.com/office/drawing/2014/main" id="{9154F86F-CCA9-4304-B016-AFE7613AB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8" name="Line 61">
            <a:extLst>
              <a:ext uri="{FF2B5EF4-FFF2-40B4-BE49-F238E27FC236}">
                <a16:creationId xmlns:a16="http://schemas.microsoft.com/office/drawing/2014/main" id="{87F6F381-03AF-49B0-91BB-3095B7F79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" name="Line 62">
            <a:extLst>
              <a:ext uri="{FF2B5EF4-FFF2-40B4-BE49-F238E27FC236}">
                <a16:creationId xmlns:a16="http://schemas.microsoft.com/office/drawing/2014/main" id="{6678A161-D23F-4088-9473-48031FE71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30" name="Line 63">
            <a:extLst>
              <a:ext uri="{FF2B5EF4-FFF2-40B4-BE49-F238E27FC236}">
                <a16:creationId xmlns:a16="http://schemas.microsoft.com/office/drawing/2014/main" id="{47AA5FCF-0C77-4D01-85D8-93F0DAEA4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31" name="Line 64">
            <a:extLst>
              <a:ext uri="{FF2B5EF4-FFF2-40B4-BE49-F238E27FC236}">
                <a16:creationId xmlns:a16="http://schemas.microsoft.com/office/drawing/2014/main" id="{11AD201E-F37F-4A0C-9EB9-1B3B15D0B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32" name="Line 65">
            <a:extLst>
              <a:ext uri="{FF2B5EF4-FFF2-40B4-BE49-F238E27FC236}">
                <a16:creationId xmlns:a16="http://schemas.microsoft.com/office/drawing/2014/main" id="{0A4E2AF8-84A0-401A-AC38-0D51B406D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33" name="Line 66">
            <a:extLst>
              <a:ext uri="{FF2B5EF4-FFF2-40B4-BE49-F238E27FC236}">
                <a16:creationId xmlns:a16="http://schemas.microsoft.com/office/drawing/2014/main" id="{5AD22CF7-AC64-4FAF-8943-CF2DE391C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34" name="Line 67">
            <a:extLst>
              <a:ext uri="{FF2B5EF4-FFF2-40B4-BE49-F238E27FC236}">
                <a16:creationId xmlns:a16="http://schemas.microsoft.com/office/drawing/2014/main" id="{798A93AE-515E-4CC7-B5D3-2FA896EC5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35" name="Line 68">
            <a:extLst>
              <a:ext uri="{FF2B5EF4-FFF2-40B4-BE49-F238E27FC236}">
                <a16:creationId xmlns:a16="http://schemas.microsoft.com/office/drawing/2014/main" id="{484CA93A-9969-4126-8C96-197442E5F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36" name="Line 69">
            <a:extLst>
              <a:ext uri="{FF2B5EF4-FFF2-40B4-BE49-F238E27FC236}">
                <a16:creationId xmlns:a16="http://schemas.microsoft.com/office/drawing/2014/main" id="{26474E10-2CE9-468C-A083-8AE782719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37" name="Line 70">
            <a:extLst>
              <a:ext uri="{FF2B5EF4-FFF2-40B4-BE49-F238E27FC236}">
                <a16:creationId xmlns:a16="http://schemas.microsoft.com/office/drawing/2014/main" id="{AD5AE167-375C-4F65-8F34-A8EEC4168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38" name="Line 71">
            <a:extLst>
              <a:ext uri="{FF2B5EF4-FFF2-40B4-BE49-F238E27FC236}">
                <a16:creationId xmlns:a16="http://schemas.microsoft.com/office/drawing/2014/main" id="{91EF9228-82E5-4FAA-917C-9FD5E48AF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39" name="Line 72">
            <a:extLst>
              <a:ext uri="{FF2B5EF4-FFF2-40B4-BE49-F238E27FC236}">
                <a16:creationId xmlns:a16="http://schemas.microsoft.com/office/drawing/2014/main" id="{D1E1170F-7475-4FC1-B8CA-23D7E33AC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2667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40" name="Line 73">
            <a:extLst>
              <a:ext uri="{FF2B5EF4-FFF2-40B4-BE49-F238E27FC236}">
                <a16:creationId xmlns:a16="http://schemas.microsoft.com/office/drawing/2014/main" id="{F4EFD9CD-E7E9-4CA3-BF69-5B2467FDF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41" name="Line 74">
            <a:extLst>
              <a:ext uri="{FF2B5EF4-FFF2-40B4-BE49-F238E27FC236}">
                <a16:creationId xmlns:a16="http://schemas.microsoft.com/office/drawing/2014/main" id="{C9509934-27C4-45A3-B08C-5BBD723A2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42" name="Line 75">
            <a:extLst>
              <a:ext uri="{FF2B5EF4-FFF2-40B4-BE49-F238E27FC236}">
                <a16:creationId xmlns:a16="http://schemas.microsoft.com/office/drawing/2014/main" id="{04B25911-EAE1-401C-8DA3-DC61E8AE4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43" name="Line 76">
            <a:extLst>
              <a:ext uri="{FF2B5EF4-FFF2-40B4-BE49-F238E27FC236}">
                <a16:creationId xmlns:a16="http://schemas.microsoft.com/office/drawing/2014/main" id="{7D88F619-EE0A-430F-9FD4-F273988F3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44" name="Line 77">
            <a:extLst>
              <a:ext uri="{FF2B5EF4-FFF2-40B4-BE49-F238E27FC236}">
                <a16:creationId xmlns:a16="http://schemas.microsoft.com/office/drawing/2014/main" id="{481B4650-743B-47F2-A7A4-30B5319B2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213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45" name="Oval 78">
            <a:extLst>
              <a:ext uri="{FF2B5EF4-FFF2-40B4-BE49-F238E27FC236}">
                <a16:creationId xmlns:a16="http://schemas.microsoft.com/office/drawing/2014/main" id="{94F40A04-C55E-401D-8ACE-B2A136BF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18160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46" name="Oval 79">
            <a:extLst>
              <a:ext uri="{FF2B5EF4-FFF2-40B4-BE49-F238E27FC236}">
                <a16:creationId xmlns:a16="http://schemas.microsoft.com/office/drawing/2014/main" id="{8092EA03-7A49-4FDE-8B6D-79FC31E32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0540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47" name="Oval 80">
            <a:extLst>
              <a:ext uri="{FF2B5EF4-FFF2-40B4-BE49-F238E27FC236}">
                <a16:creationId xmlns:a16="http://schemas.microsoft.com/office/drawing/2014/main" id="{C0F55147-D638-4C33-ACB1-C9F2089E9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3380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48" name="Oval 81">
            <a:extLst>
              <a:ext uri="{FF2B5EF4-FFF2-40B4-BE49-F238E27FC236}">
                <a16:creationId xmlns:a16="http://schemas.microsoft.com/office/drawing/2014/main" id="{FAC77777-B8CC-409C-9A35-4B5DFE886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80060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49" name="Oval 82">
            <a:extLst>
              <a:ext uri="{FF2B5EF4-FFF2-40B4-BE49-F238E27FC236}">
                <a16:creationId xmlns:a16="http://schemas.microsoft.com/office/drawing/2014/main" id="{FD317EF1-FB68-4850-A277-C128F36A1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920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50" name="Oval 83">
            <a:extLst>
              <a:ext uri="{FF2B5EF4-FFF2-40B4-BE49-F238E27FC236}">
                <a16:creationId xmlns:a16="http://schemas.microsoft.com/office/drawing/2014/main" id="{AC9DBB38-87FD-45AD-A024-BF1D78D8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51" name="Oval 84">
            <a:extLst>
              <a:ext uri="{FF2B5EF4-FFF2-40B4-BE49-F238E27FC236}">
                <a16:creationId xmlns:a16="http://schemas.microsoft.com/office/drawing/2014/main" id="{A58A0B91-BA12-41B3-8134-45A2F2784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74320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52" name="Rectangle 85">
            <a:extLst>
              <a:ext uri="{FF2B5EF4-FFF2-40B4-BE49-F238E27FC236}">
                <a16:creationId xmlns:a16="http://schemas.microsoft.com/office/drawing/2014/main" id="{4A2A3860-5F7A-42EA-BEA7-DB4A844F1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172200"/>
            <a:ext cx="226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Pressure (KPa)</a:t>
            </a:r>
          </a:p>
        </p:txBody>
      </p:sp>
      <p:sp>
        <p:nvSpPr>
          <p:cNvPr id="7253" name="Freeform 86">
            <a:extLst>
              <a:ext uri="{FF2B5EF4-FFF2-40B4-BE49-F238E27FC236}">
                <a16:creationId xmlns:a16="http://schemas.microsoft.com/office/drawing/2014/main" id="{B08EEEDD-D350-4BE9-8049-B1153B10F532}"/>
              </a:ext>
            </a:extLst>
          </p:cNvPr>
          <p:cNvSpPr>
            <a:spLocks/>
          </p:cNvSpPr>
          <p:nvPr/>
        </p:nvSpPr>
        <p:spPr bwMode="auto">
          <a:xfrm>
            <a:off x="2263775" y="2060575"/>
            <a:ext cx="4864100" cy="3217863"/>
          </a:xfrm>
          <a:custGeom>
            <a:avLst/>
            <a:gdLst>
              <a:gd name="T0" fmla="*/ 0 w 3064"/>
              <a:gd name="T1" fmla="*/ 0 h 2027"/>
              <a:gd name="T2" fmla="*/ 2147483646 w 3064"/>
              <a:gd name="T3" fmla="*/ 2147483646 h 2027"/>
              <a:gd name="T4" fmla="*/ 2147483646 w 3064"/>
              <a:gd name="T5" fmla="*/ 2147483646 h 2027"/>
              <a:gd name="T6" fmla="*/ 2147483646 w 3064"/>
              <a:gd name="T7" fmla="*/ 2147483646 h 2027"/>
              <a:gd name="T8" fmla="*/ 2147483646 w 3064"/>
              <a:gd name="T9" fmla="*/ 2147483646 h 2027"/>
              <a:gd name="T10" fmla="*/ 2147483646 w 3064"/>
              <a:gd name="T11" fmla="*/ 2147483646 h 2027"/>
              <a:gd name="T12" fmla="*/ 2147483646 w 3064"/>
              <a:gd name="T13" fmla="*/ 2147483646 h 2027"/>
              <a:gd name="T14" fmla="*/ 2147483646 w 3064"/>
              <a:gd name="T15" fmla="*/ 2147483646 h 2027"/>
              <a:gd name="T16" fmla="*/ 2147483646 w 3064"/>
              <a:gd name="T17" fmla="*/ 2147483646 h 20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64" h="2027">
                <a:moveTo>
                  <a:pt x="0" y="0"/>
                </a:moveTo>
                <a:cubicBezTo>
                  <a:pt x="35" y="89"/>
                  <a:pt x="114" y="350"/>
                  <a:pt x="210" y="534"/>
                </a:cubicBezTo>
                <a:cubicBezTo>
                  <a:pt x="306" y="718"/>
                  <a:pt x="442" y="950"/>
                  <a:pt x="579" y="1107"/>
                </a:cubicBezTo>
                <a:cubicBezTo>
                  <a:pt x="716" y="1264"/>
                  <a:pt x="833" y="1358"/>
                  <a:pt x="1032" y="1476"/>
                </a:cubicBezTo>
                <a:cubicBezTo>
                  <a:pt x="1231" y="1594"/>
                  <a:pt x="1583" y="1741"/>
                  <a:pt x="1776" y="1818"/>
                </a:cubicBezTo>
                <a:cubicBezTo>
                  <a:pt x="1969" y="1895"/>
                  <a:pt x="2028" y="1907"/>
                  <a:pt x="2193" y="1938"/>
                </a:cubicBezTo>
                <a:cubicBezTo>
                  <a:pt x="2358" y="1969"/>
                  <a:pt x="2628" y="1990"/>
                  <a:pt x="2766" y="2004"/>
                </a:cubicBezTo>
                <a:cubicBezTo>
                  <a:pt x="2904" y="2018"/>
                  <a:pt x="2978" y="2023"/>
                  <a:pt x="3021" y="2025"/>
                </a:cubicBezTo>
                <a:cubicBezTo>
                  <a:pt x="3064" y="2027"/>
                  <a:pt x="3023" y="2018"/>
                  <a:pt x="3024" y="2016"/>
                </a:cubicBezTo>
              </a:path>
            </a:pathLst>
          </a:custGeom>
          <a:noFill/>
          <a:ln w="12700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4" name="AutoShape 8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9645533-E59A-45ED-A1C6-B200C451E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2E24F2F-4110-4190-BC42-AD4968A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447800"/>
            <a:ext cx="5334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>
                <a:schemeClr val="tx2"/>
              </a:buClr>
              <a:buSzPct val="75000"/>
              <a:buFontTx/>
              <a:buNone/>
            </a:pPr>
            <a:r>
              <a:rPr kumimoji="1" lang="en-US" altLang="en-US"/>
              <a:t>The pressure and volume of a gas are inversely related at a constant temperature.	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7398E93-24E8-474D-AEC1-7A02370EB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Boyle’s Law</a:t>
            </a:r>
          </a:p>
        </p:txBody>
      </p:sp>
      <p:grpSp>
        <p:nvGrpSpPr>
          <p:cNvPr id="78852" name="Group 4">
            <a:extLst>
              <a:ext uri="{FF2B5EF4-FFF2-40B4-BE49-F238E27FC236}">
                <a16:creationId xmlns:a16="http://schemas.microsoft.com/office/drawing/2014/main" id="{4CD1ED89-C296-4D43-B72D-8DD34976315E}"/>
              </a:ext>
            </a:extLst>
          </p:cNvPr>
          <p:cNvGrpSpPr>
            <a:grpSpLocks/>
          </p:cNvGrpSpPr>
          <p:nvPr/>
        </p:nvGrpSpPr>
        <p:grpSpPr bwMode="auto">
          <a:xfrm>
            <a:off x="487363" y="3589338"/>
            <a:ext cx="3011487" cy="2641600"/>
            <a:chOff x="877" y="2245"/>
            <a:chExt cx="1897" cy="1664"/>
          </a:xfrm>
        </p:grpSpPr>
        <p:sp>
          <p:nvSpPr>
            <p:cNvPr id="9224" name="Line 5">
              <a:extLst>
                <a:ext uri="{FF2B5EF4-FFF2-40B4-BE49-F238E27FC236}">
                  <a16:creationId xmlns:a16="http://schemas.microsoft.com/office/drawing/2014/main" id="{1D2CC291-F61E-41ED-8724-6BB52D23A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4" y="2245"/>
              <a:ext cx="0" cy="13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6">
              <a:extLst>
                <a:ext uri="{FF2B5EF4-FFF2-40B4-BE49-F238E27FC236}">
                  <a16:creationId xmlns:a16="http://schemas.microsoft.com/office/drawing/2014/main" id="{DA9C3F70-CE29-48FB-9F54-8D8E0F146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4" y="3548"/>
              <a:ext cx="15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Arc 7">
              <a:extLst>
                <a:ext uri="{FF2B5EF4-FFF2-40B4-BE49-F238E27FC236}">
                  <a16:creationId xmlns:a16="http://schemas.microsoft.com/office/drawing/2014/main" id="{91E5A249-4992-435E-A5DD-5D71EC2F601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4" y="2274"/>
              <a:ext cx="1326" cy="1122"/>
            </a:xfrm>
            <a:custGeom>
              <a:avLst/>
              <a:gdLst>
                <a:gd name="T0" fmla="*/ 0 w 21600"/>
                <a:gd name="T1" fmla="*/ 0 h 21583"/>
                <a:gd name="T2" fmla="*/ 5 w 21600"/>
                <a:gd name="T3" fmla="*/ 3 h 21583"/>
                <a:gd name="T4" fmla="*/ 0 w 21600"/>
                <a:gd name="T5" fmla="*/ 3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866" y="0"/>
                  </a:moveTo>
                  <a:cubicBezTo>
                    <a:pt x="12449" y="465"/>
                    <a:pt x="21600" y="9990"/>
                    <a:pt x="21600" y="21583"/>
                  </a:cubicBezTo>
                </a:path>
                <a:path w="21600" h="21583" stroke="0" extrusionOk="0">
                  <a:moveTo>
                    <a:pt x="866" y="0"/>
                  </a:moveTo>
                  <a:cubicBezTo>
                    <a:pt x="12449" y="465"/>
                    <a:pt x="21600" y="9990"/>
                    <a:pt x="21600" y="21583"/>
                  </a:cubicBezTo>
                  <a:lnTo>
                    <a:pt x="0" y="21583"/>
                  </a:lnTo>
                  <a:lnTo>
                    <a:pt x="866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Text Box 8">
              <a:extLst>
                <a:ext uri="{FF2B5EF4-FFF2-40B4-BE49-F238E27FC236}">
                  <a16:creationId xmlns:a16="http://schemas.microsoft.com/office/drawing/2014/main" id="{74F2F9EE-F85A-400D-B48D-D0423CD08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" y="2739"/>
              <a:ext cx="30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P</a:t>
              </a:r>
              <a:endParaRPr lang="en-US" altLang="en-US" sz="1600"/>
            </a:p>
          </p:txBody>
        </p:sp>
        <p:sp>
          <p:nvSpPr>
            <p:cNvPr id="9228" name="Text Box 9">
              <a:extLst>
                <a:ext uri="{FF2B5EF4-FFF2-40B4-BE49-F238E27FC236}">
                  <a16:creationId xmlns:a16="http://schemas.microsoft.com/office/drawing/2014/main" id="{2E13F9DC-C523-4674-B3F6-C5C6AE589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" y="3538"/>
              <a:ext cx="30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V</a:t>
              </a:r>
              <a:endParaRPr lang="en-US" altLang="en-US" sz="1600"/>
            </a:p>
          </p:txBody>
        </p:sp>
      </p:grpSp>
      <p:sp>
        <p:nvSpPr>
          <p:cNvPr id="78858" name="Oval 10">
            <a:extLst>
              <a:ext uri="{FF2B5EF4-FFF2-40B4-BE49-F238E27FC236}">
                <a16:creationId xmlns:a16="http://schemas.microsoft.com/office/drawing/2014/main" id="{546DDD07-F93B-479D-9BEF-AD8B1C8DB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2938463"/>
            <a:ext cx="4745037" cy="36639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72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7200" b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72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7200" b="1">
                <a:solidFill>
                  <a:srgbClr val="000000"/>
                </a:solidFill>
                <a:latin typeface="Times New Roman" panose="02020603050405020304" pitchFamily="18" charset="0"/>
              </a:rPr>
              <a:t>= P</a:t>
            </a:r>
            <a:r>
              <a:rPr lang="en-US" altLang="en-US" sz="72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7200" b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72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78859" name="Picture 11" descr="Boyle">
            <a:extLst>
              <a:ext uri="{FF2B5EF4-FFF2-40B4-BE49-F238E27FC236}">
                <a16:creationId xmlns:a16="http://schemas.microsoft.com/office/drawing/2014/main" id="{EAECF0B8-B8CC-4A31-BC85-4C046D76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1508125" cy="17859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12">
            <a:extLst>
              <a:ext uri="{FF2B5EF4-FFF2-40B4-BE49-F238E27FC236}">
                <a16:creationId xmlns:a16="http://schemas.microsoft.com/office/drawing/2014/main" id="{BC4F3EA1-33F8-44EC-8CED-529ACA19F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Courtesy Christy Johannesson www.nisd.net/communicationsarts/pages/chem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8A290A3-A166-4175-BCD6-14BDEBA4E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/>
              <a:t>Pressure and Volume of a Gas</a:t>
            </a:r>
            <a:br>
              <a:rPr lang="en-US" altLang="en-US" sz="4000"/>
            </a:br>
            <a:r>
              <a:rPr lang="en-US" alt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Boyle’s Law</a:t>
            </a:r>
            <a:endParaRPr lang="en-US" altLang="en-US" sz="4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E9560729-5F03-4239-A395-8EB9E36D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857375"/>
            <a:ext cx="86042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quantity of gas under a pressure of 106.6 kPa has a volume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385 L.  What is the volume of the gas at standard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pressure(1 atm), if the temperature is held constant?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0FB26081-3CAA-44A5-841E-A11D430B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90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</a:t>
            </a:r>
            <a:r>
              <a:rPr lang="en-US" altLang="en-US" sz="2400" baseline="-25000">
                <a:solidFill>
                  <a:schemeClr val="accent2"/>
                </a:solidFill>
              </a:rPr>
              <a:t>1</a:t>
            </a:r>
            <a:r>
              <a:rPr lang="en-US" altLang="en-US" sz="2400">
                <a:solidFill>
                  <a:schemeClr val="accent2"/>
                </a:solidFill>
              </a:rPr>
              <a:t> x V</a:t>
            </a:r>
            <a:r>
              <a:rPr lang="en-US" altLang="en-US" sz="2400" baseline="-25000">
                <a:solidFill>
                  <a:schemeClr val="accent2"/>
                </a:solidFill>
              </a:rPr>
              <a:t>1</a:t>
            </a:r>
            <a:r>
              <a:rPr lang="en-US" altLang="en-US" sz="2400">
                <a:solidFill>
                  <a:schemeClr val="accent2"/>
                </a:solidFill>
              </a:rPr>
              <a:t>  =  P</a:t>
            </a:r>
            <a:r>
              <a:rPr lang="en-US" altLang="en-US" sz="2400" baseline="-25000">
                <a:solidFill>
                  <a:schemeClr val="accent2"/>
                </a:solidFill>
              </a:rPr>
              <a:t>2</a:t>
            </a:r>
            <a:r>
              <a:rPr lang="en-US" altLang="en-US" sz="2400">
                <a:solidFill>
                  <a:schemeClr val="accent2"/>
                </a:solidFill>
              </a:rPr>
              <a:t> x V</a:t>
            </a:r>
            <a:r>
              <a:rPr lang="en-US" altLang="en-US" sz="24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93E1C2E5-3E4C-4498-BD09-889A02F9A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6035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(106.6 kPa) x (385 L)  =  (101.3 kPa) x (V</a:t>
            </a:r>
            <a:r>
              <a:rPr lang="en-US" altLang="en-US" sz="2400" baseline="-25000"/>
              <a:t>2</a:t>
            </a:r>
            <a:r>
              <a:rPr lang="en-US" altLang="en-US" sz="2400"/>
              <a:t>)</a:t>
            </a: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39C429C0-15E2-4675-A91A-6CFCC85D0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05400"/>
            <a:ext cx="3489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</a:t>
            </a:r>
            <a:r>
              <a:rPr lang="en-US" altLang="en-US" sz="2400" baseline="-25000"/>
              <a:t>2</a:t>
            </a:r>
            <a:r>
              <a:rPr lang="en-US" altLang="en-US" sz="2400"/>
              <a:t>  =  405.14 L = 405L   </a:t>
            </a:r>
            <a:endParaRPr lang="en-US" altLang="en-US" sz="2400" baseline="30000"/>
          </a:p>
        </p:txBody>
      </p:sp>
      <p:sp>
        <p:nvSpPr>
          <p:cNvPr id="11271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620A539-43E6-46E7-8F91-066D3643F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  <p:bldP spid="80900" grpId="0" build="p" autoUpdateAnimBg="0"/>
      <p:bldP spid="80901" grpId="0" build="p" autoUpdateAnimBg="0"/>
      <p:bldP spid="8090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B641F82-694B-47FF-B861-4459C6FBF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Boyle’s Law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1CE0EDE1-A17B-44B8-8A21-5CD906478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792288"/>
            <a:ext cx="77311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quantity of gas has a volume of 120 L when confined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under a pressure of 93.3 kPa. At what pressure will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volume of the gas be 30.0 L?  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B1A07778-E422-4584-908D-33F8E7D9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468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49" name="Text Box 5">
            <a:extLst>
              <a:ext uri="{FF2B5EF4-FFF2-40B4-BE49-F238E27FC236}">
                <a16:creationId xmlns:a16="http://schemas.microsoft.com/office/drawing/2014/main" id="{94CD8791-6B41-409E-BEF9-7EE1DF763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</a:t>
            </a:r>
            <a:r>
              <a:rPr lang="en-US" altLang="en-US" sz="2400" baseline="-25000"/>
              <a:t>1</a:t>
            </a:r>
            <a:r>
              <a:rPr lang="en-US" altLang="en-US" sz="2400"/>
              <a:t> x V</a:t>
            </a:r>
            <a:r>
              <a:rPr lang="en-US" altLang="en-US" sz="2400" baseline="-25000"/>
              <a:t>1</a:t>
            </a:r>
            <a:r>
              <a:rPr lang="en-US" altLang="en-US" sz="2400"/>
              <a:t>  =  P</a:t>
            </a:r>
            <a:r>
              <a:rPr lang="en-US" altLang="en-US" sz="2400" baseline="-25000"/>
              <a:t>2</a:t>
            </a:r>
            <a:r>
              <a:rPr lang="en-US" altLang="en-US" sz="2400"/>
              <a:t> x V</a:t>
            </a:r>
            <a:r>
              <a:rPr lang="en-US" altLang="en-US" sz="2400" baseline="-25000"/>
              <a:t>2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43A76015-7F71-4842-9ACB-FC7A59BD0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59288"/>
            <a:ext cx="52482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(93.3 kPa) x (120 L)  =  (P</a:t>
            </a:r>
            <a:r>
              <a:rPr lang="en-US" altLang="en-US" sz="2400" baseline="-25000"/>
              <a:t>2</a:t>
            </a:r>
            <a:r>
              <a:rPr lang="en-US" altLang="en-US" sz="2400"/>
              <a:t>) x (30.0L)</a:t>
            </a:r>
          </a:p>
        </p:txBody>
      </p:sp>
      <p:sp>
        <p:nvSpPr>
          <p:cNvPr id="82951" name="Text Box 7">
            <a:extLst>
              <a:ext uri="{FF2B5EF4-FFF2-40B4-BE49-F238E27FC236}">
                <a16:creationId xmlns:a16="http://schemas.microsoft.com/office/drawing/2014/main" id="{C83521A6-CD7C-4A95-92CE-074D2496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5254625"/>
            <a:ext cx="4202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</a:t>
            </a:r>
            <a:r>
              <a:rPr lang="en-US" altLang="en-US" sz="2400" baseline="-25000"/>
              <a:t>2 </a:t>
            </a:r>
            <a:r>
              <a:rPr lang="en-US" altLang="en-US" sz="2400"/>
              <a:t>=  373.2 kPa   =    370 kPa</a:t>
            </a:r>
          </a:p>
        </p:txBody>
      </p:sp>
      <p:sp>
        <p:nvSpPr>
          <p:cNvPr id="13320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25CEEF8-65A8-42C2-A73D-FDC0C30CD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  <p:bldP spid="82949" grpId="0" build="p" autoUpdateAnimBg="0"/>
      <p:bldP spid="82950" grpId="0" build="p" autoUpdateAnimBg="0"/>
      <p:bldP spid="82951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|1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|0.9|1.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582</Words>
  <Application>Microsoft Office PowerPoint</Application>
  <PresentationFormat>On-screen Show (4:3)</PresentationFormat>
  <Paragraphs>94</Paragraphs>
  <Slides>6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Symbol</vt:lpstr>
      <vt:lpstr>Times New Roman</vt:lpstr>
      <vt:lpstr>Default Design</vt:lpstr>
      <vt:lpstr>Bitmap Image</vt:lpstr>
      <vt:lpstr>Boyle's Law</vt:lpstr>
      <vt:lpstr>Boyle’s Law Illustrated</vt:lpstr>
      <vt:lpstr>Pressure vs. Volume  for a Fixed Amount of Gas (Constant Temperature)</vt:lpstr>
      <vt:lpstr>Boyle’s Law</vt:lpstr>
      <vt:lpstr>Pressure and Volume of a Gas Boyle’s Law</vt:lpstr>
      <vt:lpstr>Boyle’s Law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Boyle’s Law</dc:title>
  <dc:subject>Chemistry</dc:subject>
  <dc:creator>Jeff Christopherson</dc:creator>
  <dc:description>All rights reserved.</dc:description>
  <cp:lastModifiedBy>Share Point3</cp:lastModifiedBy>
  <cp:revision>8</cp:revision>
  <dcterms:created xsi:type="dcterms:W3CDTF">2008-03-21T21:27:56Z</dcterms:created>
  <dcterms:modified xsi:type="dcterms:W3CDTF">2019-09-26T02:10:48Z</dcterms:modified>
</cp:coreProperties>
</file>