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1" r:id="rId3"/>
    <p:sldId id="475" r:id="rId4"/>
    <p:sldId id="483" r:id="rId5"/>
    <p:sldId id="485" r:id="rId6"/>
    <p:sldId id="488" r:id="rId7"/>
    <p:sldId id="490" r:id="rId8"/>
    <p:sldId id="492" r:id="rId9"/>
    <p:sldId id="493" r:id="rId10"/>
    <p:sldId id="269" r:id="rId11"/>
    <p:sldId id="270" r:id="rId12"/>
    <p:sldId id="271" r:id="rId13"/>
    <p:sldId id="286" r:id="rId14"/>
    <p:sldId id="304" r:id="rId15"/>
    <p:sldId id="264" r:id="rId16"/>
    <p:sldId id="283" r:id="rId17"/>
    <p:sldId id="284" r:id="rId18"/>
    <p:sldId id="457" r:id="rId19"/>
    <p:sldId id="425" r:id="rId20"/>
    <p:sldId id="273" r:id="rId21"/>
    <p:sldId id="423" r:id="rId22"/>
    <p:sldId id="280" r:id="rId23"/>
    <p:sldId id="278" r:id="rId24"/>
    <p:sldId id="277" r:id="rId25"/>
    <p:sldId id="476" r:id="rId26"/>
    <p:sldId id="477" r:id="rId27"/>
    <p:sldId id="478" r:id="rId28"/>
    <p:sldId id="479" r:id="rId29"/>
    <p:sldId id="480" r:id="rId30"/>
    <p:sldId id="481" r:id="rId31"/>
    <p:sldId id="482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66FFFF"/>
    <a:srgbClr val="00CCFF"/>
    <a:srgbClr val="E27100"/>
    <a:srgbClr val="FFCCCC"/>
    <a:srgbClr val="CC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F357E6-65CF-461D-84CF-F289F5F1AA7D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E5D239-339F-4C9C-9C22-9823B5CA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670B1-F3C0-4BA9-ABAF-6B449B09997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E00424-30CD-474F-8146-B957717A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00424-30CD-474F-8146-B957717A05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9332-29B0-4E78-AD14-C960EBDEE86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413F-38F2-4D72-8374-468079316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4D6F-46B9-401D-B3D9-9DF3B88EF400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3B63-A8D3-41A1-924A-AC3C0929C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6E6-0FF8-4D98-A178-C811D91AE9A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64AB-5C3A-4FA1-AC1D-D6252EC32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0EC-CCC6-4553-8FD3-8DCB6D17B25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C1B3-FE06-4A37-8AF5-15872DA5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DB47-D22A-4CEB-8914-DA4C89B6DAA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703-9B73-4FDE-BD09-ABA2F962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0498-AB0F-44E6-BFF6-4F14E8AE44A2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202F-A82B-40D3-B088-B26A996B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C83-4375-4F8F-BA8B-772B3E6F637C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F265-97EE-4C55-A290-99BCD5B9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6510-B6D2-4FBB-BAC9-88D220CA6391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B8A7-94C7-466C-A138-45341FCA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006A-6146-4FCA-A60A-BF2E759867A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56AE-63A0-40BE-90D4-F51B04AE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5B61-0C9F-441F-B2C0-06417D371901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A20F-624C-45C6-A059-937218234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4AF1-4B61-4792-B71E-F884E5E0D238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EA1B-7B62-4A3D-A450-6E935A993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F3779-7D8E-4F95-A4B7-EC7774134652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13A0C-6637-4A22-B1C1-C71215C2D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09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Gases…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…In the atmosphere</a:t>
            </a:r>
          </a:p>
        </p:txBody>
      </p:sp>
      <p:pic>
        <p:nvPicPr>
          <p:cNvPr id="15364" name="Picture 2" descr="http://mirrorcracked.files.wordpress.com/2008/09/f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841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smtClean="0">
                <a:latin typeface="Britannic Bold" pitchFamily="34" charset="0"/>
              </a:rPr>
              <a:t>PRESSURE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Pressure = </a:t>
            </a:r>
            <a:r>
              <a:rPr lang="en-US" sz="5400" u="sng" smtClean="0"/>
              <a:t>Force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>                     Area</a:t>
            </a:r>
          </a:p>
          <a:p>
            <a:pPr eaLnBrk="1" hangingPunct="1"/>
            <a:endParaRPr lang="en-US" smtClean="0"/>
          </a:p>
        </p:txBody>
      </p:sp>
      <p:pic>
        <p:nvPicPr>
          <p:cNvPr id="47108" name="Picture 4" descr="MCj01963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0146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b="1" smtClean="0">
                <a:latin typeface="Bradley Hand ITC" pitchFamily="66" charset="0"/>
              </a:rPr>
              <a:t>Example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Someone steps on your foot</a:t>
            </a:r>
          </a:p>
          <a:p>
            <a:pPr eaLnBrk="1" hangingPunct="1"/>
            <a:r>
              <a:rPr lang="en-US" dirty="0" smtClean="0"/>
              <a:t>The pressure (or pain) you feel depends on:</a:t>
            </a:r>
          </a:p>
          <a:p>
            <a:pPr lvl="1" eaLnBrk="1" hangingPunct="1"/>
            <a:r>
              <a:rPr lang="en-US" dirty="0" smtClean="0"/>
              <a:t>Force (how heavy is the person on your foot)</a:t>
            </a:r>
          </a:p>
          <a:p>
            <a:pPr lvl="1" eaLnBrk="1" hangingPunct="1"/>
            <a:r>
              <a:rPr lang="en-US" dirty="0" smtClean="0"/>
              <a:t>Area (the shoe type)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8131" name="Picture 4" descr="MCHM0038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473450"/>
            <a:ext cx="45831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Which would you prefer?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150 </a:t>
            </a:r>
            <a:r>
              <a:rPr lang="en-US" dirty="0" err="1" smtClean="0"/>
              <a:t>lb</a:t>
            </a:r>
            <a:r>
              <a:rPr lang="en-US" dirty="0" smtClean="0"/>
              <a:t> woman with high heels</a:t>
            </a:r>
          </a:p>
          <a:p>
            <a:pPr eaLnBrk="1" hangingPunct="1"/>
            <a:r>
              <a:rPr lang="en-US" dirty="0" smtClean="0"/>
              <a:t>150lb woman with roller blades</a:t>
            </a:r>
          </a:p>
          <a:p>
            <a:pPr eaLnBrk="1" hangingPunct="1"/>
            <a:r>
              <a:rPr lang="en-US" dirty="0" smtClean="0"/>
              <a:t>150 </a:t>
            </a:r>
            <a:r>
              <a:rPr lang="en-US" dirty="0" err="1" smtClean="0"/>
              <a:t>lb</a:t>
            </a:r>
            <a:r>
              <a:rPr lang="en-US" dirty="0" smtClean="0"/>
              <a:t> woman with flippers</a:t>
            </a:r>
          </a:p>
        </p:txBody>
      </p:sp>
      <p:pic>
        <p:nvPicPr>
          <p:cNvPr id="49155" name="Picture 4" descr="MCHH0136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2667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MCj041253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30067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MCj04370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4917">
            <a:off x="4724400" y="3733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 force is the </a:t>
            </a:r>
            <a:r>
              <a:rPr lang="en-US" sz="4000" dirty="0" smtClean="0"/>
              <a:t>same  (150 </a:t>
            </a:r>
            <a:r>
              <a:rPr lang="en-US" sz="4000" dirty="0" err="1" smtClean="0"/>
              <a:t>lb</a:t>
            </a:r>
            <a:r>
              <a:rPr lang="en-US" sz="4000" dirty="0" smtClean="0"/>
              <a:t> </a:t>
            </a:r>
            <a:r>
              <a:rPr lang="en-US" sz="4000" dirty="0" smtClean="0"/>
              <a:t>woman)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/>
              <a:t>the </a:t>
            </a:r>
            <a:r>
              <a:rPr lang="en-US" sz="4000" dirty="0" smtClean="0"/>
              <a:t>area is different</a:t>
            </a:r>
          </a:p>
        </p:txBody>
      </p:sp>
      <p:sp>
        <p:nvSpPr>
          <p:cNvPr id="50178" name="Content Placeholder 2"/>
          <p:cNvSpPr>
            <a:spLocks/>
          </p:cNvSpPr>
          <p:nvPr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 dirty="0">
                <a:latin typeface="Calibri" pitchFamily="34" charset="0"/>
              </a:rPr>
              <a:t>Pressure = </a:t>
            </a:r>
            <a:r>
              <a:rPr lang="en-US" sz="5400" u="sng" dirty="0">
                <a:latin typeface="Calibri" pitchFamily="34" charset="0"/>
              </a:rPr>
              <a:t>Force</a:t>
            </a:r>
            <a:r>
              <a:rPr lang="en-US" sz="5400" dirty="0">
                <a:latin typeface="Calibri" pitchFamily="34" charset="0"/>
              </a:rPr>
              <a:t/>
            </a:r>
            <a:br>
              <a:rPr lang="en-US" sz="5400" dirty="0">
                <a:latin typeface="Calibri" pitchFamily="34" charset="0"/>
              </a:rPr>
            </a:br>
            <a:r>
              <a:rPr lang="en-US" sz="5400" dirty="0">
                <a:latin typeface="Calibri" pitchFamily="34" charset="0"/>
              </a:rPr>
              <a:t>                  Area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3600" dirty="0">
                <a:latin typeface="Calibri" pitchFamily="34" charset="0"/>
              </a:rPr>
              <a:t>The bigger the area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, the less force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50179" name="Picture 5" descr="MCj04370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4917">
            <a:off x="4876800" y="396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4114800" y="3962400"/>
            <a:ext cx="11430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Molecules in gases aren’t very attracted to one another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Collisions of molecules with container walls produce gas pressure</a:t>
            </a:r>
          </a:p>
          <a:p>
            <a:pPr algn="ctr"/>
            <a:r>
              <a:rPr lang="en-US" u="sng" dirty="0" smtClean="0">
                <a:solidFill>
                  <a:srgbClr val="FF3300"/>
                </a:solidFill>
              </a:rPr>
              <a:t>Air Pressure</a:t>
            </a:r>
            <a:r>
              <a:rPr lang="en-US" dirty="0" smtClean="0">
                <a:solidFill>
                  <a:srgbClr val="FF3300"/>
                </a:solidFill>
              </a:rPr>
              <a:t>: the combined force of air molecules  as they strike the container wall</a:t>
            </a:r>
          </a:p>
        </p:txBody>
      </p:sp>
      <p:pic>
        <p:nvPicPr>
          <p:cNvPr id="55299" name="Picture 5" descr="kinetic_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4153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9" descr="gas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22201"/>
            <a:ext cx="2971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 Pressure</a:t>
            </a:r>
          </a:p>
        </p:txBody>
      </p:sp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-37381" y="1125385"/>
            <a:ext cx="9181381" cy="4970615"/>
            <a:chOff x="336" y="1088"/>
            <a:chExt cx="4944" cy="2715"/>
          </a:xfrm>
        </p:grpSpPr>
        <p:pic>
          <p:nvPicPr>
            <p:cNvPr id="35843" name="Picture 2" descr="http://www.sydneywater.com.au/OurSystemsAndOperations/WaterPressureManagement/WaterPressureManagementDiagram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104"/>
              <a:ext cx="4944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Rectangle 5"/>
            <p:cNvSpPr>
              <a:spLocks noChangeArrowheads="1"/>
            </p:cNvSpPr>
            <p:nvPr/>
          </p:nvSpPr>
          <p:spPr bwMode="auto">
            <a:xfrm rot="5400000">
              <a:off x="3059" y="-383"/>
              <a:ext cx="217" cy="3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Driving in the mountains, a big hill, on an airplane, an elevator?</a:t>
            </a:r>
          </a:p>
        </p:txBody>
      </p:sp>
      <p:pic>
        <p:nvPicPr>
          <p:cNvPr id="36866" name="Picture 4" descr="MCj04244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3124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8" descr="MCj021575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9" descr="MCj035215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43400"/>
            <a:ext cx="3962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0"/>
          <p:cNvSpPr>
            <a:spLocks/>
          </p:cNvSpPr>
          <p:nvPr/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Have your ears ever popped when you were….</a:t>
            </a:r>
          </a:p>
        </p:txBody>
      </p:sp>
      <p:pic>
        <p:nvPicPr>
          <p:cNvPr id="36870" name="Picture 12" descr="MMj0172583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2362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MMj0283553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371600"/>
            <a:ext cx="1295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9999"/>
                </a:solidFill>
                <a:latin typeface="Bradley Hand ITC" pitchFamily="66" charset="0"/>
              </a:rPr>
              <a:t>This is due to pressure changes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3962400" cy="51816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As you ascend in an airplane and the air pressure decreases, the air trapped in your inner ear will cause your eardrums to push outward. </a:t>
            </a:r>
          </a:p>
          <a:p>
            <a:pPr algn="ctr"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7892" name="Picture 6" descr="ear_popping_336%20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56786"/>
            <a:ext cx="3733800" cy="25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PRinc_rm_middle_ear_illustration-765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505200" cy="238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4" descr="14606chubbymaninarobepji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705350"/>
            <a:ext cx="231755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4754563"/>
          </a:xfrm>
        </p:spPr>
        <p:txBody>
          <a:bodyPr/>
          <a:lstStyle/>
          <a:p>
            <a:r>
              <a:rPr lang="en-US" dirty="0" smtClean="0"/>
              <a:t>Did you know there is no such thing as suction?!</a:t>
            </a:r>
          </a:p>
          <a:p>
            <a:r>
              <a:rPr lang="en-US" dirty="0" smtClean="0"/>
              <a:t>A vacuum is the absence of air.  </a:t>
            </a:r>
          </a:p>
          <a:p>
            <a:r>
              <a:rPr lang="en-US" dirty="0" smtClean="0"/>
              <a:t>Therefore your vacuum cleaner does not suck dirt up, dirt is pushed in by atmospheric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Low Pressure vs High Pressure?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6324" name="Picture 2" descr="http://images.google.com/url?source=imgres&amp;ct=img&amp;q=http://woodtv.images.worldnow.com/Images/forecast_510.jpg&amp;usg=AFQjCNE9KRG9jEL30MiYCUq00VEPuKc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3580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Atoms and Molecules in Motion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3581400" y="1676400"/>
            <a:ext cx="5105400" cy="4449763"/>
          </a:xfrm>
        </p:spPr>
        <p:txBody>
          <a:bodyPr/>
          <a:lstStyle/>
          <a:p>
            <a:pPr marL="660400" indent="-660400" algn="ctr">
              <a:buFont typeface="Arial" charset="0"/>
              <a:buNone/>
            </a:pPr>
            <a:r>
              <a:rPr lang="en-US" sz="5400" dirty="0" smtClean="0">
                <a:latin typeface="Broadway" pitchFamily="82" charset="0"/>
              </a:rPr>
              <a:t>GASES</a:t>
            </a:r>
          </a:p>
          <a:p>
            <a:pPr marL="660400" indent="-660400"/>
            <a:r>
              <a:rPr lang="en-US" sz="2800" dirty="0" smtClean="0"/>
              <a:t> </a:t>
            </a:r>
          </a:p>
          <a:p>
            <a:pPr marL="1035050" lvl="1" indent="-577850"/>
            <a:r>
              <a:rPr lang="en-US" sz="2400" dirty="0" smtClean="0"/>
              <a:t>no definite shape or volume; they expand to fill their container.</a:t>
            </a:r>
          </a:p>
          <a:p>
            <a:pPr marL="660400" indent="-660400"/>
            <a:r>
              <a:rPr lang="en-US" sz="2800" dirty="0" smtClean="0"/>
              <a:t>Compressibility</a:t>
            </a:r>
          </a:p>
          <a:p>
            <a:pPr marL="1035050" lvl="1" indent="-577850"/>
            <a:r>
              <a:rPr lang="en-US" sz="2400" dirty="0" smtClean="0"/>
              <a:t>The volume of a gas can be greatly decreased.</a:t>
            </a:r>
          </a:p>
        </p:txBody>
      </p:sp>
      <p:pic>
        <p:nvPicPr>
          <p:cNvPr id="20483" name="Picture 6" descr="MPj042773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36" y="1143000"/>
            <a:ext cx="3319184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Measuring Air Pressure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Barometer: measures air pressure in millimeters of mercury (mm Hg): English is inches of Hg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8371" name="Picture 4" descr="MCj014986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1231900"/>
            <a:ext cx="19939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MCj041362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611" y="3200400"/>
            <a:ext cx="22923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MCj03839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72000"/>
            <a:ext cx="18478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1143000"/>
          </a:xfrm>
        </p:spPr>
        <p:txBody>
          <a:bodyPr/>
          <a:lstStyle/>
          <a:p>
            <a:r>
              <a:rPr lang="en-US" sz="6000" dirty="0" smtClean="0">
                <a:latin typeface="Showcard Gothic" pitchFamily="82" charset="0"/>
              </a:rPr>
              <a:t>How does it Work?</a:t>
            </a:r>
          </a:p>
        </p:txBody>
      </p:sp>
      <p:pic>
        <p:nvPicPr>
          <p:cNvPr id="62466" name="Picture 7" descr="Bar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2719" y="762000"/>
            <a:ext cx="382300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9" descr="model_230-p111_dial_baro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35814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Chemists use a different unit called the Atmosphere (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7200" dirty="0" smtClean="0"/>
              <a:t>1 </a:t>
            </a:r>
            <a:r>
              <a:rPr lang="en-US" sz="7200" dirty="0" err="1" smtClean="0"/>
              <a:t>atm</a:t>
            </a:r>
            <a:r>
              <a:rPr lang="en-US" sz="7200" dirty="0" smtClean="0"/>
              <a:t> = 760mmHg</a:t>
            </a:r>
            <a:endParaRPr lang="en-US" sz="7200" dirty="0"/>
          </a:p>
          <a:p>
            <a:pPr algn="ctr" eaLnBrk="1" hangingPunct="1">
              <a:buFont typeface="Arial" charset="0"/>
              <a:buNone/>
            </a:pPr>
            <a:r>
              <a:rPr lang="en-US" sz="4400" dirty="0" smtClean="0"/>
              <a:t>(Normal air pressure at sea level)</a:t>
            </a:r>
            <a:endParaRPr lang="en-US" sz="7200" dirty="0" smtClean="0"/>
          </a:p>
        </p:txBody>
      </p:sp>
      <p:pic>
        <p:nvPicPr>
          <p:cNvPr id="64515" name="Picture 5" descr="MCj043616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81400"/>
            <a:ext cx="37338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Units of Pressure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PSI-Pounds per square inch    </a:t>
            </a:r>
            <a:br>
              <a:rPr lang="en-US" sz="4400" dirty="0" smtClean="0"/>
            </a:br>
            <a:r>
              <a:rPr lang="en-US" sz="4400" dirty="0" smtClean="0"/>
              <a:t>  (bikes/car tires)</a:t>
            </a:r>
          </a:p>
          <a:p>
            <a:pPr marL="0" indent="0" eaLnBrk="1" hangingPunct="1">
              <a:buNone/>
            </a:pPr>
            <a:endParaRPr lang="en-US" sz="4400" dirty="0" smtClean="0"/>
          </a:p>
          <a:p>
            <a:pPr eaLnBrk="1" hangingPunct="1"/>
            <a:endParaRPr 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65539" name="Picture 7" descr="MCTN0072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37766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 descr="MCj03974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667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3 ways to measure Pressure!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0388" cy="45720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r>
              <a:rPr lang="en-US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760mmHg = 1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atm</a:t>
            </a:r>
            <a:r>
              <a:rPr lang="en-US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101.3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endParaRPr lang="en-US" sz="44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 rot="19779376">
            <a:off x="2230438" y="1943100"/>
            <a:ext cx="1143000" cy="400685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810000" y="2057400"/>
            <a:ext cx="1143000" cy="2286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 rot="1740165">
            <a:off x="5313363" y="1931988"/>
            <a:ext cx="1143000" cy="397986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06762" y="3255448"/>
            <a:ext cx="2151152" cy="2179367"/>
          </a:xfrm>
          <a:prstGeom prst="rect">
            <a:avLst/>
          </a:prstGeom>
          <a:solidFill>
            <a:srgbClr val="99FF6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atm is considered standard pressure from which all pressures are compared</a:t>
            </a:r>
            <a:r>
              <a:rPr lang="en-US" sz="1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Convert 0.875atm to mmHg</a:t>
            </a:r>
          </a:p>
          <a:p>
            <a:pPr lvl="1"/>
            <a:r>
              <a:rPr lang="en-US" smtClean="0"/>
              <a:t>We know we have 0.875 mmHg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We use the ratio - there are 760mmHg in one atm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u="sng" smtClean="0"/>
          </a:p>
        </p:txBody>
      </p:sp>
      <p:pic>
        <p:nvPicPr>
          <p:cNvPr id="81923" name="Picture 4" descr="MCj044182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19200"/>
            <a:ext cx="2057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smtClean="0"/>
              <a:t>Convert 0.875atm to mmHg</a:t>
            </a:r>
            <a:br>
              <a:rPr lang="en-US" sz="4800" smtClean="0"/>
            </a:br>
            <a:endParaRPr lang="en-US" sz="4800" smtClean="0"/>
          </a:p>
          <a:p>
            <a:r>
              <a:rPr lang="en-US" smtClean="0"/>
              <a:t>0.875atm X </a:t>
            </a:r>
            <a:r>
              <a:rPr lang="en-US" u="sng" smtClean="0"/>
              <a:t>760.0mmHg </a:t>
            </a:r>
            <a:r>
              <a:rPr lang="en-US" smtClean="0"/>
              <a:t>= </a:t>
            </a:r>
            <a:endParaRPr lang="en-US" u="sng" smtClean="0"/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124200" y="3810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 atm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733800"/>
            <a:ext cx="1143000" cy="38100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3124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665 mmHg</a:t>
            </a:r>
          </a:p>
        </p:txBody>
      </p:sp>
    </p:spTree>
    <p:extLst>
      <p:ext uri="{BB962C8B-B14F-4D97-AF65-F5344CB8AC3E}">
        <p14:creationId xmlns:p14="http://schemas.microsoft.com/office/powerpoint/2010/main" val="8796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4800" smtClean="0"/>
              <a:t>Convert 745.0 mmHg to atm.</a:t>
            </a:r>
          </a:p>
          <a:p>
            <a:r>
              <a:rPr lang="en-US" smtClean="0"/>
              <a:t>(760.0 mmHg in 1 atm)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745.0 mmHg   x  </a:t>
            </a:r>
            <a:r>
              <a:rPr lang="en-US" u="sng" smtClean="0"/>
              <a:t>     1atm       </a:t>
            </a:r>
            <a:r>
              <a:rPr lang="en-US" smtClean="0"/>
              <a:t>=</a:t>
            </a:r>
            <a:r>
              <a:rPr lang="en-US" sz="800" u="sng" smtClean="0"/>
              <a:t>. 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752600" y="41148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760.0mmHg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35814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.9803 atm</a:t>
            </a:r>
          </a:p>
        </p:txBody>
      </p:sp>
    </p:spTree>
    <p:extLst>
      <p:ext uri="{BB962C8B-B14F-4D97-AF65-F5344CB8AC3E}">
        <p14:creationId xmlns:p14="http://schemas.microsoft.com/office/powerpoint/2010/main" val="10310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Convert 0.955atm to kPa</a:t>
            </a:r>
            <a:br>
              <a:rPr lang="en-US" smtClean="0"/>
            </a:br>
            <a:r>
              <a:rPr lang="en-US" smtClean="0"/>
              <a:t>(101.3 kPa in 1 atm)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0.995 atm X </a:t>
            </a:r>
            <a:r>
              <a:rPr lang="en-US" u="sng" smtClean="0"/>
              <a:t>101.3 kPa</a:t>
            </a:r>
            <a:r>
              <a:rPr lang="en-US" smtClean="0"/>
              <a:t> = </a:t>
            </a:r>
            <a:endParaRPr lang="en-US" sz="800" u="sng" smtClean="0"/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1219200" y="37338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1atm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8200" y="32766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101 kPa</a:t>
            </a:r>
          </a:p>
        </p:txBody>
      </p:sp>
    </p:spTree>
    <p:extLst>
      <p:ext uri="{BB962C8B-B14F-4D97-AF65-F5344CB8AC3E}">
        <p14:creationId xmlns:p14="http://schemas.microsoft.com/office/powerpoint/2010/main" val="14337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Convert 98.35 kPa to atm</a:t>
            </a:r>
          </a:p>
          <a:p>
            <a:r>
              <a:rPr lang="en-US" smtClean="0"/>
              <a:t>(101.3 kPa in 1 atm)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98.35 kPa x </a:t>
            </a:r>
            <a:r>
              <a:rPr lang="en-US" u="sng" smtClean="0"/>
              <a:t>    1atm      </a:t>
            </a:r>
            <a:r>
              <a:rPr lang="en-US" smtClean="0"/>
              <a:t>=         </a:t>
            </a:r>
            <a:r>
              <a:rPr lang="en-US" sz="800" u="sng" smtClean="0"/>
              <a:t>.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990600" y="388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101.3kPa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3429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0.9709 atm</a:t>
            </a:r>
          </a:p>
        </p:txBody>
      </p:sp>
    </p:spTree>
    <p:extLst>
      <p:ext uri="{BB962C8B-B14F-4D97-AF65-F5344CB8AC3E}">
        <p14:creationId xmlns:p14="http://schemas.microsoft.com/office/powerpoint/2010/main" val="34190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Continued</a:t>
            </a:r>
          </a:p>
        </p:txBody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Due to the lack of attraction between particles, gases have the ability to flow like liquids.</a:t>
            </a:r>
          </a:p>
          <a:p>
            <a:r>
              <a:rPr lang="en-US" dirty="0" smtClean="0"/>
              <a:t>Low Density</a:t>
            </a:r>
          </a:p>
          <a:p>
            <a:pPr lvl="1"/>
            <a:r>
              <a:rPr lang="en-US" dirty="0" smtClean="0"/>
              <a:t>The density of a gas is about 1/1000th that of a solid or liquid.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Convert 740 mmHg to kPa</a:t>
            </a:r>
          </a:p>
          <a:p>
            <a:r>
              <a:rPr lang="en-US" smtClean="0"/>
              <a:t>(760.0mmHg is = 101.3 kPa)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40.0mmHg x</a:t>
            </a:r>
            <a:r>
              <a:rPr lang="en-US" u="sng" smtClean="0"/>
              <a:t>  101.3 kPa    </a:t>
            </a:r>
            <a:r>
              <a:rPr lang="en-US" smtClean="0"/>
              <a:t>=</a:t>
            </a:r>
            <a:endParaRPr lang="en-US" sz="800" smtClean="0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219200" y="3810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760mmHg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33528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5.33 kPa</a:t>
            </a:r>
          </a:p>
        </p:txBody>
      </p:sp>
    </p:spTree>
    <p:extLst>
      <p:ext uri="{BB962C8B-B14F-4D97-AF65-F5344CB8AC3E}">
        <p14:creationId xmlns:p14="http://schemas.microsoft.com/office/powerpoint/2010/main" val="26740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Converting between units of pressure</a:t>
            </a:r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Convert 99.25 kPa to mmHg</a:t>
            </a:r>
          </a:p>
          <a:p>
            <a:r>
              <a:rPr lang="en-US" smtClean="0"/>
              <a:t>(760.0mmHg is = 101.3 kPa)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99.25 kPa x</a:t>
            </a:r>
            <a:r>
              <a:rPr lang="en-US" u="sng" smtClean="0"/>
              <a:t>  760.0mmHg   </a:t>
            </a:r>
            <a:r>
              <a:rPr lang="en-US" smtClean="0"/>
              <a:t>=</a:t>
            </a:r>
            <a:endParaRPr lang="en-US" sz="800" smtClean="0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1219200" y="388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101.3 kPa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33528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744.6 mmHg</a:t>
            </a:r>
          </a:p>
        </p:txBody>
      </p:sp>
    </p:spTree>
    <p:extLst>
      <p:ext uri="{BB962C8B-B14F-4D97-AF65-F5344CB8AC3E}">
        <p14:creationId xmlns:p14="http://schemas.microsoft.com/office/powerpoint/2010/main" val="29852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276725"/>
            <a:ext cx="5400675" cy="2657475"/>
          </a:xfrm>
          <a:prstGeom prst="rect">
            <a:avLst/>
          </a:prstGeom>
        </p:spPr>
      </p:pic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latin typeface="Broadway" pitchFamily="82" charset="0"/>
              </a:rPr>
              <a:t>Ideal Gas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 smtClean="0"/>
              <a:t>Ideal gas</a:t>
            </a:r>
            <a:r>
              <a:rPr lang="en-US" sz="4800" dirty="0" smtClean="0"/>
              <a:t> – an imaginary gas that perfectly fits the gas laws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pPr algn="ctr" eaLnBrk="1" hangingPunct="1"/>
            <a:r>
              <a:rPr lang="en-US" sz="4800" dirty="0"/>
              <a:t>B</a:t>
            </a:r>
            <a:r>
              <a:rPr lang="en-US" sz="4800" dirty="0" smtClean="0"/>
              <a:t>ased on assumptions of the kinetic molecular theory.</a:t>
            </a:r>
          </a:p>
        </p:txBody>
      </p:sp>
    </p:spTree>
    <p:extLst>
      <p:ext uri="{BB962C8B-B14F-4D97-AF65-F5344CB8AC3E}">
        <p14:creationId xmlns:p14="http://schemas.microsoft.com/office/powerpoint/2010/main" val="40942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Assumptions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 Kinetic Molecular Theory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Ideal</a:t>
            </a:r>
            <a:r>
              <a:rPr lang="en-US" dirty="0" smtClean="0"/>
              <a:t> Gases: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Large numbers of tiny particles that are far apart.</a:t>
            </a:r>
          </a:p>
          <a:p>
            <a:pPr marL="990600" lvl="1" indent="-533400" eaLnBrk="1" hangingPunct="1"/>
            <a:r>
              <a:rPr lang="en-US" dirty="0" smtClean="0"/>
              <a:t>Occupy 1000 times more space than a solid or liquid.</a:t>
            </a:r>
          </a:p>
          <a:p>
            <a:pPr marL="990600" lvl="1" indent="-533400" eaLnBrk="1" hangingPunct="1"/>
            <a:r>
              <a:rPr lang="en-US" dirty="0" smtClean="0"/>
              <a:t>Most of its volume is empty space.</a:t>
            </a:r>
          </a:p>
          <a:p>
            <a:pPr marL="660400" indent="-660400" eaLnBrk="1" hangingPunct="1">
              <a:buNone/>
            </a:pPr>
            <a:r>
              <a:rPr lang="en-US" dirty="0" smtClean="0"/>
              <a:t>2</a:t>
            </a:r>
            <a:r>
              <a:rPr lang="en-US" dirty="0"/>
              <a:t>. I</a:t>
            </a:r>
            <a:r>
              <a:rPr lang="en-US" dirty="0" smtClean="0"/>
              <a:t>n </a:t>
            </a:r>
            <a:r>
              <a:rPr lang="en-US" dirty="0"/>
              <a:t>continuous, rapid, random </a:t>
            </a:r>
            <a:r>
              <a:rPr lang="en-US" dirty="0" smtClean="0"/>
              <a:t>motion.</a:t>
            </a:r>
          </a:p>
          <a:p>
            <a:pPr marL="0" indent="0" eaLnBrk="1" hangingPunct="1">
              <a:buNone/>
            </a:pPr>
            <a:r>
              <a:rPr lang="en-US" dirty="0" smtClean="0"/>
              <a:t>3.  Particles have negligible volume.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5603" name="Picture 4" descr="MCj02931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76800"/>
            <a:ext cx="18161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4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8" descr="MCj04370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43243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7843"/>
            <a:ext cx="8686800" cy="4525963"/>
          </a:xfrm>
        </p:spPr>
        <p:txBody>
          <a:bodyPr/>
          <a:lstStyle/>
          <a:p>
            <a:pPr marL="660400" indent="-660400" eaLnBrk="1" hangingPunct="1">
              <a:buNone/>
            </a:pPr>
            <a:r>
              <a:rPr lang="en-US" dirty="0" smtClean="0"/>
              <a:t>4. </a:t>
            </a:r>
            <a:r>
              <a:rPr lang="en-US" dirty="0" smtClean="0"/>
              <a:t> </a:t>
            </a:r>
            <a:r>
              <a:rPr lang="en-US" dirty="0" smtClean="0"/>
              <a:t>Have perfectly elastic collisions with container walls.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5. </a:t>
            </a:r>
            <a:r>
              <a:rPr lang="en-US" dirty="0" smtClean="0"/>
              <a:t>Have </a:t>
            </a:r>
            <a:r>
              <a:rPr lang="en-US" dirty="0" smtClean="0"/>
              <a:t>no attractive or repulsive </a:t>
            </a:r>
            <a:r>
              <a:rPr lang="en-US" dirty="0" smtClean="0"/>
              <a:t>forces </a:t>
            </a:r>
            <a:r>
              <a:rPr lang="en-US" dirty="0" smtClean="0"/>
              <a:t>between gas particles</a:t>
            </a:r>
            <a:r>
              <a:rPr lang="en-US" dirty="0" smtClean="0"/>
              <a:t>.   </a:t>
            </a:r>
            <a:r>
              <a:rPr lang="en-US" dirty="0" smtClean="0"/>
              <a:t>Theoretically cannot be liquefied.</a:t>
            </a:r>
            <a:endParaRPr lang="en-US" dirty="0" smtClean="0"/>
          </a:p>
          <a:p>
            <a:pPr marL="1035050" lvl="1" indent="-577850" eaLnBrk="1" hangingPunct="1"/>
            <a:r>
              <a:rPr lang="en-US" dirty="0" smtClean="0"/>
              <a:t>Similar to pool balls</a:t>
            </a:r>
          </a:p>
        </p:txBody>
      </p:sp>
      <p:pic>
        <p:nvPicPr>
          <p:cNvPr id="28675" name="Picture 4" descr="MCj043706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430" y="473454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MCj043705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640" y="5181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MCj043705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032" y="-1111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Cj0437059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7891" y="47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MCj0437054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07902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MCj04370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4450" y="52689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MCj0437055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5107" y="5181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1706562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Showcard Gothic" pitchFamily="82" charset="0"/>
              </a:rPr>
              <a:t>Kinetic Molecular Theory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535363"/>
          </a:xfrm>
        </p:spPr>
        <p:txBody>
          <a:bodyPr/>
          <a:lstStyle/>
          <a:p>
            <a:pPr marL="660400" indent="-660400" algn="ctr" eaLnBrk="1" hangingPunct="1">
              <a:buFont typeface="Arial" charset="0"/>
              <a:buNone/>
            </a:pPr>
            <a:r>
              <a:rPr lang="en-US" dirty="0" smtClean="0"/>
              <a:t>The kinetic molecular theory applies only to ideal gases </a:t>
            </a:r>
          </a:p>
          <a:p>
            <a:pPr marL="660400" indent="-660400" algn="ctr" eaLnBrk="1" hangingPunct="1">
              <a:buFont typeface="Arial" charset="0"/>
              <a:buNone/>
            </a:pPr>
            <a:r>
              <a:rPr lang="en-US" b="1" u="sng" dirty="0" smtClean="0"/>
              <a:t>which do not actually exist</a:t>
            </a:r>
          </a:p>
          <a:p>
            <a:pPr marL="660400" indent="-660400" algn="ctr" eaLnBrk="1" hangingPunct="1">
              <a:buNone/>
            </a:pPr>
            <a:r>
              <a:rPr lang="en-US" dirty="0" smtClean="0"/>
              <a:t>Real gases </a:t>
            </a:r>
            <a:r>
              <a:rPr lang="en-US" dirty="0"/>
              <a:t>are </a:t>
            </a:r>
            <a:r>
              <a:rPr lang="en-US" dirty="0" smtClean="0"/>
              <a:t>most </a:t>
            </a:r>
            <a:r>
              <a:rPr lang="en-US" i="1" dirty="0" smtClean="0"/>
              <a:t>ideal</a:t>
            </a:r>
            <a:r>
              <a:rPr lang="en-US" dirty="0" smtClean="0"/>
              <a:t> </a:t>
            </a:r>
            <a:r>
              <a:rPr lang="en-US" dirty="0"/>
              <a:t>if the </a:t>
            </a:r>
            <a:r>
              <a:rPr lang="en-US" u="sng" dirty="0"/>
              <a:t>pressure is low</a:t>
            </a:r>
            <a:r>
              <a:rPr lang="en-US" dirty="0"/>
              <a:t> or </a:t>
            </a:r>
            <a:r>
              <a:rPr lang="en-US" u="sng" dirty="0"/>
              <a:t>temperature is high</a:t>
            </a:r>
            <a:r>
              <a:rPr lang="en-US" dirty="0"/>
              <a:t>.</a:t>
            </a:r>
          </a:p>
          <a:p>
            <a:pPr marL="660400" indent="-660400" algn="ctr" eaLnBrk="1" hangingPunct="1">
              <a:buFont typeface="Arial" charset="0"/>
              <a:buNone/>
            </a:pPr>
            <a:endParaRPr lang="en-US" b="1" u="sng" dirty="0" smtClean="0"/>
          </a:p>
        </p:txBody>
      </p:sp>
      <p:pic>
        <p:nvPicPr>
          <p:cNvPr id="30723" name="Picture 4" descr="MCj029258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572000"/>
            <a:ext cx="2514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7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6037"/>
            <a:ext cx="8229600" cy="4525963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Real Gases are most like Ideal gases when:</a:t>
            </a:r>
          </a:p>
          <a:p>
            <a:pPr marL="0" indent="0" eaLnBrk="1" hangingPunct="1">
              <a:buNone/>
            </a:pPr>
            <a:r>
              <a:rPr lang="en-US" sz="4800" b="1" dirty="0" smtClean="0"/>
              <a:t>	1. Pressure is low</a:t>
            </a:r>
          </a:p>
          <a:p>
            <a:pPr marL="0" indent="0" eaLnBrk="1" hangingPunct="1">
              <a:buNone/>
            </a:pPr>
            <a:r>
              <a:rPr lang="en-US" sz="4800" b="1" dirty="0" smtClean="0"/>
              <a:t>	2. Temperature is high</a:t>
            </a:r>
            <a:endParaRPr lang="en-US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48" y="3276600"/>
            <a:ext cx="6034252" cy="34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5180"/>
              </p:ext>
            </p:extLst>
          </p:nvPr>
        </p:nvGraphicFramePr>
        <p:xfrm>
          <a:off x="381000" y="321700"/>
          <a:ext cx="8458200" cy="576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06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Real</a:t>
                      </a:r>
                      <a:r>
                        <a:rPr lang="en-US" sz="4400" baseline="0" dirty="0" smtClean="0"/>
                        <a:t> Gas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Ideal Gas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87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Particles</a:t>
                      </a:r>
                      <a:r>
                        <a:rPr lang="en-US" sz="3600" baseline="0" dirty="0" smtClean="0"/>
                        <a:t> have volume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Particles</a:t>
                      </a:r>
                      <a:r>
                        <a:rPr lang="en-US" sz="3600" baseline="0" dirty="0" smtClean="0"/>
                        <a:t> have no volume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87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Small attraction between</a:t>
                      </a:r>
                      <a:r>
                        <a:rPr lang="en-US" sz="3600" baseline="0" dirty="0" smtClean="0"/>
                        <a:t> particles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 attraction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8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Heat</a:t>
                      </a:r>
                      <a:r>
                        <a:rPr lang="en-US" sz="3600" baseline="0" dirty="0" smtClean="0"/>
                        <a:t> lost to surroundings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Perfectly elastic</a:t>
                      </a:r>
                      <a:r>
                        <a:rPr lang="en-US" sz="3600" baseline="0" dirty="0" smtClean="0"/>
                        <a:t> collisions: no heat transferred to surroundings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2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</TotalTime>
  <Words>698</Words>
  <Application>Microsoft Office PowerPoint</Application>
  <PresentationFormat>On-screen Show (4:3)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Bradley Hand ITC</vt:lpstr>
      <vt:lpstr>Britannic Bold</vt:lpstr>
      <vt:lpstr>Broadway</vt:lpstr>
      <vt:lpstr>Calibri</vt:lpstr>
      <vt:lpstr>Comic Sans MS</vt:lpstr>
      <vt:lpstr>Kristen ITC</vt:lpstr>
      <vt:lpstr>Showcard Gothic</vt:lpstr>
      <vt:lpstr>Office Theme</vt:lpstr>
      <vt:lpstr>Gases…</vt:lpstr>
      <vt:lpstr>Atoms and Molecules in Motion</vt:lpstr>
      <vt:lpstr>Properties Continued</vt:lpstr>
      <vt:lpstr>Ideal Gas</vt:lpstr>
      <vt:lpstr>Assumptions  of Kinetic Molecular Theory</vt:lpstr>
      <vt:lpstr>PowerPoint Presentation</vt:lpstr>
      <vt:lpstr>Kinetic Molecular Theory</vt:lpstr>
      <vt:lpstr>PowerPoint Presentation</vt:lpstr>
      <vt:lpstr>PowerPoint Presentation</vt:lpstr>
      <vt:lpstr>PRESSURE</vt:lpstr>
      <vt:lpstr>Example</vt:lpstr>
      <vt:lpstr>Which would you prefer?</vt:lpstr>
      <vt:lpstr>The force is the same  (150 lb woman) the area is different</vt:lpstr>
      <vt:lpstr>Molecules in gases aren’t very attracted to one another</vt:lpstr>
      <vt:lpstr>Under Pressure</vt:lpstr>
      <vt:lpstr>Driving in the mountains, a big hill, on an airplane, an elevator?</vt:lpstr>
      <vt:lpstr>This is due to pressure changes</vt:lpstr>
      <vt:lpstr>PowerPoint Presentation</vt:lpstr>
      <vt:lpstr>Low Pressure vs High Pressure?</vt:lpstr>
      <vt:lpstr>Measuring Air Pressure</vt:lpstr>
      <vt:lpstr>How does it Work?</vt:lpstr>
      <vt:lpstr>Chemists use a different unit called the Atmosphere (atm)</vt:lpstr>
      <vt:lpstr>Other Units of Pressure</vt:lpstr>
      <vt:lpstr>3 ways to measure Pressure!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Gases…</dc:title>
  <dc:creator>Tyler</dc:creator>
  <cp:lastModifiedBy>Davis, Kara</cp:lastModifiedBy>
  <cp:revision>92</cp:revision>
  <cp:lastPrinted>2016-03-28T12:54:27Z</cp:lastPrinted>
  <dcterms:created xsi:type="dcterms:W3CDTF">2010-03-08T02:27:17Z</dcterms:created>
  <dcterms:modified xsi:type="dcterms:W3CDTF">2017-03-15T13:06:09Z</dcterms:modified>
</cp:coreProperties>
</file>