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1" r:id="rId3"/>
    <p:sldId id="475" r:id="rId4"/>
    <p:sldId id="483" r:id="rId5"/>
    <p:sldId id="485" r:id="rId6"/>
    <p:sldId id="488" r:id="rId7"/>
    <p:sldId id="490" r:id="rId8"/>
    <p:sldId id="495" r:id="rId9"/>
    <p:sldId id="494" r:id="rId10"/>
    <p:sldId id="492" r:id="rId11"/>
    <p:sldId id="493" r:id="rId12"/>
    <p:sldId id="269" r:id="rId13"/>
    <p:sldId id="270" r:id="rId14"/>
    <p:sldId id="271" r:id="rId15"/>
    <p:sldId id="286" r:id="rId16"/>
    <p:sldId id="304" r:id="rId17"/>
    <p:sldId id="264" r:id="rId18"/>
    <p:sldId id="283" r:id="rId19"/>
    <p:sldId id="284" r:id="rId20"/>
    <p:sldId id="457" r:id="rId21"/>
    <p:sldId id="425" r:id="rId22"/>
    <p:sldId id="273" r:id="rId23"/>
    <p:sldId id="423" r:id="rId24"/>
    <p:sldId id="280" r:id="rId25"/>
    <p:sldId id="278" r:id="rId26"/>
    <p:sldId id="277" r:id="rId27"/>
    <p:sldId id="476" r:id="rId28"/>
    <p:sldId id="477" r:id="rId29"/>
    <p:sldId id="478" r:id="rId30"/>
    <p:sldId id="479" r:id="rId31"/>
    <p:sldId id="480" r:id="rId32"/>
    <p:sldId id="481" r:id="rId33"/>
    <p:sldId id="482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00"/>
    <a:srgbClr val="66FFFF"/>
    <a:srgbClr val="00CCFF"/>
    <a:srgbClr val="E27100"/>
    <a:srgbClr val="FFCCCC"/>
    <a:srgbClr val="CC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7DF0A-B721-4366-B55A-E42016161D34}" v="2" dt="2021-02-07T16:00:17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 varScale="1">
        <p:scale>
          <a:sx n="57" d="100"/>
          <a:sy n="57" d="100"/>
        </p:scale>
        <p:origin x="15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e, Christine" userId="8d03f5b8-3877-4c08-bfde-81435572e599" providerId="ADAL" clId="{23F7DF0A-B721-4366-B55A-E42016161D34}"/>
    <pc:docChg chg="custSel addSld modSld">
      <pc:chgData name="Lange, Christine" userId="8d03f5b8-3877-4c08-bfde-81435572e599" providerId="ADAL" clId="{23F7DF0A-B721-4366-B55A-E42016161D34}" dt="2021-02-07T16:05:13.753" v="1264" actId="313"/>
      <pc:docMkLst>
        <pc:docMk/>
      </pc:docMkLst>
      <pc:sldChg chg="delSp modSp mod">
        <pc:chgData name="Lange, Christine" userId="8d03f5b8-3877-4c08-bfde-81435572e599" providerId="ADAL" clId="{23F7DF0A-B721-4366-B55A-E42016161D34}" dt="2021-02-07T16:04:59.891" v="1263" actId="20577"/>
        <pc:sldMkLst>
          <pc:docMk/>
          <pc:sldMk cId="1488784099" sldId="490"/>
        </pc:sldMkLst>
        <pc:spChg chg="mod">
          <ac:chgData name="Lange, Christine" userId="8d03f5b8-3877-4c08-bfde-81435572e599" providerId="ADAL" clId="{23F7DF0A-B721-4366-B55A-E42016161D34}" dt="2021-02-07T16:04:59.891" v="1263" actId="20577"/>
          <ac:spMkLst>
            <pc:docMk/>
            <pc:sldMk cId="1488784099" sldId="490"/>
            <ac:spMk id="30722" creationId="{00000000-0000-0000-0000-000000000000}"/>
          </ac:spMkLst>
        </pc:spChg>
        <pc:picChg chg="del mod">
          <ac:chgData name="Lange, Christine" userId="8d03f5b8-3877-4c08-bfde-81435572e599" providerId="ADAL" clId="{23F7DF0A-B721-4366-B55A-E42016161D34}" dt="2021-02-07T15:54:35.020" v="677" actId="478"/>
          <ac:picMkLst>
            <pc:docMk/>
            <pc:sldMk cId="1488784099" sldId="490"/>
            <ac:picMk id="30723" creationId="{00000000-0000-0000-0000-000000000000}"/>
          </ac:picMkLst>
        </pc:picChg>
      </pc:sldChg>
      <pc:sldChg chg="delSp modSp add mod">
        <pc:chgData name="Lange, Christine" userId="8d03f5b8-3877-4c08-bfde-81435572e599" providerId="ADAL" clId="{23F7DF0A-B721-4366-B55A-E42016161D34}" dt="2021-02-07T15:58:19.941" v="846" actId="20577"/>
        <pc:sldMkLst>
          <pc:docMk/>
          <pc:sldMk cId="3313585511" sldId="494"/>
        </pc:sldMkLst>
        <pc:spChg chg="mod">
          <ac:chgData name="Lange, Christine" userId="8d03f5b8-3877-4c08-bfde-81435572e599" providerId="ADAL" clId="{23F7DF0A-B721-4366-B55A-E42016161D34}" dt="2021-02-07T15:58:19.941" v="846" actId="20577"/>
          <ac:spMkLst>
            <pc:docMk/>
            <pc:sldMk cId="3313585511" sldId="494"/>
            <ac:spMk id="30722" creationId="{00000000-0000-0000-0000-000000000000}"/>
          </ac:spMkLst>
        </pc:spChg>
        <pc:picChg chg="del">
          <ac:chgData name="Lange, Christine" userId="8d03f5b8-3877-4c08-bfde-81435572e599" providerId="ADAL" clId="{23F7DF0A-B721-4366-B55A-E42016161D34}" dt="2021-02-07T15:56:57.048" v="762" actId="478"/>
          <ac:picMkLst>
            <pc:docMk/>
            <pc:sldMk cId="3313585511" sldId="494"/>
            <ac:picMk id="30723" creationId="{00000000-0000-0000-0000-000000000000}"/>
          </ac:picMkLst>
        </pc:picChg>
      </pc:sldChg>
      <pc:sldChg chg="modSp add mod">
        <pc:chgData name="Lange, Christine" userId="8d03f5b8-3877-4c08-bfde-81435572e599" providerId="ADAL" clId="{23F7DF0A-B721-4366-B55A-E42016161D34}" dt="2021-02-07T16:05:13.753" v="1264" actId="313"/>
        <pc:sldMkLst>
          <pc:docMk/>
          <pc:sldMk cId="3435510214" sldId="495"/>
        </pc:sldMkLst>
        <pc:spChg chg="mod">
          <ac:chgData name="Lange, Christine" userId="8d03f5b8-3877-4c08-bfde-81435572e599" providerId="ADAL" clId="{23F7DF0A-B721-4366-B55A-E42016161D34}" dt="2021-02-07T16:05:13.753" v="1264" actId="313"/>
          <ac:spMkLst>
            <pc:docMk/>
            <pc:sldMk cId="3435510214" sldId="495"/>
            <ac:spMk id="3072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F357E6-65CF-461D-84CF-F289F5F1AA7D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E5D239-339F-4C9C-9C22-9823B5CAD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C670B1-F3C0-4BA9-ABAF-6B449B09997E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E00424-30CD-474F-8146-B957717A0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3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E00424-30CD-474F-8146-B957717A05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9332-29B0-4E78-AD14-C960EBDEE86B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413F-38F2-4D72-8374-468079316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4D6F-46B9-401D-B3D9-9DF3B88EF400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3B63-A8D3-41A1-924A-AC3C0929C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F6E6-0FF8-4D98-A178-C811D91AE9A9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64AB-5C3A-4FA1-AC1D-D6252EC32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0EC-CCC6-4553-8FD3-8DCB6D17B25E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C1B3-FE06-4A37-8AF5-15872DA5F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DB47-D22A-4CEB-8914-DA4C89B6DAAB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5703-9B73-4FDE-BD09-ABA2F962F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0498-AB0F-44E6-BFF6-4F14E8AE44A2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202F-A82B-40D3-B088-B26A996B5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EC83-4375-4F8F-BA8B-772B3E6F637C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F265-97EE-4C55-A290-99BCD5B97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6510-B6D2-4FBB-BAC9-88D220CA6391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B8A7-94C7-466C-A138-45341FCAC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006A-6146-4FCA-A60A-BF2E759867AE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56AE-63A0-40BE-90D4-F51B04AE6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5B61-0C9F-441F-B2C0-06417D371901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A20F-624C-45C6-A059-937218234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4AF1-4B61-4792-B71E-F884E5E0D238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EA1B-7B62-4A3D-A450-6E935A993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F3779-7D8E-4F95-A4B7-EC7774134652}" type="datetimeFigureOut">
              <a:rPr lang="en-US"/>
              <a:pPr>
                <a:defRPr/>
              </a:pPr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13A0C-6637-4A22-B1C1-C71215C2D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2098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Gases…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352800" y="2514600"/>
            <a:ext cx="6400800" cy="1752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…In the atmosphere</a:t>
            </a:r>
          </a:p>
        </p:txBody>
      </p:sp>
      <p:pic>
        <p:nvPicPr>
          <p:cNvPr id="15364" name="Picture 2" descr="http://mirrorcracked.files.wordpress.com/2008/09/f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08413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6037"/>
            <a:ext cx="8229600" cy="4525963"/>
          </a:xfrm>
        </p:spPr>
        <p:txBody>
          <a:bodyPr/>
          <a:lstStyle/>
          <a:p>
            <a:pPr eaLnBrk="1" hangingPunct="1"/>
            <a:r>
              <a:rPr lang="en-US" sz="4800" b="1" dirty="0"/>
              <a:t>Real Gases are most like Ideal gases when:</a:t>
            </a:r>
          </a:p>
          <a:p>
            <a:pPr marL="0" indent="0" eaLnBrk="1" hangingPunct="1">
              <a:buNone/>
            </a:pPr>
            <a:r>
              <a:rPr lang="en-US" sz="4800" b="1" dirty="0"/>
              <a:t>	1. Pressure is low</a:t>
            </a:r>
          </a:p>
          <a:p>
            <a:pPr marL="0" indent="0" eaLnBrk="1" hangingPunct="1">
              <a:buNone/>
            </a:pPr>
            <a:r>
              <a:rPr lang="en-US" sz="4800" b="1" dirty="0"/>
              <a:t>	2. Temperature is high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48" y="3276600"/>
            <a:ext cx="6034252" cy="34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5180"/>
              </p:ext>
            </p:extLst>
          </p:nvPr>
        </p:nvGraphicFramePr>
        <p:xfrm>
          <a:off x="381000" y="321700"/>
          <a:ext cx="8458200" cy="576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06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Real</a:t>
                      </a:r>
                      <a:r>
                        <a:rPr lang="en-US" sz="4400" baseline="0" dirty="0"/>
                        <a:t> Gas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Ideal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871">
                <a:tc>
                  <a:txBody>
                    <a:bodyPr/>
                    <a:lstStyle/>
                    <a:p>
                      <a:r>
                        <a:rPr lang="en-US" sz="3600" dirty="0"/>
                        <a:t>Particles</a:t>
                      </a:r>
                      <a:r>
                        <a:rPr lang="en-US" sz="3600" baseline="0" dirty="0"/>
                        <a:t> have volume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Particles</a:t>
                      </a:r>
                      <a:r>
                        <a:rPr lang="en-US" sz="3600" baseline="0" dirty="0"/>
                        <a:t> have no volume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871">
                <a:tc>
                  <a:txBody>
                    <a:bodyPr/>
                    <a:lstStyle/>
                    <a:p>
                      <a:r>
                        <a:rPr lang="en-US" sz="3600" dirty="0"/>
                        <a:t>Small attraction between</a:t>
                      </a:r>
                      <a:r>
                        <a:rPr lang="en-US" sz="3600" baseline="0" dirty="0"/>
                        <a:t> particles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No attraction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389">
                <a:tc>
                  <a:txBody>
                    <a:bodyPr/>
                    <a:lstStyle/>
                    <a:p>
                      <a:r>
                        <a:rPr lang="en-US" sz="3600" dirty="0"/>
                        <a:t>Heat</a:t>
                      </a:r>
                      <a:r>
                        <a:rPr lang="en-US" sz="3600" baseline="0" dirty="0"/>
                        <a:t> lost to surroundings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Perfectly elastic</a:t>
                      </a:r>
                      <a:r>
                        <a:rPr lang="en-US" sz="3600" baseline="0" dirty="0"/>
                        <a:t> collisions: no heat transferred to surroundings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22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>
                <a:latin typeface="Britannic Bold" pitchFamily="34" charset="0"/>
              </a:rPr>
              <a:t>PRESSURE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5400"/>
              <a:t>Pressure = </a:t>
            </a:r>
            <a:r>
              <a:rPr lang="en-US" sz="5400" u="sng"/>
              <a:t>Force</a:t>
            </a:r>
            <a:br>
              <a:rPr lang="en-US" sz="5400"/>
            </a:br>
            <a:r>
              <a:rPr lang="en-US" sz="5400"/>
              <a:t>                     Area</a:t>
            </a:r>
          </a:p>
          <a:p>
            <a:pPr eaLnBrk="1" hangingPunct="1"/>
            <a:endParaRPr lang="en-US"/>
          </a:p>
        </p:txBody>
      </p:sp>
      <p:pic>
        <p:nvPicPr>
          <p:cNvPr id="47108" name="Picture 4" descr="MCj019639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301466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9600" b="1">
                <a:latin typeface="Bradley Hand ITC" pitchFamily="66" charset="0"/>
              </a:rPr>
              <a:t>Example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Someone steps on your foot</a:t>
            </a:r>
          </a:p>
          <a:p>
            <a:pPr eaLnBrk="1" hangingPunct="1"/>
            <a:r>
              <a:rPr lang="en-US" dirty="0"/>
              <a:t>The pressure (or pain) you feel depends on:</a:t>
            </a:r>
          </a:p>
          <a:p>
            <a:pPr lvl="1" eaLnBrk="1" hangingPunct="1"/>
            <a:r>
              <a:rPr lang="en-US" dirty="0"/>
              <a:t>Force (how heavy is the person on your foot)</a:t>
            </a:r>
          </a:p>
          <a:p>
            <a:pPr lvl="1" eaLnBrk="1" hangingPunct="1"/>
            <a:r>
              <a:rPr lang="en-US" dirty="0"/>
              <a:t>Area (the shoe type)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pic>
        <p:nvPicPr>
          <p:cNvPr id="48131" name="Picture 4" descr="MCHM00383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473450"/>
            <a:ext cx="458311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Which would you prefer?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150 </a:t>
            </a:r>
            <a:r>
              <a:rPr lang="en-US" dirty="0" err="1"/>
              <a:t>lb</a:t>
            </a:r>
            <a:r>
              <a:rPr lang="en-US" dirty="0"/>
              <a:t> woman with high heels</a:t>
            </a:r>
          </a:p>
          <a:p>
            <a:pPr eaLnBrk="1" hangingPunct="1"/>
            <a:r>
              <a:rPr lang="en-US" dirty="0"/>
              <a:t>150lb woman with roller blades</a:t>
            </a:r>
          </a:p>
          <a:p>
            <a:pPr eaLnBrk="1" hangingPunct="1"/>
            <a:r>
              <a:rPr lang="en-US" dirty="0"/>
              <a:t>150 </a:t>
            </a:r>
            <a:r>
              <a:rPr lang="en-US" dirty="0" err="1"/>
              <a:t>lb</a:t>
            </a:r>
            <a:r>
              <a:rPr lang="en-US" dirty="0"/>
              <a:t> woman with flippers</a:t>
            </a:r>
          </a:p>
        </p:txBody>
      </p:sp>
      <p:pic>
        <p:nvPicPr>
          <p:cNvPr id="49155" name="Picture 4" descr="MCHH01363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95400"/>
            <a:ext cx="2667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MCj041253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300672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MCj043707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54917">
            <a:off x="4724400" y="3733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The force is the same  (150 </a:t>
            </a:r>
            <a:r>
              <a:rPr lang="en-US" sz="4000" dirty="0" err="1"/>
              <a:t>lb</a:t>
            </a:r>
            <a:r>
              <a:rPr lang="en-US" sz="4000" dirty="0"/>
              <a:t> woman)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/>
              <a:t>the area is different</a:t>
            </a:r>
          </a:p>
        </p:txBody>
      </p:sp>
      <p:sp>
        <p:nvSpPr>
          <p:cNvPr id="50178" name="Content Placeholder 2"/>
          <p:cNvSpPr>
            <a:spLocks/>
          </p:cNvSpPr>
          <p:nvPr/>
        </p:nvSpPr>
        <p:spPr bwMode="auto">
          <a:xfrm>
            <a:off x="6096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5400" dirty="0">
                <a:latin typeface="Calibri" pitchFamily="34" charset="0"/>
              </a:rPr>
              <a:t>Pressure = </a:t>
            </a:r>
            <a:r>
              <a:rPr lang="en-US" sz="5400" u="sng" dirty="0">
                <a:latin typeface="Calibri" pitchFamily="34" charset="0"/>
              </a:rPr>
              <a:t>Force</a:t>
            </a:r>
            <a:br>
              <a:rPr lang="en-US" sz="5400" dirty="0">
                <a:latin typeface="Calibri" pitchFamily="34" charset="0"/>
              </a:rPr>
            </a:br>
            <a:r>
              <a:rPr lang="en-US" sz="5400" dirty="0">
                <a:latin typeface="Calibri" pitchFamily="34" charset="0"/>
              </a:rPr>
              <a:t>                  Area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3600" dirty="0">
                <a:latin typeface="Calibri" pitchFamily="34" charset="0"/>
              </a:rPr>
              <a:t>The bigger the area</a:t>
            </a: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, the less force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600" dirty="0">
              <a:latin typeface="Calibri" pitchFamily="34" charset="0"/>
            </a:endParaRPr>
          </a:p>
        </p:txBody>
      </p:sp>
      <p:pic>
        <p:nvPicPr>
          <p:cNvPr id="50179" name="Picture 5" descr="MCj043707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54917">
            <a:off x="4876800" y="3962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4114800" y="3962400"/>
            <a:ext cx="11430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pitchFamily="34" charset="0"/>
              </a:rPr>
              <a:t>Molecules in gases aren’t very attracted to one another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Collisions of molecules with container walls produce gas pressure</a:t>
            </a:r>
          </a:p>
          <a:p>
            <a:pPr algn="ctr"/>
            <a:r>
              <a:rPr lang="en-US" u="sng" dirty="0">
                <a:solidFill>
                  <a:srgbClr val="FF3300"/>
                </a:solidFill>
              </a:rPr>
              <a:t>Air Pressure</a:t>
            </a:r>
            <a:r>
              <a:rPr lang="en-US" dirty="0">
                <a:solidFill>
                  <a:srgbClr val="FF3300"/>
                </a:solidFill>
              </a:rPr>
              <a:t>: the combined force of air molecules  as they strike the container wall</a:t>
            </a:r>
          </a:p>
        </p:txBody>
      </p:sp>
      <p:pic>
        <p:nvPicPr>
          <p:cNvPr id="55299" name="Picture 5" descr="kinetic_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64153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9" descr="gas_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22201"/>
            <a:ext cx="2971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Under Pressure</a:t>
            </a:r>
          </a:p>
        </p:txBody>
      </p:sp>
      <p:grpSp>
        <p:nvGrpSpPr>
          <p:cNvPr id="35842" name="Group 6"/>
          <p:cNvGrpSpPr>
            <a:grpSpLocks/>
          </p:cNvGrpSpPr>
          <p:nvPr/>
        </p:nvGrpSpPr>
        <p:grpSpPr bwMode="auto">
          <a:xfrm>
            <a:off x="-37381" y="1125385"/>
            <a:ext cx="9181381" cy="4970615"/>
            <a:chOff x="336" y="1088"/>
            <a:chExt cx="4944" cy="2715"/>
          </a:xfrm>
        </p:grpSpPr>
        <p:pic>
          <p:nvPicPr>
            <p:cNvPr id="35843" name="Picture 2" descr="http://www.sydneywater.com.au/OurSystemsAndOperations/WaterPressureManagement/WaterPressureManagementDiagram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1104"/>
              <a:ext cx="4944" cy="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4" name="Rectangle 5"/>
            <p:cNvSpPr>
              <a:spLocks noChangeArrowheads="1"/>
            </p:cNvSpPr>
            <p:nvPr/>
          </p:nvSpPr>
          <p:spPr bwMode="auto">
            <a:xfrm rot="5400000">
              <a:off x="3059" y="-383"/>
              <a:ext cx="217" cy="3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Driving in the mountains, a big hill, on an airplane, an elevator?</a:t>
            </a:r>
          </a:p>
        </p:txBody>
      </p:sp>
      <p:pic>
        <p:nvPicPr>
          <p:cNvPr id="36866" name="Picture 4" descr="MCj042444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47800"/>
            <a:ext cx="31242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8" descr="MCj021575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9" descr="MCj035215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343400"/>
            <a:ext cx="39624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10"/>
          <p:cNvSpPr>
            <a:spLocks/>
          </p:cNvSpPr>
          <p:nvPr/>
        </p:nvSpPr>
        <p:spPr bwMode="auto">
          <a:xfrm>
            <a:off x="3048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Have your ears ever popped when you were….</a:t>
            </a:r>
          </a:p>
        </p:txBody>
      </p:sp>
      <p:pic>
        <p:nvPicPr>
          <p:cNvPr id="36870" name="Picture 12" descr="MMj0172583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23622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4" descr="MMj0283553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371600"/>
            <a:ext cx="1295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9999"/>
                </a:solidFill>
                <a:latin typeface="Bradley Hand ITC" pitchFamily="66" charset="0"/>
              </a:rPr>
              <a:t>This is due to pressure changes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3962400" cy="51816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bg1"/>
                </a:solidFill>
              </a:rPr>
              <a:t>As you ascend in an airplane and the air pressure decreases, the air trapped in your inner ear will cause your eardrums to push outward. </a:t>
            </a:r>
          </a:p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37892" name="Picture 6" descr="ear_popping_336%20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56786"/>
            <a:ext cx="3733800" cy="25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PRinc_rm_middle_ear_illustration-7654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505200" cy="238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Atoms and Molecules in Motion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3581400" y="1676400"/>
            <a:ext cx="5105400" cy="4449763"/>
          </a:xfrm>
        </p:spPr>
        <p:txBody>
          <a:bodyPr/>
          <a:lstStyle/>
          <a:p>
            <a:pPr marL="660400" indent="-660400" algn="ctr">
              <a:buFont typeface="Arial" charset="0"/>
              <a:buNone/>
            </a:pPr>
            <a:r>
              <a:rPr lang="en-US" sz="5400" dirty="0">
                <a:latin typeface="Broadway" pitchFamily="82" charset="0"/>
              </a:rPr>
              <a:t>GASES</a:t>
            </a:r>
          </a:p>
          <a:p>
            <a:pPr marL="660400" indent="-660400"/>
            <a:r>
              <a:rPr lang="en-US" sz="2800" dirty="0"/>
              <a:t> </a:t>
            </a:r>
          </a:p>
          <a:p>
            <a:pPr marL="1035050" lvl="1" indent="-577850"/>
            <a:r>
              <a:rPr lang="en-US" sz="2400" dirty="0"/>
              <a:t>no definite shape or volume; they expand to fill their container.</a:t>
            </a:r>
          </a:p>
          <a:p>
            <a:pPr marL="660400" indent="-660400"/>
            <a:r>
              <a:rPr lang="en-US" sz="2800" dirty="0"/>
              <a:t>Compressibility</a:t>
            </a:r>
          </a:p>
          <a:p>
            <a:pPr marL="1035050" lvl="1" indent="-577850"/>
            <a:r>
              <a:rPr lang="en-US" sz="2400" dirty="0"/>
              <a:t>The volume of a gas can be greatly decreased.</a:t>
            </a:r>
          </a:p>
        </p:txBody>
      </p:sp>
      <p:pic>
        <p:nvPicPr>
          <p:cNvPr id="20483" name="Picture 6" descr="MPj042773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36" y="1143000"/>
            <a:ext cx="3319184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4" descr="14606chubbymaninarobepjik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705350"/>
            <a:ext cx="231755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4754563"/>
          </a:xfrm>
        </p:spPr>
        <p:txBody>
          <a:bodyPr/>
          <a:lstStyle/>
          <a:p>
            <a:r>
              <a:rPr lang="en-US" dirty="0"/>
              <a:t>Did you know there is no such thing as suction?!</a:t>
            </a:r>
          </a:p>
          <a:p>
            <a:r>
              <a:rPr lang="en-US" dirty="0"/>
              <a:t>A vacuum is the absence of air.  </a:t>
            </a:r>
          </a:p>
          <a:p>
            <a:r>
              <a:rPr lang="en-US" dirty="0"/>
              <a:t>Therefore your vacuum cleaner does not suck dirt up, dirt is pushed in by atmospheric pressure.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Low Pressure vs High Pressure?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307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56324" name="Picture 2" descr="http://images.google.com/url?source=imgres&amp;ct=img&amp;q=http://woodtv.images.worldnow.com/Images/forecast_510.jpg&amp;usg=AFQjCNE9KRG9jEL30MiYCUq00VEPuKcm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3580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Measuring Air Pressure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/>
            <a:r>
              <a:rPr lang="en-US" dirty="0"/>
              <a:t>Barometer: measures air pressure in millimeters of mercury (mm Hg): English is inches of Hg</a:t>
            </a:r>
          </a:p>
          <a:p>
            <a:pPr eaLnBrk="1" hangingPunct="1"/>
            <a:endParaRPr lang="en-US" dirty="0"/>
          </a:p>
        </p:txBody>
      </p:sp>
      <p:pic>
        <p:nvPicPr>
          <p:cNvPr id="58371" name="Picture 4" descr="MCj014986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1231900"/>
            <a:ext cx="19939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 descr="MCj041362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611" y="3200400"/>
            <a:ext cx="22923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7" descr="MCj038397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572000"/>
            <a:ext cx="18478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xfrm>
            <a:off x="0" y="609600"/>
            <a:ext cx="5181600" cy="1143000"/>
          </a:xfrm>
        </p:spPr>
        <p:txBody>
          <a:bodyPr/>
          <a:lstStyle/>
          <a:p>
            <a:r>
              <a:rPr lang="en-US" sz="6000" dirty="0">
                <a:latin typeface="Showcard Gothic" pitchFamily="82" charset="0"/>
              </a:rPr>
              <a:t>How does it Work?</a:t>
            </a:r>
          </a:p>
        </p:txBody>
      </p:sp>
      <p:pic>
        <p:nvPicPr>
          <p:cNvPr id="62466" name="Picture 7" descr="Baro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2719" y="762000"/>
            <a:ext cx="382300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9" descr="model_230-p111_dial_barome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35814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Chemists use a different unit called the Atmosphere (</a:t>
            </a:r>
            <a:r>
              <a:rPr lang="en-US" dirty="0" err="1"/>
              <a:t>atm</a:t>
            </a:r>
            <a:r>
              <a:rPr lang="en-US" dirty="0"/>
              <a:t>)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7200" dirty="0"/>
              <a:t>1 </a:t>
            </a:r>
            <a:r>
              <a:rPr lang="en-US" sz="7200" dirty="0" err="1"/>
              <a:t>atm</a:t>
            </a:r>
            <a:r>
              <a:rPr lang="en-US" sz="7200" dirty="0"/>
              <a:t> = 760mmHg</a:t>
            </a:r>
          </a:p>
          <a:p>
            <a:pPr algn="ctr" eaLnBrk="1" hangingPunct="1">
              <a:buFont typeface="Arial" charset="0"/>
              <a:buNone/>
            </a:pPr>
            <a:r>
              <a:rPr lang="en-US" sz="4400" dirty="0"/>
              <a:t>(Normal air pressure at sea level)</a:t>
            </a:r>
            <a:endParaRPr lang="en-US" sz="7200" dirty="0"/>
          </a:p>
        </p:txBody>
      </p:sp>
      <p:pic>
        <p:nvPicPr>
          <p:cNvPr id="64515" name="Picture 5" descr="MCj043616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581400"/>
            <a:ext cx="37338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Other Units of Pressure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PSI-Pounds per square inch    </a:t>
            </a:r>
            <a:br>
              <a:rPr lang="en-US" sz="4400" dirty="0"/>
            </a:br>
            <a:r>
              <a:rPr lang="en-US" sz="4400" dirty="0"/>
              <a:t>  (bikes/car tires)</a:t>
            </a:r>
          </a:p>
          <a:p>
            <a:pPr marL="0" indent="0" eaLnBrk="1" hangingPunct="1">
              <a:buNone/>
            </a:pPr>
            <a:endParaRPr lang="en-US" sz="4400" dirty="0"/>
          </a:p>
          <a:p>
            <a:pPr eaLnBrk="1" hangingPunct="1"/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5539" name="Picture 7" descr="MCTN0072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124200"/>
            <a:ext cx="377666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8" descr="MCj03974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26670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Kristen ITC" pitchFamily="66" charset="0"/>
              </a:rPr>
              <a:t>3 ways to measure Pressure!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80388" cy="4572000"/>
          </a:xfrm>
        </p:spPr>
        <p:txBody>
          <a:bodyPr/>
          <a:lstStyle/>
          <a:p>
            <a:pPr lvl="1" eaLnBrk="1" hangingPunct="1">
              <a:buFont typeface="Arial" charset="0"/>
              <a:buNone/>
              <a:defRPr/>
            </a:pPr>
            <a:r>
              <a:rPr lang="en-US" sz="4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760mmHg = 1 </a:t>
            </a:r>
            <a:r>
              <a:rPr lang="en-US" sz="4400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atm</a:t>
            </a:r>
            <a:r>
              <a:rPr lang="en-US" sz="4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101.3 </a:t>
            </a:r>
            <a:r>
              <a:rPr lang="en-US" sz="4400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kPa</a:t>
            </a:r>
            <a:endParaRPr lang="en-US" sz="4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Up Arrow 4"/>
          <p:cNvSpPr/>
          <p:nvPr/>
        </p:nvSpPr>
        <p:spPr>
          <a:xfrm rot="19779376">
            <a:off x="2230438" y="1943100"/>
            <a:ext cx="1143000" cy="400685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810000" y="2057400"/>
            <a:ext cx="1143000" cy="2286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 rot="1740165">
            <a:off x="5313363" y="1931988"/>
            <a:ext cx="1143000" cy="397986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06762" y="3255448"/>
            <a:ext cx="2151152" cy="2179367"/>
          </a:xfrm>
          <a:prstGeom prst="rect">
            <a:avLst/>
          </a:prstGeom>
          <a:solidFill>
            <a:srgbClr val="99FF66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atm is considered standard pressure from which all pressures are compared</a:t>
            </a:r>
            <a:r>
              <a:rPr lang="en-US" sz="160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Converting between units of pressure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Convert 0.875atm to mmHg</a:t>
            </a:r>
          </a:p>
          <a:p>
            <a:pPr lvl="1"/>
            <a:r>
              <a:rPr lang="en-US"/>
              <a:t>We know we have 0.875 mmHg</a:t>
            </a:r>
          </a:p>
          <a:p>
            <a:pPr lvl="1"/>
            <a:endParaRPr lang="en-US"/>
          </a:p>
          <a:p>
            <a:pPr lvl="1"/>
            <a:r>
              <a:rPr lang="en-US"/>
              <a:t>We use the ratio - there are 760mmHg in one atm</a:t>
            </a:r>
          </a:p>
          <a:p>
            <a:pPr>
              <a:buFont typeface="Arial" charset="0"/>
              <a:buNone/>
            </a:pPr>
            <a:endParaRPr lang="en-US"/>
          </a:p>
          <a:p>
            <a:endParaRPr lang="en-US" u="sng"/>
          </a:p>
        </p:txBody>
      </p:sp>
      <p:pic>
        <p:nvPicPr>
          <p:cNvPr id="81923" name="Picture 4" descr="MCj044182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219200"/>
            <a:ext cx="2057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980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Converting between units of pressure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/>
              <a:t>Convert 0.875atm to mmHg</a:t>
            </a:r>
            <a:br>
              <a:rPr lang="en-US" sz="4800"/>
            </a:br>
            <a:endParaRPr lang="en-US" sz="4800"/>
          </a:p>
          <a:p>
            <a:r>
              <a:rPr lang="en-US"/>
              <a:t>0.875atm X </a:t>
            </a:r>
            <a:r>
              <a:rPr lang="en-US" u="sng"/>
              <a:t>760.0mmHg </a:t>
            </a:r>
            <a:r>
              <a:rPr lang="en-US"/>
              <a:t>= </a:t>
            </a:r>
            <a:endParaRPr lang="en-US" u="sng"/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3124200" y="3810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1 atm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3733800"/>
            <a:ext cx="1143000" cy="38100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0" y="31242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665 mmHg</a:t>
            </a:r>
          </a:p>
        </p:txBody>
      </p:sp>
    </p:spTree>
    <p:extLst>
      <p:ext uri="{BB962C8B-B14F-4D97-AF65-F5344CB8AC3E}">
        <p14:creationId xmlns:p14="http://schemas.microsoft.com/office/powerpoint/2010/main" val="8796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Converting between units of pressure</a:t>
            </a:r>
          </a:p>
        </p:txBody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4800"/>
              <a:t>Convert 745.0 mmHg to atm.</a:t>
            </a:r>
          </a:p>
          <a:p>
            <a:r>
              <a:rPr lang="en-US"/>
              <a:t>(760.0 mmHg in 1 atm)</a:t>
            </a:r>
          </a:p>
          <a:p>
            <a:endParaRPr lang="en-US"/>
          </a:p>
          <a:p>
            <a:pPr>
              <a:buFont typeface="Arial" charset="0"/>
              <a:buNone/>
            </a:pPr>
            <a:r>
              <a:rPr lang="en-US"/>
              <a:t>745.0 mmHg   x  </a:t>
            </a:r>
            <a:r>
              <a:rPr lang="en-US" u="sng"/>
              <a:t>     1atm       </a:t>
            </a:r>
            <a:r>
              <a:rPr lang="en-US"/>
              <a:t>=</a:t>
            </a:r>
            <a:r>
              <a:rPr lang="en-US" sz="800" u="sng"/>
              <a:t>. 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1752600" y="41148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760.0mmHg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86400" y="35814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.9803 atm</a:t>
            </a:r>
          </a:p>
        </p:txBody>
      </p:sp>
    </p:spTree>
    <p:extLst>
      <p:ext uri="{BB962C8B-B14F-4D97-AF65-F5344CB8AC3E}">
        <p14:creationId xmlns:p14="http://schemas.microsoft.com/office/powerpoint/2010/main" val="10310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Continued</a:t>
            </a:r>
          </a:p>
        </p:txBody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Due to the lack of attraction between particles, gases have the ability to flow like liquids.</a:t>
            </a:r>
          </a:p>
          <a:p>
            <a:r>
              <a:rPr lang="en-US" dirty="0"/>
              <a:t>Low Density</a:t>
            </a:r>
          </a:p>
          <a:p>
            <a:pPr lvl="1"/>
            <a:r>
              <a:rPr lang="en-US" dirty="0"/>
              <a:t>The density of a gas is about 1/1000th that of a solid or liquid.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Converting between units of pressure</a:t>
            </a:r>
          </a:p>
        </p:txBody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Convert 0.955atm to kPa</a:t>
            </a:r>
            <a:br>
              <a:rPr lang="en-US"/>
            </a:br>
            <a:r>
              <a:rPr lang="en-US"/>
              <a:t>(101.3 kPa in 1 atm)</a:t>
            </a:r>
          </a:p>
          <a:p>
            <a:endParaRPr lang="en-US"/>
          </a:p>
          <a:p>
            <a:pPr>
              <a:buFont typeface="Arial" charset="0"/>
              <a:buNone/>
            </a:pPr>
            <a:r>
              <a:rPr lang="en-US"/>
              <a:t> 0.995 atm X </a:t>
            </a:r>
            <a:r>
              <a:rPr lang="en-US" u="sng"/>
              <a:t>101.3 kPa</a:t>
            </a:r>
            <a:r>
              <a:rPr lang="en-US"/>
              <a:t> = </a:t>
            </a:r>
            <a:endParaRPr lang="en-US" sz="800" u="sng"/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1219200" y="37338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1atm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8200" y="327660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101 kPa</a:t>
            </a:r>
          </a:p>
        </p:txBody>
      </p:sp>
    </p:spTree>
    <p:extLst>
      <p:ext uri="{BB962C8B-B14F-4D97-AF65-F5344CB8AC3E}">
        <p14:creationId xmlns:p14="http://schemas.microsoft.com/office/powerpoint/2010/main" val="14337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Converting between units of pressure</a:t>
            </a:r>
          </a:p>
        </p:txBody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Convert 98.35 kPa to atm</a:t>
            </a:r>
          </a:p>
          <a:p>
            <a:r>
              <a:rPr lang="en-US"/>
              <a:t>(101.3 kPa in 1 atm)</a:t>
            </a:r>
          </a:p>
          <a:p>
            <a:endParaRPr lang="en-US"/>
          </a:p>
          <a:p>
            <a:pPr>
              <a:buFont typeface="Arial" charset="0"/>
              <a:buNone/>
            </a:pPr>
            <a:r>
              <a:rPr lang="en-US"/>
              <a:t>98.35 kPa x </a:t>
            </a:r>
            <a:r>
              <a:rPr lang="en-US" u="sng"/>
              <a:t>    1atm      </a:t>
            </a:r>
            <a:r>
              <a:rPr lang="en-US"/>
              <a:t>=         </a:t>
            </a:r>
            <a:r>
              <a:rPr lang="en-US" sz="800" u="sng"/>
              <a:t>.</a:t>
            </a: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990600" y="3886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101.3kPa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5800" y="34290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0.9709 atm</a:t>
            </a:r>
          </a:p>
        </p:txBody>
      </p:sp>
    </p:spTree>
    <p:extLst>
      <p:ext uri="{BB962C8B-B14F-4D97-AF65-F5344CB8AC3E}">
        <p14:creationId xmlns:p14="http://schemas.microsoft.com/office/powerpoint/2010/main" val="34190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Converting between units of pressure</a:t>
            </a:r>
          </a:p>
        </p:txBody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Convert 740 mmHg to kPa</a:t>
            </a:r>
          </a:p>
          <a:p>
            <a:r>
              <a:rPr lang="en-US"/>
              <a:t>(760.0mmHg is = 101.3 kPa)</a:t>
            </a:r>
          </a:p>
          <a:p>
            <a:endParaRPr lang="en-US"/>
          </a:p>
          <a:p>
            <a:pPr>
              <a:buFont typeface="Arial" charset="0"/>
              <a:buNone/>
            </a:pPr>
            <a:r>
              <a:rPr lang="en-US"/>
              <a:t>40.0mmHg x</a:t>
            </a:r>
            <a:r>
              <a:rPr lang="en-US" u="sng"/>
              <a:t>  101.3 kPa    </a:t>
            </a:r>
            <a:r>
              <a:rPr lang="en-US"/>
              <a:t>=</a:t>
            </a:r>
            <a:endParaRPr lang="en-US" sz="800"/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1219200" y="3810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760mmHg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33528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5.33 kPa</a:t>
            </a:r>
          </a:p>
        </p:txBody>
      </p:sp>
    </p:spTree>
    <p:extLst>
      <p:ext uri="{BB962C8B-B14F-4D97-AF65-F5344CB8AC3E}">
        <p14:creationId xmlns:p14="http://schemas.microsoft.com/office/powerpoint/2010/main" val="26740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Converting between units of pressure</a:t>
            </a:r>
          </a:p>
        </p:txBody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Convert 99.25 kPa to mmHg</a:t>
            </a:r>
          </a:p>
          <a:p>
            <a:r>
              <a:rPr lang="en-US"/>
              <a:t>(760.0mmHg is = 101.3 kPa)</a:t>
            </a:r>
          </a:p>
          <a:p>
            <a:endParaRPr lang="en-US"/>
          </a:p>
          <a:p>
            <a:pPr>
              <a:buFont typeface="Arial" charset="0"/>
              <a:buNone/>
            </a:pPr>
            <a:r>
              <a:rPr lang="en-US"/>
              <a:t>99.25 kPa x</a:t>
            </a:r>
            <a:r>
              <a:rPr lang="en-US" u="sng"/>
              <a:t>  760.0mmHg   </a:t>
            </a:r>
            <a:r>
              <a:rPr lang="en-US"/>
              <a:t>=</a:t>
            </a:r>
            <a:endParaRPr lang="en-US" sz="800"/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1219200" y="3886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101.3 kPa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33528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744.6 mmHg</a:t>
            </a:r>
          </a:p>
        </p:txBody>
      </p:sp>
    </p:spTree>
    <p:extLst>
      <p:ext uri="{BB962C8B-B14F-4D97-AF65-F5344CB8AC3E}">
        <p14:creationId xmlns:p14="http://schemas.microsoft.com/office/powerpoint/2010/main" val="29852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4276725"/>
            <a:ext cx="5400675" cy="2657475"/>
          </a:xfrm>
          <a:prstGeom prst="rect">
            <a:avLst/>
          </a:prstGeom>
        </p:spPr>
      </p:pic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0" b="1">
                <a:latin typeface="Broadway" pitchFamily="82" charset="0"/>
              </a:rPr>
              <a:t>Ideal Gas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en-US" sz="4800" b="1" dirty="0"/>
              <a:t>Ideal gas</a:t>
            </a:r>
            <a:r>
              <a:rPr lang="en-US" sz="4800" dirty="0"/>
              <a:t> – an imaginary gas that perfectly fits the gas laws.</a:t>
            </a:r>
          </a:p>
          <a:p>
            <a:pPr algn="ctr" eaLnBrk="1" hangingPunct="1"/>
            <a:r>
              <a:rPr lang="en-US" sz="4800" dirty="0"/>
              <a:t>Based on assumptions of the kinetic molecular theory.</a:t>
            </a:r>
          </a:p>
        </p:txBody>
      </p:sp>
    </p:spTree>
    <p:extLst>
      <p:ext uri="{BB962C8B-B14F-4D97-AF65-F5344CB8AC3E}">
        <p14:creationId xmlns:p14="http://schemas.microsoft.com/office/powerpoint/2010/main" val="409422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Assumptions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 Kinetic Molecular Theory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i="1" dirty="0">
                <a:solidFill>
                  <a:srgbClr val="FF0000"/>
                </a:solidFill>
              </a:rPr>
              <a:t>Ideal</a:t>
            </a:r>
            <a:r>
              <a:rPr lang="en-US" dirty="0"/>
              <a:t> Gases: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/>
              <a:t>Large numbers of tiny particles that are far apart.</a:t>
            </a:r>
          </a:p>
          <a:p>
            <a:pPr marL="990600" lvl="1" indent="-533400" eaLnBrk="1" hangingPunct="1"/>
            <a:r>
              <a:rPr lang="en-US" dirty="0"/>
              <a:t>Occupy 1000 times more space than a solid or liquid.</a:t>
            </a:r>
          </a:p>
          <a:p>
            <a:pPr marL="990600" lvl="1" indent="-533400" eaLnBrk="1" hangingPunct="1"/>
            <a:r>
              <a:rPr lang="en-US" dirty="0"/>
              <a:t>Most of its volume is empty space.</a:t>
            </a:r>
          </a:p>
          <a:p>
            <a:pPr marL="660400" indent="-660400" eaLnBrk="1" hangingPunct="1">
              <a:buNone/>
            </a:pPr>
            <a:r>
              <a:rPr lang="en-US" dirty="0"/>
              <a:t>2. In continuous, rapid, random motion.</a:t>
            </a:r>
          </a:p>
          <a:p>
            <a:pPr marL="0" indent="0" eaLnBrk="1" hangingPunct="1">
              <a:buNone/>
            </a:pPr>
            <a:r>
              <a:rPr lang="en-US" dirty="0"/>
              <a:t>3.  Particles have negligible volume.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5603" name="Picture 4" descr="MCj029319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876800"/>
            <a:ext cx="18161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46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8" descr="MCj04370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43243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97843"/>
            <a:ext cx="8686800" cy="4525963"/>
          </a:xfrm>
        </p:spPr>
        <p:txBody>
          <a:bodyPr/>
          <a:lstStyle/>
          <a:p>
            <a:pPr marL="660400" indent="-660400" eaLnBrk="1" hangingPunct="1">
              <a:buNone/>
            </a:pPr>
            <a:r>
              <a:rPr lang="en-US" dirty="0"/>
              <a:t>4.  Have perfectly elastic collisions with container walls.</a:t>
            </a:r>
          </a:p>
          <a:p>
            <a:pPr marL="0" indent="0" eaLnBrk="1" hangingPunct="1">
              <a:buNone/>
            </a:pPr>
            <a:r>
              <a:rPr lang="en-US" dirty="0"/>
              <a:t>5. Have no attractive or repulsive forces between gas particles.   Theoretically cannot be liquefied.</a:t>
            </a:r>
          </a:p>
          <a:p>
            <a:pPr marL="1035050" lvl="1" indent="-577850" eaLnBrk="1" hangingPunct="1"/>
            <a:r>
              <a:rPr lang="en-US" dirty="0"/>
              <a:t>Similar to pool balls</a:t>
            </a:r>
          </a:p>
        </p:txBody>
      </p:sp>
      <p:pic>
        <p:nvPicPr>
          <p:cNvPr id="28675" name="Picture 4" descr="MCj043706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6430" y="473454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MCj043705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5640" y="5181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MCj043705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1032" y="-1111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MCj0437059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7891" y="47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 descr="MCj0437054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5079029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0" descr="MCj043705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4450" y="52689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MCj0437055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5107" y="5181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74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05800" cy="1706562"/>
          </a:xfrm>
        </p:spPr>
        <p:txBody>
          <a:bodyPr/>
          <a:lstStyle/>
          <a:p>
            <a:pPr eaLnBrk="1" hangingPunct="1"/>
            <a:r>
              <a:rPr lang="en-US" sz="6000">
                <a:latin typeface="Showcard Gothic" pitchFamily="82" charset="0"/>
              </a:rPr>
              <a:t>Kinetic Molecular Theory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62200"/>
            <a:ext cx="8229600" cy="3535363"/>
          </a:xfrm>
        </p:spPr>
        <p:txBody>
          <a:bodyPr/>
          <a:lstStyle/>
          <a:p>
            <a:pPr marL="660400" indent="-660400" eaLnBrk="1" hangingPunct="1">
              <a:buFont typeface="Arial" charset="0"/>
              <a:buNone/>
            </a:pPr>
            <a:r>
              <a:rPr lang="en-US" sz="3000" dirty="0"/>
              <a:t>The kinetic molecular theory is how temperature affects the motion of gas particles.  </a:t>
            </a:r>
          </a:p>
          <a:p>
            <a:pPr marL="660400" indent="-660400" eaLnBrk="1" hangingPunct="1">
              <a:buFont typeface="Arial" charset="0"/>
              <a:buNone/>
            </a:pPr>
            <a:r>
              <a:rPr lang="en-US" sz="3000" dirty="0"/>
              <a:t>As you increase temperature, you increase the speed of the particles and the amount of space it takes up.  </a:t>
            </a:r>
          </a:p>
          <a:p>
            <a:pPr marL="660400" indent="-660400" eaLnBrk="1" hangingPunct="1">
              <a:buFont typeface="Arial" charset="0"/>
              <a:buNone/>
            </a:pPr>
            <a:r>
              <a:rPr lang="en-US" sz="3000" dirty="0"/>
              <a:t>As you decrease the temperature, you decrease the speed and the amount of space it takes up.</a:t>
            </a:r>
          </a:p>
          <a:p>
            <a:pPr marL="660400" indent="-660400" algn="ctr" eaLnBrk="1" hangingPunct="1">
              <a:buFont typeface="Arial" charset="0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8878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05800" cy="1706562"/>
          </a:xfrm>
        </p:spPr>
        <p:txBody>
          <a:bodyPr/>
          <a:lstStyle/>
          <a:p>
            <a:pPr eaLnBrk="1" hangingPunct="1"/>
            <a:r>
              <a:rPr lang="en-US" sz="6000">
                <a:latin typeface="Showcard Gothic" pitchFamily="82" charset="0"/>
              </a:rPr>
              <a:t>Kinetic Molecular Theory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62200"/>
            <a:ext cx="8229600" cy="3535363"/>
          </a:xfrm>
        </p:spPr>
        <p:txBody>
          <a:bodyPr/>
          <a:lstStyle/>
          <a:p>
            <a:pPr marL="660400" indent="-660400" eaLnBrk="1" hangingPunct="1">
              <a:buFont typeface="Arial" charset="0"/>
              <a:buNone/>
            </a:pPr>
            <a:r>
              <a:rPr lang="en-US" sz="3000" dirty="0"/>
              <a:t>The two metric temperature scales in science are Celsius and Kelvin.  The increments are the same on both thermometers but one starts at </a:t>
            </a:r>
          </a:p>
          <a:p>
            <a:pPr marL="660400" indent="-660400" eaLnBrk="1" hangingPunct="1">
              <a:buFont typeface="Arial" charset="0"/>
              <a:buNone/>
            </a:pPr>
            <a:r>
              <a:rPr lang="en-US" sz="3000" dirty="0"/>
              <a:t>	-273 Celsius and the other at 0 Kelvin.  </a:t>
            </a:r>
          </a:p>
          <a:p>
            <a:pPr marL="660400" indent="-660400" eaLnBrk="1" hangingPunct="1">
              <a:buFont typeface="Arial" charset="0"/>
              <a:buNone/>
            </a:pPr>
            <a:r>
              <a:rPr lang="en-US" sz="3000" dirty="0"/>
              <a:t>The Kelvin scale is used in gas laws as 0 Kelvin = 0 speed and 0 volume.</a:t>
            </a:r>
          </a:p>
          <a:p>
            <a:pPr marL="660400" indent="-660400" eaLnBrk="1" hangingPunct="1">
              <a:buFont typeface="Arial" charset="0"/>
              <a:buNone/>
            </a:pPr>
            <a:r>
              <a:rPr lang="en-US" sz="3000" dirty="0">
                <a:solidFill>
                  <a:srgbClr val="C00000"/>
                </a:solidFill>
              </a:rPr>
              <a:t>Degrees Celsius + 273 =  Kelvin temperatures</a:t>
            </a:r>
          </a:p>
          <a:p>
            <a:pPr marL="660400" indent="-660400" algn="ctr" eaLnBrk="1" hangingPunct="1">
              <a:buFont typeface="Arial" charset="0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3551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05800" cy="1706562"/>
          </a:xfrm>
        </p:spPr>
        <p:txBody>
          <a:bodyPr/>
          <a:lstStyle/>
          <a:p>
            <a:pPr eaLnBrk="1" hangingPunct="1"/>
            <a:r>
              <a:rPr lang="en-US" sz="6000">
                <a:latin typeface="Showcard Gothic" pitchFamily="82" charset="0"/>
              </a:rPr>
              <a:t>Kinetic Molecular Theory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3916363"/>
          </a:xfrm>
        </p:spPr>
        <p:txBody>
          <a:bodyPr/>
          <a:lstStyle/>
          <a:p>
            <a:pPr marL="660400" indent="-660400" eaLnBrk="1" hangingPunct="1">
              <a:buFont typeface="Arial" charset="0"/>
              <a:buNone/>
            </a:pPr>
            <a:r>
              <a:rPr lang="en-US" dirty="0"/>
              <a:t>The kinetic molecular theory applies only to ideal gases </a:t>
            </a:r>
            <a:r>
              <a:rPr lang="en-US" b="1" u="sng" dirty="0"/>
              <a:t>which do not actually exist.</a:t>
            </a:r>
          </a:p>
          <a:p>
            <a:pPr marL="660400" indent="-660400" eaLnBrk="1" hangingPunct="1">
              <a:buNone/>
            </a:pPr>
            <a:r>
              <a:rPr lang="en-US" dirty="0"/>
              <a:t>Real gases change to liquids and solids when temperatures or pressures get to high or low.  “Ideal” (perfect) gasses stay gasses under all conditions-that is why they</a:t>
            </a:r>
          </a:p>
          <a:p>
            <a:pPr marL="660400" indent="-660400" eaLnBrk="1" hangingPunct="1">
              <a:buNone/>
            </a:pPr>
            <a:r>
              <a:rPr lang="en-US" dirty="0"/>
              <a:t>        do not exist in nature.</a:t>
            </a:r>
          </a:p>
          <a:p>
            <a:pPr marL="660400" indent="-660400" algn="ctr" eaLnBrk="1" hangingPunct="1">
              <a:buFont typeface="Arial" charset="0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1358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8366</TotalTime>
  <Words>907</Words>
  <Application>Microsoft Office PowerPoint</Application>
  <PresentationFormat>On-screen Show (4:3)</PresentationFormat>
  <Paragraphs>133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Bradley Hand ITC</vt:lpstr>
      <vt:lpstr>Britannic Bold</vt:lpstr>
      <vt:lpstr>Broadway</vt:lpstr>
      <vt:lpstr>Calibri</vt:lpstr>
      <vt:lpstr>Comic Sans MS</vt:lpstr>
      <vt:lpstr>Kristen ITC</vt:lpstr>
      <vt:lpstr>Showcard Gothic</vt:lpstr>
      <vt:lpstr>Office Theme</vt:lpstr>
      <vt:lpstr>Gases…</vt:lpstr>
      <vt:lpstr>Atoms and Molecules in Motion</vt:lpstr>
      <vt:lpstr>Properties Continued</vt:lpstr>
      <vt:lpstr>Ideal Gas</vt:lpstr>
      <vt:lpstr>Assumptions  of Kinetic Molecular Theory</vt:lpstr>
      <vt:lpstr>PowerPoint Presentation</vt:lpstr>
      <vt:lpstr>Kinetic Molecular Theory</vt:lpstr>
      <vt:lpstr>Kinetic Molecular Theory</vt:lpstr>
      <vt:lpstr>Kinetic Molecular Theory</vt:lpstr>
      <vt:lpstr>PowerPoint Presentation</vt:lpstr>
      <vt:lpstr>PowerPoint Presentation</vt:lpstr>
      <vt:lpstr>PRESSURE</vt:lpstr>
      <vt:lpstr>Example</vt:lpstr>
      <vt:lpstr>Which would you prefer?</vt:lpstr>
      <vt:lpstr>The force is the same  (150 lb woman) the area is different</vt:lpstr>
      <vt:lpstr>Molecules in gases aren’t very attracted to one another</vt:lpstr>
      <vt:lpstr>Under Pressure</vt:lpstr>
      <vt:lpstr>Driving in the mountains, a big hill, on an airplane, an elevator?</vt:lpstr>
      <vt:lpstr>This is due to pressure changes</vt:lpstr>
      <vt:lpstr>PowerPoint Presentation</vt:lpstr>
      <vt:lpstr>Low Pressure vs High Pressure?</vt:lpstr>
      <vt:lpstr>Measuring Air Pressure</vt:lpstr>
      <vt:lpstr>How does it Work?</vt:lpstr>
      <vt:lpstr>Chemists use a different unit called the Atmosphere (atm)</vt:lpstr>
      <vt:lpstr>Other Units of Pressure</vt:lpstr>
      <vt:lpstr>3 ways to measure Pressure!</vt:lpstr>
      <vt:lpstr>Converting between units of pressure</vt:lpstr>
      <vt:lpstr>Converting between units of pressure</vt:lpstr>
      <vt:lpstr>Converting between units of pressure</vt:lpstr>
      <vt:lpstr>Converting between units of pressure</vt:lpstr>
      <vt:lpstr>Converting between units of pressure</vt:lpstr>
      <vt:lpstr>Converting between units of pressure</vt:lpstr>
      <vt:lpstr>Converting between units of pressure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Gases…</dc:title>
  <dc:creator>Tyler</dc:creator>
  <cp:lastModifiedBy>Lange, Christine</cp:lastModifiedBy>
  <cp:revision>92</cp:revision>
  <cp:lastPrinted>2016-03-28T12:54:27Z</cp:lastPrinted>
  <dcterms:created xsi:type="dcterms:W3CDTF">2010-03-08T02:27:17Z</dcterms:created>
  <dcterms:modified xsi:type="dcterms:W3CDTF">2021-02-07T16:05:26Z</dcterms:modified>
</cp:coreProperties>
</file>