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59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C88CD46-EFE5-43BF-937A-5D825D854643}" type="datetimeFigureOut">
              <a:rPr lang="en-US" smtClean="0"/>
              <a:t>12/7/2012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17F97D-40EB-4FA7-93A4-7F6301E9A7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Chemical Bonding, Formulas, and Naming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52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06" t="34882" r="37573" b="36923"/>
          <a:stretch/>
        </p:blipFill>
        <p:spPr bwMode="auto">
          <a:xfrm>
            <a:off x="2743201" y="3534782"/>
            <a:ext cx="685800" cy="622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Lewis Dot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543800" cy="4873752"/>
          </a:xfrm>
        </p:spPr>
        <p:txBody>
          <a:bodyPr/>
          <a:lstStyle/>
          <a:p>
            <a:r>
              <a:rPr lang="en-US" dirty="0" smtClean="0"/>
              <a:t>Definition:  Diagrams that show the valence electrons (electrons in the highest occupied energy level of an atom) as dots around the symbol of the element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Li = 1s</a:t>
            </a:r>
            <a:r>
              <a:rPr lang="en-US" baseline="30000" dirty="0" smtClean="0"/>
              <a:t>2 </a:t>
            </a:r>
            <a:r>
              <a:rPr lang="en-US" dirty="0" smtClean="0"/>
              <a:t>2s</a:t>
            </a:r>
            <a:r>
              <a:rPr lang="en-US" baseline="30000" dirty="0" smtClean="0"/>
              <a:t>1 </a:t>
            </a:r>
            <a:r>
              <a:rPr lang="en-US" dirty="0" smtClean="0"/>
              <a:t>=          </a:t>
            </a:r>
          </a:p>
          <a:p>
            <a:pPr marL="365760" lvl="1" indent="0">
              <a:buNone/>
            </a:pPr>
            <a:endParaRPr lang="en-US" i="1" dirty="0" smtClean="0"/>
          </a:p>
          <a:p>
            <a:pPr lvl="1"/>
            <a:r>
              <a:rPr lang="en-US" dirty="0" smtClean="0"/>
              <a:t>B = 1s</a:t>
            </a:r>
            <a:r>
              <a:rPr lang="en-US" baseline="30000" dirty="0" smtClean="0"/>
              <a:t>2 </a:t>
            </a:r>
            <a:r>
              <a:rPr lang="en-US" dirty="0" smtClean="0"/>
              <a:t>2s</a:t>
            </a:r>
            <a:r>
              <a:rPr lang="en-US" baseline="30000" dirty="0" smtClean="0"/>
              <a:t>2 </a:t>
            </a:r>
            <a:r>
              <a:rPr lang="en-US" dirty="0" smtClean="0"/>
              <a:t>2p</a:t>
            </a:r>
            <a:r>
              <a:rPr lang="en-US" baseline="30000" dirty="0" smtClean="0"/>
              <a:t>1</a:t>
            </a:r>
            <a:r>
              <a:rPr lang="en-US" dirty="0" smtClean="0"/>
              <a:t> = 											</a:t>
            </a:r>
          </a:p>
          <a:p>
            <a:pPr lvl="1"/>
            <a:r>
              <a:rPr lang="en-US" dirty="0" smtClean="0"/>
              <a:t>F = 1s</a:t>
            </a:r>
            <a:r>
              <a:rPr lang="en-US" baseline="30000" dirty="0" smtClean="0"/>
              <a:t>2 </a:t>
            </a:r>
            <a:r>
              <a:rPr lang="en-US" dirty="0" smtClean="0"/>
              <a:t>2s</a:t>
            </a:r>
            <a:r>
              <a:rPr lang="en-US" baseline="30000" dirty="0" smtClean="0"/>
              <a:t>2 </a:t>
            </a:r>
            <a:r>
              <a:rPr lang="en-US" dirty="0" smtClean="0"/>
              <a:t>2p</a:t>
            </a:r>
            <a:r>
              <a:rPr lang="en-US" baseline="30000" dirty="0" smtClean="0"/>
              <a:t>5</a:t>
            </a:r>
            <a:r>
              <a:rPr lang="en-US" dirty="0" smtClean="0"/>
              <a:t> =  </a:t>
            </a:r>
          </a:p>
          <a:p>
            <a:pPr marL="0" indent="0">
              <a:buNone/>
            </a:pPr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346" y="4343400"/>
            <a:ext cx="538163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16199" r="28316" b="27933"/>
          <a:stretch/>
        </p:blipFill>
        <p:spPr bwMode="auto">
          <a:xfrm>
            <a:off x="3278883" y="5029200"/>
            <a:ext cx="685800" cy="79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606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Definition:  When a metal gives a non-metal an electron</a:t>
            </a:r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1100" dirty="0" smtClean="0"/>
              <a:t>cation	anion</a:t>
            </a:r>
            <a:r>
              <a:rPr lang="en-US" dirty="0" smtClean="0"/>
              <a:t>  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becomes the formula </a:t>
            </a:r>
            <a:r>
              <a:rPr lang="en-US" dirty="0" err="1" smtClean="0"/>
              <a:t>LiF</a:t>
            </a:r>
            <a:r>
              <a:rPr lang="en-US" dirty="0" smtClean="0"/>
              <a:t>, which 			is named Lithium fluoride</a:t>
            </a:r>
          </a:p>
          <a:p>
            <a:pPr marL="365760" lvl="1" indent="0">
              <a:buNone/>
            </a:pPr>
            <a:endParaRPr lang="en-US" dirty="0"/>
          </a:p>
          <a:p>
            <a:pPr marL="365760" lvl="1" indent="0">
              <a:buNone/>
            </a:pPr>
            <a:r>
              <a:rPr lang="en-US" sz="1800" dirty="0" smtClean="0"/>
              <a:t>Electron configuration bonding:</a:t>
            </a:r>
          </a:p>
          <a:p>
            <a:pPr marL="365760" lvl="1" indent="0">
              <a:buNone/>
            </a:pPr>
            <a:r>
              <a:rPr lang="en-US" dirty="0" smtClean="0"/>
              <a:t>Li = 1s</a:t>
            </a:r>
            <a:r>
              <a:rPr lang="en-US" baseline="30000" dirty="0" smtClean="0"/>
              <a:t>2 </a:t>
            </a:r>
            <a:r>
              <a:rPr lang="en-US" dirty="0" smtClean="0"/>
              <a:t>2s</a:t>
            </a:r>
            <a:r>
              <a:rPr lang="en-US" baseline="30000" dirty="0" smtClean="0"/>
              <a:t>1</a:t>
            </a:r>
            <a:r>
              <a:rPr lang="en-US" dirty="0" smtClean="0"/>
              <a:t>  F = 1s</a:t>
            </a:r>
            <a:r>
              <a:rPr lang="en-US" baseline="30000" dirty="0" smtClean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/>
              <a:t>2p</a:t>
            </a:r>
            <a:r>
              <a:rPr lang="en-US" baseline="30000" dirty="0"/>
              <a:t>5</a:t>
            </a:r>
            <a:r>
              <a:rPr lang="en-US" dirty="0"/>
              <a:t> </a:t>
            </a:r>
            <a:r>
              <a:rPr lang="en-US" dirty="0" smtClean="0"/>
              <a:t> becomes </a:t>
            </a:r>
            <a:r>
              <a:rPr lang="en-US" dirty="0" err="1" smtClean="0"/>
              <a:t>LiF</a:t>
            </a:r>
            <a:r>
              <a:rPr lang="en-US" dirty="0" smtClean="0"/>
              <a:t> = </a:t>
            </a:r>
            <a:r>
              <a:rPr lang="en-US" dirty="0"/>
              <a:t>1s</a:t>
            </a:r>
            <a:r>
              <a:rPr lang="en-US" baseline="30000" dirty="0"/>
              <a:t>2 </a:t>
            </a:r>
            <a:r>
              <a:rPr lang="en-US" dirty="0"/>
              <a:t>2s</a:t>
            </a:r>
            <a:r>
              <a:rPr lang="en-US" baseline="30000" dirty="0"/>
              <a:t>2 </a:t>
            </a:r>
            <a:r>
              <a:rPr lang="en-US" dirty="0" smtClean="0"/>
              <a:t>2p</a:t>
            </a:r>
            <a:r>
              <a:rPr lang="en-US" baseline="30000" dirty="0" smtClean="0"/>
              <a:t>6</a:t>
            </a:r>
          </a:p>
          <a:p>
            <a:pPr marL="365760" lvl="1" indent="0">
              <a:buNone/>
            </a:pPr>
            <a:endParaRPr lang="en-US" baseline="30000" dirty="0"/>
          </a:p>
          <a:p>
            <a:pPr marL="365760" lvl="1" indent="0">
              <a:buNone/>
            </a:pPr>
            <a:endParaRPr lang="en-US" baseline="30000" dirty="0" smtClean="0"/>
          </a:p>
          <a:p>
            <a:pPr marL="365760" lvl="1" indent="0">
              <a:buNone/>
            </a:pPr>
            <a:endParaRPr lang="en-US" sz="2400" baseline="30000" dirty="0" smtClean="0"/>
          </a:p>
          <a:p>
            <a:pPr marL="365760" lvl="1" indent="0">
              <a:buNone/>
            </a:pPr>
            <a:r>
              <a:rPr lang="en-US" sz="2400" baseline="30000" dirty="0" smtClean="0"/>
              <a:t>*Both Li and F now have noble gas configurations </a:t>
            </a:r>
            <a:endParaRPr lang="en-US" sz="2400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210" y="3462955"/>
            <a:ext cx="417944" cy="516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70" t="16199" r="28316" b="27933"/>
          <a:stretch/>
        </p:blipFill>
        <p:spPr bwMode="auto">
          <a:xfrm>
            <a:off x="2084607" y="3323992"/>
            <a:ext cx="685800" cy="794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3" name="Curved Connector 12"/>
          <p:cNvCxnSpPr>
            <a:stCxn id="4" idx="3"/>
            <a:endCxn id="5" idx="3"/>
          </p:cNvCxnSpPr>
          <p:nvPr/>
        </p:nvCxnSpPr>
        <p:spPr>
          <a:xfrm>
            <a:off x="1671154" y="3721321"/>
            <a:ext cx="1099253" cy="12700"/>
          </a:xfrm>
          <a:prstGeom prst="curvedConnector5">
            <a:avLst>
              <a:gd name="adj1" fmla="val 18806"/>
              <a:gd name="adj2" fmla="val 4928575"/>
              <a:gd name="adj3" fmla="val 12079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768151" y="3461370"/>
            <a:ext cx="10729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1828800" y="3404220"/>
            <a:ext cx="0" cy="1143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2709369" y="3505200"/>
            <a:ext cx="12207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798337" y="5242472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798337" y="5478140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98337" y="5715000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17519" y="5215469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875314" y="5273325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3837214" y="5273325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3868705" y="5491580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830605" y="5491580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3875314" y="5715000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837214" y="5715000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001184" y="5233090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963084" y="5233090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3940629" y="5276259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3940629" y="5353035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3959679" y="5492443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959679" y="5576959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1917519" y="5202578"/>
            <a:ext cx="141507" cy="22342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82877" y="5421086"/>
            <a:ext cx="2058420" cy="657315"/>
          </a:xfrm>
          <a:custGeom>
            <a:avLst/>
            <a:gdLst>
              <a:gd name="connsiteX0" fmla="*/ 4543 w 2058420"/>
              <a:gd name="connsiteY0" fmla="*/ 0 h 657315"/>
              <a:gd name="connsiteX1" fmla="*/ 32535 w 2058420"/>
              <a:gd name="connsiteY1" fmla="*/ 363894 h 657315"/>
              <a:gd name="connsiteX2" fmla="*/ 247139 w 2058420"/>
              <a:gd name="connsiteY2" fmla="*/ 550506 h 657315"/>
              <a:gd name="connsiteX3" fmla="*/ 1012250 w 2058420"/>
              <a:gd name="connsiteY3" fmla="*/ 634481 h 657315"/>
              <a:gd name="connsiteX4" fmla="*/ 1954641 w 2058420"/>
              <a:gd name="connsiteY4" fmla="*/ 643812 h 657315"/>
              <a:gd name="connsiteX5" fmla="*/ 1991964 w 2058420"/>
              <a:gd name="connsiteY5" fmla="*/ 466530 h 657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58420" h="657315">
                <a:moveTo>
                  <a:pt x="4543" y="0"/>
                </a:moveTo>
                <a:cubicBezTo>
                  <a:pt x="-1678" y="136071"/>
                  <a:pt x="-7898" y="272143"/>
                  <a:pt x="32535" y="363894"/>
                </a:cubicBezTo>
                <a:cubicBezTo>
                  <a:pt x="72968" y="455645"/>
                  <a:pt x="83853" y="505408"/>
                  <a:pt x="247139" y="550506"/>
                </a:cubicBezTo>
                <a:cubicBezTo>
                  <a:pt x="410425" y="595604"/>
                  <a:pt x="727667" y="618930"/>
                  <a:pt x="1012250" y="634481"/>
                </a:cubicBezTo>
                <a:cubicBezTo>
                  <a:pt x="1296833" y="650032"/>
                  <a:pt x="1791355" y="671804"/>
                  <a:pt x="1954641" y="643812"/>
                </a:cubicBezTo>
                <a:cubicBezTo>
                  <a:pt x="2117927" y="615820"/>
                  <a:pt x="2054945" y="541175"/>
                  <a:pt x="1991964" y="466530"/>
                </a:cubicBezTo>
              </a:path>
            </a:pathLst>
          </a:cu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Isosceles Triangle 44"/>
          <p:cNvSpPr/>
          <p:nvPr/>
        </p:nvSpPr>
        <p:spPr>
          <a:xfrm>
            <a:off x="3944906" y="5801526"/>
            <a:ext cx="76200" cy="82151"/>
          </a:xfrm>
          <a:prstGeom prst="triangle">
            <a:avLst/>
          </a:prstGeom>
          <a:solidFill>
            <a:schemeClr val="tx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1705" y="2743200"/>
            <a:ext cx="2918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Dot structure bonding:</a:t>
            </a:r>
            <a:endParaRPr lang="en-US" dirty="0"/>
          </a:p>
        </p:txBody>
      </p:sp>
      <p:cxnSp>
        <p:nvCxnSpPr>
          <p:cNvPr id="44" name="Straight Connector 43"/>
          <p:cNvCxnSpPr/>
          <p:nvPr/>
        </p:nvCxnSpPr>
        <p:spPr>
          <a:xfrm flipV="1">
            <a:off x="4027714" y="5425725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7020508" y="5208685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Connector 63"/>
          <p:cNvCxnSpPr/>
          <p:nvPr/>
        </p:nvCxnSpPr>
        <p:spPr>
          <a:xfrm flipV="1">
            <a:off x="7097485" y="5239538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7059385" y="5239538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flipV="1">
            <a:off x="7162800" y="5242472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H="1">
            <a:off x="7162800" y="5319248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020508" y="5449948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 flipV="1">
            <a:off x="7097485" y="5480801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>
            <a:off x="7059385" y="5480801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162800" y="5483735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7162800" y="5560511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021285" y="5715000"/>
            <a:ext cx="228600" cy="19763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flipV="1">
            <a:off x="7098262" y="5745853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7060162" y="5745853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7163577" y="5748787"/>
            <a:ext cx="0" cy="1638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7163577" y="5825563"/>
            <a:ext cx="38100" cy="819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743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Covalent Bonding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smtClean="0"/>
              <a:t>Definition:  When </a:t>
            </a:r>
            <a:r>
              <a:rPr lang="en-US" smtClean="0"/>
              <a:t>two non-metals </a:t>
            </a:r>
            <a:r>
              <a:rPr lang="en-US" dirty="0" smtClean="0"/>
              <a:t>share a pair of electrons </a:t>
            </a:r>
          </a:p>
          <a:p>
            <a:r>
              <a:rPr lang="en-US" dirty="0" smtClean="0"/>
              <a:t>Example:  Dot structure of bonding</a:t>
            </a:r>
          </a:p>
          <a:p>
            <a:r>
              <a:rPr lang="en-US" dirty="0" smtClean="0"/>
              <a:t>F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					      F	 F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NCl</a:t>
            </a:r>
            <a:r>
              <a:rPr lang="en-US" baseline="-25000" dirty="0" smtClean="0"/>
              <a:t>3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baseline="-25000" dirty="0" smtClean="0"/>
              <a:t>	           </a:t>
            </a:r>
            <a:r>
              <a:rPr lang="en-US" baseline="-25000" dirty="0" err="1" smtClean="0"/>
              <a:t>Cl</a:t>
            </a:r>
            <a:r>
              <a:rPr lang="en-US" baseline="-25000" dirty="0" smtClean="0"/>
              <a:t>	N  </a:t>
            </a:r>
            <a:r>
              <a:rPr lang="en-US" baseline="-25000" dirty="0" err="1" smtClean="0"/>
              <a:t>Cl</a:t>
            </a:r>
            <a:r>
              <a:rPr lang="en-US" baseline="-25000" dirty="0" smtClean="0"/>
              <a:t>	</a:t>
            </a:r>
            <a:r>
              <a:rPr lang="en-US" baseline="-25000" dirty="0" err="1" smtClean="0"/>
              <a:t>Cl</a:t>
            </a:r>
            <a:r>
              <a:rPr lang="en-US" baseline="-25000" dirty="0"/>
              <a:t> </a:t>
            </a:r>
            <a:r>
              <a:rPr lang="en-US" baseline="-25000" dirty="0" smtClean="0"/>
              <a:t>   N	</a:t>
            </a:r>
            <a:r>
              <a:rPr lang="en-US" baseline="-25000" dirty="0" err="1" smtClean="0"/>
              <a:t>Cl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baseline="-25000" dirty="0"/>
              <a:t>		</a:t>
            </a:r>
            <a:r>
              <a:rPr lang="en-US" baseline="-25000" dirty="0" smtClean="0"/>
              <a:t>          	</a:t>
            </a:r>
            <a:r>
              <a:rPr lang="en-US" baseline="-25000" dirty="0" err="1" smtClean="0"/>
              <a:t>Cl</a:t>
            </a:r>
            <a:r>
              <a:rPr lang="en-US" baseline="-25000" dirty="0" smtClean="0"/>
              <a:t>	        </a:t>
            </a:r>
            <a:r>
              <a:rPr lang="en-US" baseline="-25000" dirty="0" err="1" smtClean="0"/>
              <a:t>Cl</a:t>
            </a:r>
            <a:endParaRPr lang="en-US" baseline="-25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9355" y="3181350"/>
            <a:ext cx="33718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Oval 15"/>
          <p:cNvSpPr/>
          <p:nvPr/>
        </p:nvSpPr>
        <p:spPr>
          <a:xfrm>
            <a:off x="4495800" y="3217507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654809" y="3224505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640424" y="3649824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14461" y="3649824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4380723" y="3373794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4738007" y="3380792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45005" y="3510643"/>
            <a:ext cx="76200" cy="76200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97495" y="3161523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685661" y="3330251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667000" y="3446884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573695" y="3602393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444232" y="3586843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310099" y="3330251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10099" y="3449994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3227457" y="5288281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3329940" y="5516881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3487626" y="5292012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307081" y="5181600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3401475" y="5181600"/>
            <a:ext cx="45719" cy="45719"/>
          </a:xfrm>
          <a:prstGeom prst="ellipse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227457" y="54102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3048000" y="51816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3154681" y="51816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2926081" y="528828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432730" y="5516881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048000" y="551688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2926081" y="5410200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154681" y="5516881"/>
            <a:ext cx="45719" cy="45719"/>
          </a:xfrm>
          <a:prstGeom prst="ellipse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3227456" y="5646886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3227457" y="5743453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3352800" y="5890724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/>
          <p:nvPr/>
        </p:nvSpPr>
        <p:spPr>
          <a:xfrm>
            <a:off x="3459481" y="5890724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3533345" y="5674874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/>
          <p:nvPr/>
        </p:nvSpPr>
        <p:spPr>
          <a:xfrm>
            <a:off x="3533344" y="5774088"/>
            <a:ext cx="45719" cy="45719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3592274" y="5181599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3688081" y="5181598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/>
          <p:cNvSpPr/>
          <p:nvPr/>
        </p:nvSpPr>
        <p:spPr>
          <a:xfrm>
            <a:off x="3587129" y="551688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/>
          <p:cNvSpPr/>
          <p:nvPr/>
        </p:nvSpPr>
        <p:spPr>
          <a:xfrm>
            <a:off x="3694137" y="5516880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810000" y="5294655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3802526" y="5410200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482340" y="5394181"/>
            <a:ext cx="45719" cy="45719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456923" y="5394181"/>
            <a:ext cx="13373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4895462" y="5394182"/>
            <a:ext cx="13373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748115" y="5486400"/>
            <a:ext cx="0" cy="1300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867400" y="3548743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123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6" t="13043" r="75430" b="77640"/>
          <a:stretch/>
        </p:blipFill>
        <p:spPr bwMode="auto">
          <a:xfrm>
            <a:off x="5897154" y="2774302"/>
            <a:ext cx="1265646" cy="50229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79438"/>
          </a:xfrm>
        </p:spPr>
        <p:txBody>
          <a:bodyPr/>
          <a:lstStyle/>
          <a:p>
            <a:r>
              <a:rPr lang="en-US" dirty="0" smtClean="0"/>
              <a:t>VSEPR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696200" cy="586740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VSEPR theory:  Valence shell electron pair repulsion</a:t>
            </a:r>
          </a:p>
          <a:p>
            <a:r>
              <a:rPr lang="en-US" sz="2200" dirty="0" smtClean="0"/>
              <a:t>Theory:  electron pairs seek the maximum distance apart </a:t>
            </a:r>
          </a:p>
          <a:p>
            <a:r>
              <a:rPr lang="en-US" dirty="0" smtClean="0"/>
              <a:t>Shapes:</a:t>
            </a:r>
          </a:p>
          <a:p>
            <a:pPr marL="0" indent="0">
              <a:buNone/>
            </a:pPr>
            <a:r>
              <a:rPr lang="en-US" sz="2000" u="sng" dirty="0" smtClean="0"/>
              <a:t># of atoms</a:t>
            </a:r>
            <a:r>
              <a:rPr lang="en-US" sz="2000" dirty="0" smtClean="0"/>
              <a:t>	</a:t>
            </a:r>
            <a:r>
              <a:rPr lang="en-US" sz="2000" dirty="0"/>
              <a:t> </a:t>
            </a:r>
            <a:r>
              <a:rPr lang="en-US" sz="2000" dirty="0" smtClean="0"/>
              <a:t>    </a:t>
            </a:r>
            <a:r>
              <a:rPr lang="en-US" sz="2000" u="sng" dirty="0" smtClean="0"/>
              <a:t>possible shapes</a:t>
            </a:r>
            <a:r>
              <a:rPr lang="en-US" sz="2000" dirty="0" smtClean="0"/>
              <a:t>		</a:t>
            </a:r>
            <a:r>
              <a:rPr lang="en-US" sz="2000" u="sng" dirty="0" smtClean="0"/>
              <a:t>diagram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1		</a:t>
            </a:r>
            <a:r>
              <a:rPr lang="en-US" sz="1800" dirty="0"/>
              <a:t> </a:t>
            </a:r>
            <a:r>
              <a:rPr lang="en-US" sz="1800" dirty="0" smtClean="0"/>
              <a:t>            linear		</a:t>
            </a:r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2		       linear or bent	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3	 	 </a:t>
            </a:r>
            <a:r>
              <a:rPr lang="en-US" sz="1800" dirty="0" err="1" smtClean="0"/>
              <a:t>pyrimidal</a:t>
            </a:r>
            <a:r>
              <a:rPr lang="en-US" sz="1800" dirty="0" smtClean="0"/>
              <a:t> or trigonal planar    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4		 </a:t>
            </a:r>
            <a:r>
              <a:rPr lang="en-US" sz="1800" dirty="0"/>
              <a:t> </a:t>
            </a:r>
            <a:r>
              <a:rPr lang="en-US" sz="1800" dirty="0" smtClean="0"/>
              <a:t>       tetrahedral	                        </a:t>
            </a:r>
          </a:p>
          <a:p>
            <a:pPr marL="0" indent="0">
              <a:buNone/>
            </a:pPr>
            <a:r>
              <a:rPr lang="en-US" sz="1800" dirty="0" smtClean="0"/>
              <a:t>		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5		    trigonal </a:t>
            </a:r>
            <a:r>
              <a:rPr lang="en-US" sz="1800" dirty="0" err="1" smtClean="0"/>
              <a:t>bipyramidal</a:t>
            </a:r>
            <a:r>
              <a:rPr lang="en-US" sz="1800" dirty="0" smtClean="0"/>
              <a:t> 		</a:t>
            </a:r>
            <a:endParaRPr lang="en-US" sz="1800" dirty="0"/>
          </a:p>
        </p:txBody>
      </p:sp>
      <p:pic>
        <p:nvPicPr>
          <p:cNvPr id="6" name="Picture 5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4" t="26323" r="59357" b="59098"/>
          <a:stretch/>
        </p:blipFill>
        <p:spPr bwMode="auto">
          <a:xfrm>
            <a:off x="6096000" y="3296817"/>
            <a:ext cx="838200" cy="81798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267200"/>
            <a:ext cx="950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11" t="44732" r="76001" b="41451"/>
          <a:stretch/>
        </p:blipFill>
        <p:spPr bwMode="auto">
          <a:xfrm>
            <a:off x="6096000" y="4953000"/>
            <a:ext cx="1066800" cy="76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http://3.bp.blogspot.com/-UulVo8fxu4Y/UG59-FBmloI/AAAAAAAABtA/Y_a1X_5uYL4/s1600/vsepr_geometries1.pn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5" t="61678" r="76149" b="23387"/>
          <a:stretch/>
        </p:blipFill>
        <p:spPr bwMode="auto">
          <a:xfrm>
            <a:off x="6122437" y="5791200"/>
            <a:ext cx="901700" cy="762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1683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6049" y="1174155"/>
            <a:ext cx="1438275" cy="112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579438"/>
          </a:xfrm>
        </p:spPr>
        <p:txBody>
          <a:bodyPr/>
          <a:lstStyle/>
          <a:p>
            <a:r>
              <a:rPr lang="en-US" dirty="0" smtClean="0"/>
              <a:t>VSEPR theory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would the shape of </a:t>
            </a:r>
            <a:r>
              <a:rPr lang="en-US" dirty="0" smtClean="0"/>
              <a:t>water be?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 smtClean="0">
                <a:sym typeface="Wingdings" pitchFamily="2" charset="2"/>
              </a:rPr>
              <a:t>    </a:t>
            </a:r>
            <a:r>
              <a:rPr lang="en-US" sz="1800" dirty="0" smtClean="0">
                <a:sym typeface="Wingdings" pitchFamily="2" charset="2"/>
              </a:rPr>
              <a:t>2 lone pairs on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ym typeface="Wingdings" pitchFamily="2" charset="2"/>
              </a:rPr>
              <a:t>	</a:t>
            </a:r>
            <a:r>
              <a:rPr lang="en-US" sz="1800" dirty="0" smtClean="0">
                <a:sym typeface="Wingdings" pitchFamily="2" charset="2"/>
              </a:rPr>
              <a:t>         the oxygen create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ym typeface="Wingdings" pitchFamily="2" charset="2"/>
              </a:rPr>
              <a:t>	 </a:t>
            </a:r>
            <a:r>
              <a:rPr lang="en-US" sz="1800" dirty="0" smtClean="0">
                <a:sym typeface="Wingdings" pitchFamily="2" charset="2"/>
              </a:rPr>
              <a:t>        a repulsion, bending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                       the molecule                  </a:t>
            </a:r>
            <a:r>
              <a:rPr lang="en-US" sz="1800" dirty="0" smtClean="0"/>
              <a:t>	       Bent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ym typeface="Wingdings" pitchFamily="2" charset="2"/>
              </a:rPr>
              <a:t>What is the shape of methane?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ym typeface="Wingdings" pitchFamily="2" charset="2"/>
              </a:rPr>
              <a:t>  CH</a:t>
            </a:r>
            <a:r>
              <a:rPr lang="en-US" baseline="-25000" dirty="0" smtClean="0">
                <a:sym typeface="Wingdings" pitchFamily="2" charset="2"/>
              </a:rPr>
              <a:t>4</a:t>
            </a:r>
            <a:r>
              <a:rPr lang="en-US" dirty="0" smtClean="0">
                <a:sym typeface="Wingdings" pitchFamily="2" charset="2"/>
              </a:rPr>
              <a:t> 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tetrahedral</a:t>
            </a:r>
          </a:p>
          <a:p>
            <a:r>
              <a:rPr lang="en-US" dirty="0" smtClean="0"/>
              <a:t>What is the shape of carbon dioxide?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</a:t>
            </a:r>
            <a:r>
              <a:rPr lang="en-US" baseline="-25000" dirty="0" smtClean="0"/>
              <a:t>2 </a:t>
            </a:r>
            <a:r>
              <a:rPr lang="en-US" dirty="0" smtClean="0">
                <a:sym typeface="Wingdings" pitchFamily="2" charset="2"/>
              </a:rPr>
              <a:t>  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		  linear</a:t>
            </a:r>
            <a:endParaRPr lang="en-US" dirty="0"/>
          </a:p>
        </p:txBody>
      </p:sp>
      <p:sp>
        <p:nvSpPr>
          <p:cNvPr id="29" name="Arc 28"/>
          <p:cNvSpPr/>
          <p:nvPr/>
        </p:nvSpPr>
        <p:spPr>
          <a:xfrm rot="16200000">
            <a:off x="5427986" y="933061"/>
            <a:ext cx="914400" cy="914400"/>
          </a:xfrm>
          <a:prstGeom prst="arc">
            <a:avLst>
              <a:gd name="adj1" fmla="val 9466529"/>
              <a:gd name="adj2" fmla="val 1231924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601817" y="1870530"/>
            <a:ext cx="56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104.5</a:t>
            </a:r>
            <a:r>
              <a:rPr lang="en-US" sz="1000" baseline="30000" dirty="0" smtClean="0"/>
              <a:t>o</a:t>
            </a:r>
            <a:endParaRPr lang="en-US" sz="1000" baseline="30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034" y="3087525"/>
            <a:ext cx="918302" cy="885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Arc 20"/>
          <p:cNvSpPr/>
          <p:nvPr/>
        </p:nvSpPr>
        <p:spPr>
          <a:xfrm rot="16200000">
            <a:off x="2245568" y="2876414"/>
            <a:ext cx="914400" cy="914400"/>
          </a:xfrm>
          <a:prstGeom prst="arc">
            <a:avLst>
              <a:gd name="adj1" fmla="val 10411858"/>
              <a:gd name="adj2" fmla="val 125977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288630" y="3790814"/>
            <a:ext cx="5667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109.5</a:t>
            </a:r>
            <a:r>
              <a:rPr lang="en-US" sz="1000" baseline="30000" dirty="0" smtClean="0"/>
              <a:t>o</a:t>
            </a:r>
            <a:endParaRPr lang="en-US" sz="1000" baseline="30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685"/>
          <a:stretch/>
        </p:blipFill>
        <p:spPr bwMode="auto">
          <a:xfrm>
            <a:off x="1828800" y="4757057"/>
            <a:ext cx="2303361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702768" y="5577504"/>
            <a:ext cx="4674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180</a:t>
            </a:r>
            <a:r>
              <a:rPr lang="en-US" sz="1000" baseline="30000" dirty="0" smtClean="0"/>
              <a:t>o</a:t>
            </a:r>
            <a:endParaRPr lang="en-US" sz="1000" baseline="30000" dirty="0"/>
          </a:p>
        </p:txBody>
      </p:sp>
      <p:sp>
        <p:nvSpPr>
          <p:cNvPr id="15" name="Freeform 14"/>
          <p:cNvSpPr/>
          <p:nvPr/>
        </p:nvSpPr>
        <p:spPr>
          <a:xfrm>
            <a:off x="2141024" y="5328226"/>
            <a:ext cx="1567543" cy="202717"/>
          </a:xfrm>
          <a:custGeom>
            <a:avLst/>
            <a:gdLst>
              <a:gd name="connsiteX0" fmla="*/ 0 w 1567543"/>
              <a:gd name="connsiteY0" fmla="*/ 37323 h 346222"/>
              <a:gd name="connsiteX1" fmla="*/ 102637 w 1567543"/>
              <a:gd name="connsiteY1" fmla="*/ 195943 h 346222"/>
              <a:gd name="connsiteX2" fmla="*/ 279919 w 1567543"/>
              <a:gd name="connsiteY2" fmla="*/ 270588 h 346222"/>
              <a:gd name="connsiteX3" fmla="*/ 765111 w 1567543"/>
              <a:gd name="connsiteY3" fmla="*/ 345233 h 346222"/>
              <a:gd name="connsiteX4" fmla="*/ 1240972 w 1567543"/>
              <a:gd name="connsiteY4" fmla="*/ 214604 h 346222"/>
              <a:gd name="connsiteX5" fmla="*/ 1502229 w 1567543"/>
              <a:gd name="connsiteY5" fmla="*/ 102637 h 346222"/>
              <a:gd name="connsiteX6" fmla="*/ 1567543 w 1567543"/>
              <a:gd name="connsiteY6" fmla="*/ 0 h 3462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67543" h="346222">
                <a:moveTo>
                  <a:pt x="0" y="37323"/>
                </a:moveTo>
                <a:cubicBezTo>
                  <a:pt x="27992" y="97194"/>
                  <a:pt x="55984" y="157066"/>
                  <a:pt x="102637" y="195943"/>
                </a:cubicBezTo>
                <a:cubicBezTo>
                  <a:pt x="149290" y="234821"/>
                  <a:pt x="169507" y="245706"/>
                  <a:pt x="279919" y="270588"/>
                </a:cubicBezTo>
                <a:cubicBezTo>
                  <a:pt x="390331" y="295470"/>
                  <a:pt x="604935" y="354564"/>
                  <a:pt x="765111" y="345233"/>
                </a:cubicBezTo>
                <a:cubicBezTo>
                  <a:pt x="925287" y="335902"/>
                  <a:pt x="1118119" y="255037"/>
                  <a:pt x="1240972" y="214604"/>
                </a:cubicBezTo>
                <a:cubicBezTo>
                  <a:pt x="1363825" y="174171"/>
                  <a:pt x="1447801" y="138404"/>
                  <a:pt x="1502229" y="102637"/>
                </a:cubicBezTo>
                <a:cubicBezTo>
                  <a:pt x="1556657" y="66870"/>
                  <a:pt x="1562100" y="33435"/>
                  <a:pt x="1567543" y="0"/>
                </a:cubicBezTo>
              </a:path>
            </a:pathLst>
          </a:cu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414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609600"/>
          </a:xfrm>
        </p:spPr>
        <p:txBody>
          <a:bodyPr/>
          <a:lstStyle/>
          <a:p>
            <a:r>
              <a:rPr lang="en-US" dirty="0" smtClean="0"/>
              <a:t>Polarity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762000"/>
            <a:ext cx="7467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Polar molecules have unequal sharing of electron pairs, which leads to charged ends of molecules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Example:  H-F  because the sizes of the atoms are different and so are their 	</a:t>
            </a:r>
            <a:r>
              <a:rPr lang="en-US" dirty="0" err="1" smtClean="0"/>
              <a:t>electronegativities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</a:t>
            </a:r>
          </a:p>
          <a:p>
            <a:r>
              <a:rPr lang="en-US" dirty="0" smtClean="0"/>
              <a:t>Non-polar molecules have equal sharing of electron pairs, which leads to uncharged ends of molecules </a:t>
            </a:r>
          </a:p>
          <a:p>
            <a:pPr marL="0" indent="0">
              <a:buNone/>
            </a:pPr>
            <a:r>
              <a:rPr lang="en-US" dirty="0" smtClean="0"/>
              <a:t>Example:  H-H because the sizes of the two hydrogen atoms is the same and so is the electronegativity of the two hydrogen atoms </a:t>
            </a:r>
            <a:endParaRPr lang="en-US" dirty="0"/>
          </a:p>
          <a:p>
            <a:pPr marL="0" indent="0">
              <a:buNone/>
            </a:pPr>
            <a:r>
              <a:rPr lang="en-US" b="1" u="sng" dirty="0" smtClean="0"/>
              <a:t>Like dissolves Like: </a:t>
            </a:r>
            <a:r>
              <a:rPr lang="en-US" dirty="0" smtClean="0"/>
              <a:t>Polar and/or Ionic :water and sodium chloride mix because </a:t>
            </a:r>
            <a:r>
              <a:rPr lang="en-US" b="1" dirty="0" smtClean="0"/>
              <a:t>both are charged.</a:t>
            </a:r>
          </a:p>
          <a:p>
            <a:pPr marL="0" indent="0">
              <a:buNone/>
            </a:pPr>
            <a:r>
              <a:rPr lang="en-US" dirty="0" smtClean="0"/>
              <a:t>Nonpolar and Nonpolar: oil and gas </a:t>
            </a:r>
            <a:r>
              <a:rPr lang="en-US" b="1" dirty="0" smtClean="0"/>
              <a:t>(no charge)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72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467600" cy="579438"/>
          </a:xfrm>
        </p:spPr>
        <p:txBody>
          <a:bodyPr>
            <a:normAutofit/>
          </a:bodyPr>
          <a:lstStyle/>
          <a:p>
            <a:r>
              <a:rPr lang="en-US" dirty="0" smtClean="0"/>
              <a:t>Naming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685800"/>
            <a:ext cx="8229600" cy="6096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4800" i="1" dirty="0"/>
              <a:t>Determine if the compound is ionic, covalent, or an acid.  Then name!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marL="0" indent="0">
              <a:buNone/>
            </a:pPr>
            <a:r>
              <a:rPr lang="en-US" sz="4800" b="1" dirty="0" smtClean="0"/>
              <a:t>1.  Naming </a:t>
            </a:r>
            <a:r>
              <a:rPr lang="en-US" sz="4800" b="1" dirty="0"/>
              <a:t>Ionic Compounds:  metal (+) &amp; nonmetal (-) bond  or formula </a:t>
            </a:r>
            <a:r>
              <a:rPr lang="en-US" sz="4800" b="1" dirty="0" smtClean="0"/>
              <a:t>units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b="1" dirty="0"/>
              <a:t>Cation (+)</a:t>
            </a:r>
            <a:endParaRPr lang="en-US" sz="4800" dirty="0"/>
          </a:p>
          <a:p>
            <a:pPr lvl="1"/>
            <a:r>
              <a:rPr lang="en-US" sz="4800" dirty="0"/>
              <a:t>Name of metal (or </a:t>
            </a:r>
            <a:r>
              <a:rPr lang="en-US" sz="4800" dirty="0" smtClean="0"/>
              <a:t>positive </a:t>
            </a:r>
            <a:r>
              <a:rPr lang="en-US" sz="4800" dirty="0"/>
              <a:t>group: NH</a:t>
            </a:r>
            <a:r>
              <a:rPr lang="en-US" sz="4800" baseline="-25000" dirty="0"/>
              <a:t>4</a:t>
            </a:r>
            <a:r>
              <a:rPr lang="en-US" sz="4800" dirty="0"/>
              <a:t> </a:t>
            </a:r>
            <a:r>
              <a:rPr lang="en-US" sz="4800" baseline="30000" dirty="0"/>
              <a:t>+1</a:t>
            </a:r>
            <a:r>
              <a:rPr lang="en-US" sz="4800" dirty="0"/>
              <a:t>)</a:t>
            </a:r>
          </a:p>
          <a:p>
            <a:pPr lvl="1"/>
            <a:r>
              <a:rPr lang="en-US" sz="4800" dirty="0"/>
              <a:t>If two or more charges use a Roman No.  (also know as </a:t>
            </a:r>
            <a:r>
              <a:rPr lang="en-US" sz="4800" dirty="0" smtClean="0"/>
              <a:t>“</a:t>
            </a:r>
            <a:r>
              <a:rPr lang="en-US" sz="4800" dirty="0" err="1" smtClean="0"/>
              <a:t>ic</a:t>
            </a:r>
            <a:r>
              <a:rPr lang="en-US" sz="4800" dirty="0" smtClean="0"/>
              <a:t>” </a:t>
            </a:r>
            <a:r>
              <a:rPr lang="en-US" sz="4800" dirty="0"/>
              <a:t>and </a:t>
            </a:r>
            <a:r>
              <a:rPr lang="en-US" sz="4800" dirty="0" smtClean="0"/>
              <a:t>“</a:t>
            </a:r>
            <a:r>
              <a:rPr lang="en-US" sz="4800" dirty="0" err="1" smtClean="0"/>
              <a:t>ous</a:t>
            </a:r>
            <a:r>
              <a:rPr lang="en-US" sz="4800" dirty="0" smtClean="0"/>
              <a:t>” </a:t>
            </a:r>
            <a:r>
              <a:rPr lang="en-US" sz="4800" dirty="0"/>
              <a:t>for the old naming system)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b="1" dirty="0"/>
              <a:t>Anion </a:t>
            </a:r>
            <a:r>
              <a:rPr lang="en-US" sz="4800" b="1" dirty="0" smtClean="0"/>
              <a:t>(-)				</a:t>
            </a:r>
            <a:r>
              <a:rPr lang="en-US" sz="4800" dirty="0"/>
              <a:t>Example:  FeSO</a:t>
            </a:r>
            <a:r>
              <a:rPr lang="en-US" sz="4800" baseline="-25000" dirty="0"/>
              <a:t>4</a:t>
            </a:r>
            <a:r>
              <a:rPr lang="en-US" sz="4800" dirty="0"/>
              <a:t> is iron (II) sulfate</a:t>
            </a:r>
          </a:p>
          <a:p>
            <a:pPr lvl="1"/>
            <a:r>
              <a:rPr lang="en-US" sz="4800" dirty="0"/>
              <a:t>Nonmetal -one type = _______ </a:t>
            </a:r>
            <a:r>
              <a:rPr lang="en-US" sz="4800" b="1" i="1" dirty="0" smtClean="0"/>
              <a:t>ide		</a:t>
            </a:r>
            <a:r>
              <a:rPr lang="en-US" sz="4800" dirty="0"/>
              <a:t>Example:  HS is hydrogen sulf</a:t>
            </a:r>
            <a:r>
              <a:rPr lang="en-US" sz="4800" u="sng" dirty="0"/>
              <a:t>ide</a:t>
            </a:r>
            <a:r>
              <a:rPr lang="en-US" sz="4800" dirty="0"/>
              <a:t> </a:t>
            </a:r>
          </a:p>
          <a:p>
            <a:pPr lvl="1"/>
            <a:r>
              <a:rPr lang="en-US" sz="4800" dirty="0"/>
              <a:t>Group-name the polyatomic ion </a:t>
            </a:r>
            <a:r>
              <a:rPr lang="en-US" sz="4800" dirty="0" smtClean="0"/>
              <a:t>group		Example:  CaCO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is calcium carbonate</a:t>
            </a:r>
          </a:p>
          <a:p>
            <a:pPr marL="365760" lvl="1" indent="0">
              <a:buNone/>
            </a:pPr>
            <a:r>
              <a:rPr lang="en-US" sz="4800" dirty="0"/>
              <a:t>	</a:t>
            </a:r>
            <a:r>
              <a:rPr lang="en-US" sz="4800" dirty="0" smtClean="0"/>
              <a:t>				</a:t>
            </a:r>
            <a:endParaRPr lang="en-US" sz="4100" dirty="0"/>
          </a:p>
          <a:p>
            <a:pPr marL="0" indent="0">
              <a:buNone/>
            </a:pPr>
            <a:r>
              <a:rPr lang="en-US" sz="4800" dirty="0"/>
              <a:t> </a:t>
            </a:r>
            <a:r>
              <a:rPr lang="en-US" sz="4800" b="1" dirty="0" smtClean="0"/>
              <a:t>2.  Naming </a:t>
            </a:r>
            <a:r>
              <a:rPr lang="en-US" sz="4800" b="1" dirty="0"/>
              <a:t>Covalent Compounds:  nonmetal-nonmetal sharing or molecule</a:t>
            </a:r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u="sng" dirty="0"/>
              <a:t>Prefix</a:t>
            </a:r>
            <a:r>
              <a:rPr lang="en-US" sz="4800" dirty="0"/>
              <a:t> nonmetal - P</a:t>
            </a:r>
            <a:r>
              <a:rPr lang="en-US" sz="4800" u="sng" dirty="0"/>
              <a:t>refix</a:t>
            </a:r>
            <a:r>
              <a:rPr lang="en-US" sz="4800" dirty="0"/>
              <a:t> nonmetal-</a:t>
            </a:r>
            <a:r>
              <a:rPr lang="en-US" sz="4800" b="1" u="sng" dirty="0"/>
              <a:t>ide</a:t>
            </a:r>
            <a:r>
              <a:rPr lang="en-US" sz="4800" u="sng" dirty="0"/>
              <a:t> </a:t>
            </a:r>
            <a:r>
              <a:rPr lang="en-US" sz="4800" dirty="0"/>
              <a:t>  (if two different elements</a:t>
            </a:r>
            <a:r>
              <a:rPr lang="en-US" sz="4800" dirty="0" smtClean="0"/>
              <a:t>)</a:t>
            </a:r>
            <a:r>
              <a:rPr lang="en-US" sz="4800" dirty="0"/>
              <a:t> </a:t>
            </a:r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/>
              <a:t>mono			6.  </a:t>
            </a:r>
            <a:r>
              <a:rPr lang="en-US" sz="4800" dirty="0" err="1" smtClean="0"/>
              <a:t>hexa</a:t>
            </a:r>
            <a:r>
              <a:rPr lang="en-US" sz="4800" dirty="0" smtClean="0"/>
              <a:t>	          Example:  PH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is phosphorous </a:t>
            </a:r>
            <a:r>
              <a:rPr lang="en-US" sz="4800" u="sng" dirty="0" err="1" smtClean="0"/>
              <a:t>tri</a:t>
            </a:r>
            <a:r>
              <a:rPr lang="en-US" sz="4800" dirty="0" err="1" smtClean="0"/>
              <a:t>hydr</a:t>
            </a:r>
            <a:r>
              <a:rPr lang="en-US" sz="4800" u="sng" dirty="0" err="1" smtClean="0"/>
              <a:t>ide</a:t>
            </a:r>
            <a:endParaRPr lang="en-US" sz="4800" u="sng" dirty="0"/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/>
              <a:t>di			</a:t>
            </a:r>
            <a:r>
              <a:rPr lang="en-US" sz="4800" dirty="0" smtClean="0"/>
              <a:t>7</a:t>
            </a:r>
            <a:r>
              <a:rPr lang="en-US" sz="4800" dirty="0"/>
              <a:t>.  </a:t>
            </a:r>
            <a:r>
              <a:rPr lang="en-US" sz="4800" dirty="0" err="1" smtClean="0"/>
              <a:t>hepta</a:t>
            </a:r>
            <a:r>
              <a:rPr lang="en-US" sz="4800" dirty="0"/>
              <a:t>	</a:t>
            </a:r>
            <a:r>
              <a:rPr lang="en-US" sz="4800" dirty="0" smtClean="0"/>
              <a:t>           </a:t>
            </a:r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 smtClean="0"/>
              <a:t>tri			8.  </a:t>
            </a:r>
            <a:r>
              <a:rPr lang="en-US" sz="4800" dirty="0" err="1" smtClean="0"/>
              <a:t>octa</a:t>
            </a:r>
            <a:r>
              <a:rPr lang="en-US" sz="4800" dirty="0" smtClean="0"/>
              <a:t>	          Example:  N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O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is </a:t>
            </a:r>
            <a:r>
              <a:rPr lang="en-US" sz="4800" dirty="0" err="1" smtClean="0"/>
              <a:t>dinitrogen</a:t>
            </a:r>
            <a:r>
              <a:rPr lang="en-US" sz="4800" dirty="0" smtClean="0"/>
              <a:t> trioxide </a:t>
            </a:r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 smtClean="0"/>
              <a:t>tetra</a:t>
            </a:r>
            <a:r>
              <a:rPr lang="en-US" sz="4800" dirty="0"/>
              <a:t>			9.  </a:t>
            </a:r>
            <a:r>
              <a:rPr lang="en-US" sz="4800" dirty="0" err="1"/>
              <a:t>nona</a:t>
            </a:r>
            <a:endParaRPr lang="en-US" sz="4800" dirty="0"/>
          </a:p>
          <a:p>
            <a:pPr marL="822960" lvl="1" indent="-457200">
              <a:buClrTx/>
              <a:buFont typeface="+mj-lt"/>
              <a:buAutoNum type="arabicPeriod"/>
            </a:pPr>
            <a:r>
              <a:rPr lang="en-US" sz="4800" dirty="0" err="1"/>
              <a:t>penta</a:t>
            </a:r>
            <a:r>
              <a:rPr lang="en-US" sz="4800" dirty="0"/>
              <a:t>			10. </a:t>
            </a:r>
            <a:r>
              <a:rPr lang="en-US" sz="4800" dirty="0" err="1"/>
              <a:t>deca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marL="0" indent="0">
              <a:buNone/>
            </a:pPr>
            <a:r>
              <a:rPr lang="en-US" sz="4800" b="1" dirty="0" smtClean="0"/>
              <a:t>3.  Naming </a:t>
            </a:r>
            <a:r>
              <a:rPr lang="en-US" sz="4800" b="1" dirty="0"/>
              <a:t>Acids:  General form is H </a:t>
            </a:r>
            <a:r>
              <a:rPr lang="en-US" sz="4800" b="1" u="sng" dirty="0"/>
              <a:t>X </a:t>
            </a:r>
            <a:r>
              <a:rPr lang="en-US" sz="4800" b="1" dirty="0"/>
              <a:t>  (hydrogen is H</a:t>
            </a:r>
            <a:r>
              <a:rPr lang="en-US" sz="4800" b="1" baseline="30000" dirty="0"/>
              <a:t>+1</a:t>
            </a:r>
            <a:r>
              <a:rPr lang="en-US" sz="4800" b="1" dirty="0"/>
              <a:t>)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dirty="0"/>
              <a:t>If X  = element then hydro____________ </a:t>
            </a:r>
            <a:r>
              <a:rPr lang="en-US" sz="4800" dirty="0" err="1"/>
              <a:t>ic</a:t>
            </a:r>
            <a:r>
              <a:rPr lang="en-US" sz="4800" dirty="0"/>
              <a:t> </a:t>
            </a:r>
            <a:r>
              <a:rPr lang="en-US" sz="4800" dirty="0" smtClean="0"/>
              <a:t>acid	         Example:  X=</a:t>
            </a:r>
            <a:r>
              <a:rPr lang="en-US" sz="4800" dirty="0" err="1" smtClean="0"/>
              <a:t>Cl</a:t>
            </a:r>
            <a:r>
              <a:rPr lang="en-US" sz="4800" dirty="0" smtClean="0"/>
              <a:t> (Chlorine) so </a:t>
            </a:r>
            <a:r>
              <a:rPr lang="en-US" sz="4800" dirty="0" err="1" smtClean="0"/>
              <a:t>HCl</a:t>
            </a:r>
            <a:r>
              <a:rPr lang="en-US" sz="4800" dirty="0" smtClean="0"/>
              <a:t> is hydrochloric acid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dirty="0"/>
              <a:t>If X = group-ate then _____________(</a:t>
            </a:r>
            <a:r>
              <a:rPr lang="en-US" sz="4800" dirty="0" err="1"/>
              <a:t>ur</a:t>
            </a:r>
            <a:r>
              <a:rPr lang="en-US" sz="4800" dirty="0"/>
              <a:t>)</a:t>
            </a:r>
            <a:r>
              <a:rPr lang="en-US" sz="4800" dirty="0" err="1"/>
              <a:t>ic</a:t>
            </a:r>
            <a:r>
              <a:rPr lang="en-US" sz="4800" dirty="0"/>
              <a:t> </a:t>
            </a:r>
            <a:r>
              <a:rPr lang="en-US" sz="4800" dirty="0" smtClean="0"/>
              <a:t>acid	         Example:  X=SO</a:t>
            </a:r>
            <a:r>
              <a:rPr lang="en-US" sz="4800" baseline="-25000" dirty="0" smtClean="0"/>
              <a:t>4</a:t>
            </a:r>
            <a:r>
              <a:rPr lang="en-US" sz="4800" baseline="30000" dirty="0" smtClean="0"/>
              <a:t>-2 </a:t>
            </a:r>
            <a:r>
              <a:rPr lang="en-US" sz="4800" dirty="0" smtClean="0"/>
              <a:t>(Sulf</a:t>
            </a:r>
            <a:r>
              <a:rPr lang="en-US" sz="4800" u="sng" dirty="0" smtClean="0"/>
              <a:t>ate</a:t>
            </a:r>
            <a:r>
              <a:rPr lang="en-US" sz="4800" dirty="0" smtClean="0"/>
              <a:t>) so H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SO</a:t>
            </a:r>
            <a:r>
              <a:rPr lang="en-US" sz="4800" baseline="-25000" dirty="0" smtClean="0"/>
              <a:t>4</a:t>
            </a:r>
            <a:r>
              <a:rPr lang="en-US" sz="4800" dirty="0" smtClean="0"/>
              <a:t> is sulfuric acid 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 </a:t>
            </a:r>
          </a:p>
          <a:p>
            <a:pPr lvl="0"/>
            <a:r>
              <a:rPr lang="en-US" sz="4800" dirty="0"/>
              <a:t>If X = group-</a:t>
            </a:r>
            <a:r>
              <a:rPr lang="en-US" sz="4800" dirty="0" err="1"/>
              <a:t>ite</a:t>
            </a:r>
            <a:r>
              <a:rPr lang="en-US" sz="4800" dirty="0"/>
              <a:t> the ______________(</a:t>
            </a:r>
            <a:r>
              <a:rPr lang="en-US" sz="4800" dirty="0" err="1"/>
              <a:t>ur</a:t>
            </a:r>
            <a:r>
              <a:rPr lang="en-US" sz="4800" dirty="0"/>
              <a:t>)</a:t>
            </a:r>
            <a:r>
              <a:rPr lang="en-US" sz="4800" dirty="0" err="1"/>
              <a:t>ous</a:t>
            </a:r>
            <a:r>
              <a:rPr lang="en-US" sz="4800" dirty="0"/>
              <a:t> </a:t>
            </a:r>
            <a:r>
              <a:rPr lang="en-US" sz="4800" dirty="0" smtClean="0"/>
              <a:t>acid	         Example:  X=NO</a:t>
            </a:r>
            <a:r>
              <a:rPr lang="en-US" sz="4800" baseline="-25000" dirty="0" smtClean="0"/>
              <a:t>2</a:t>
            </a:r>
            <a:r>
              <a:rPr lang="en-US" sz="4800" baseline="30000" dirty="0" smtClean="0"/>
              <a:t>-1 </a:t>
            </a:r>
            <a:r>
              <a:rPr lang="en-US" sz="4800" dirty="0" smtClean="0"/>
              <a:t>(Nitr</a:t>
            </a:r>
            <a:r>
              <a:rPr lang="en-US" sz="4800" u="sng" dirty="0" smtClean="0"/>
              <a:t>ite</a:t>
            </a:r>
            <a:r>
              <a:rPr lang="en-US" sz="4800" dirty="0" smtClean="0"/>
              <a:t>) so HNO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 is nitrous acid </a:t>
            </a:r>
            <a:endParaRPr lang="en-US" sz="4800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684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7467600" cy="4873752"/>
          </a:xfrm>
        </p:spPr>
        <p:txBody>
          <a:bodyPr/>
          <a:lstStyle/>
          <a:p>
            <a:r>
              <a:rPr lang="en-US" dirty="0" smtClean="0"/>
              <a:t>Is it an ionic compound (formula unit), covalent compound (molecule) or an acid?</a:t>
            </a:r>
          </a:p>
          <a:p>
            <a:r>
              <a:rPr lang="en-US" dirty="0" smtClean="0"/>
              <a:t>Look at what it starts with:</a:t>
            </a:r>
          </a:p>
          <a:p>
            <a:r>
              <a:rPr lang="en-US" dirty="0" smtClean="0"/>
              <a:t>A.  If it starts with a metal, then it is an ionic bond and you follow the ionic rules for naming.</a:t>
            </a:r>
          </a:p>
          <a:p>
            <a:r>
              <a:rPr lang="en-US" dirty="0" smtClean="0"/>
              <a:t>Ex:  Cu</a:t>
            </a:r>
            <a:r>
              <a:rPr lang="en-US" baseline="-25000" dirty="0" smtClean="0"/>
              <a:t>2</a:t>
            </a:r>
            <a:r>
              <a:rPr lang="en-US" dirty="0" smtClean="0"/>
              <a:t>O  Copper I Oxide</a:t>
            </a:r>
          </a:p>
          <a:p>
            <a:r>
              <a:rPr lang="en-US" dirty="0" smtClean="0"/>
              <a:t>B.  If it starts with a nonmetal, you follow the rules for naming covalent bonds.</a:t>
            </a:r>
          </a:p>
          <a:p>
            <a:r>
              <a:rPr lang="en-US" dirty="0" smtClean="0"/>
              <a:t>Ex:  CO</a:t>
            </a:r>
            <a:r>
              <a:rPr lang="en-US" baseline="-25000" dirty="0" smtClean="0"/>
              <a:t>2 </a:t>
            </a:r>
            <a:r>
              <a:rPr lang="en-US" dirty="0" smtClean="0"/>
              <a:t> = (mono)carbon dioxide</a:t>
            </a:r>
          </a:p>
          <a:p>
            <a:r>
              <a:rPr lang="en-US" dirty="0" smtClean="0"/>
              <a:t>C.  If it starts with an H, you follow the rules for naming acids.  Ex:  HF = hydrofluoric acid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752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2042</TotalTime>
  <Words>291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Unit 4</vt:lpstr>
      <vt:lpstr>Lewis Dot Structures</vt:lpstr>
      <vt:lpstr>Ionic Bonding</vt:lpstr>
      <vt:lpstr>Covalent Bonding</vt:lpstr>
      <vt:lpstr>VSEPR Theory</vt:lpstr>
      <vt:lpstr>VSEPR theory in action</vt:lpstr>
      <vt:lpstr>Polarity</vt:lpstr>
      <vt:lpstr>Naming Formulas</vt:lpstr>
      <vt:lpstr>PowerPoint Presentation</vt:lpstr>
    </vt:vector>
  </TitlesOfParts>
  <Company>Eau Claire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</dc:title>
  <dc:creator>Hiebl, Emily</dc:creator>
  <cp:lastModifiedBy>Lange, Christine</cp:lastModifiedBy>
  <cp:revision>153</cp:revision>
  <dcterms:created xsi:type="dcterms:W3CDTF">2012-11-14T15:52:11Z</dcterms:created>
  <dcterms:modified xsi:type="dcterms:W3CDTF">2012-12-07T18:02:57Z</dcterms:modified>
</cp:coreProperties>
</file>