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01" r:id="rId5"/>
    <p:sldId id="402" r:id="rId6"/>
    <p:sldId id="458" r:id="rId7"/>
    <p:sldId id="285" r:id="rId8"/>
    <p:sldId id="405" r:id="rId9"/>
    <p:sldId id="403" r:id="rId10"/>
    <p:sldId id="283" r:id="rId11"/>
    <p:sldId id="38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3485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825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83600" y="609600"/>
            <a:ext cx="23876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0800" y="609600"/>
            <a:ext cx="6959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0342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609600"/>
            <a:ext cx="9550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320800" y="1981200"/>
            <a:ext cx="95504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48041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609600"/>
            <a:ext cx="9550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20800" y="1981200"/>
            <a:ext cx="4673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4673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6509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609600"/>
            <a:ext cx="9550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20800" y="1981200"/>
            <a:ext cx="4673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6197600" y="1981200"/>
            <a:ext cx="46736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77964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609600"/>
            <a:ext cx="9550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20800" y="1981200"/>
            <a:ext cx="4673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4673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4673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4523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609600"/>
            <a:ext cx="9550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1320800" y="1981200"/>
            <a:ext cx="46736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4673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208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440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27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800" y="1981200"/>
            <a:ext cx="4673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4673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044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565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672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64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0369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658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1847"/>
            </a:gs>
            <a:gs pos="100000">
              <a:srgbClr val="CC33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9AE6F2E-C50E-4374-B439-678D8C7AF9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609600"/>
            <a:ext cx="9550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B2A500A-E5C1-4282-BD72-11EF21B38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981200"/>
            <a:ext cx="955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878B121-7569-4546-B8C3-2E0679997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2" y="166689"/>
            <a:ext cx="46487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1D11E90D-1AB8-4EB6-8D48-3FA7A47867C6}" type="slidenum">
              <a:rPr lang="en-US" altLang="en-US" sz="1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pPr>
                <a:defRPr/>
              </a:pPr>
              <a:t>‹#›</a:t>
            </a:fld>
            <a:endParaRPr lang="en-US" altLang="en-US" sz="1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366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F9175BD-F9EC-4CAA-9CC6-39AB1F3FBF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0"/>
            <a:ext cx="7162800" cy="1143000"/>
          </a:xfrm>
        </p:spPr>
        <p:txBody>
          <a:bodyPr/>
          <a:lstStyle/>
          <a:p>
            <a:r>
              <a:rPr lang="en-US" altLang="en-US" sz="4400" dirty="0">
                <a:solidFill>
                  <a:srgbClr val="FCFEB9"/>
                </a:solidFill>
                <a:latin typeface="Comic Sans MS" panose="030F0702030302020204" pitchFamily="66" charset="0"/>
              </a:rPr>
              <a:t>Calculating  pH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EA27292-A245-4ED4-B038-A49803A77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066800"/>
            <a:ext cx="8305800" cy="5791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800" dirty="0">
                <a:solidFill>
                  <a:srgbClr val="FFFF00"/>
                </a:solidFill>
              </a:rPr>
              <a:t>pH = - log [H+]</a:t>
            </a:r>
          </a:p>
          <a:p>
            <a:pPr algn="ctr"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(Remember that the [ ] mean Molarity)</a:t>
            </a:r>
            <a:br>
              <a:rPr lang="en-US" altLang="en-US" sz="3200" dirty="0">
                <a:solidFill>
                  <a:schemeClr val="bg1"/>
                </a:solidFill>
              </a:rPr>
            </a:br>
            <a:endParaRPr lang="en-US" altLang="en-US" sz="32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Example:  If [H</a:t>
            </a:r>
            <a:r>
              <a:rPr lang="en-US" altLang="en-US" sz="2800" baseline="30000" dirty="0">
                <a:solidFill>
                  <a:schemeClr val="bg1"/>
                </a:solidFill>
              </a:rPr>
              <a:t>+</a:t>
            </a:r>
            <a:r>
              <a:rPr lang="en-US" altLang="en-US" sz="2800" dirty="0">
                <a:solidFill>
                  <a:schemeClr val="bg1"/>
                </a:solidFill>
              </a:rPr>
              <a:t>] = 1 X 10</a:t>
            </a:r>
            <a:r>
              <a:rPr lang="en-US" altLang="en-US" sz="2800" baseline="30000" dirty="0">
                <a:solidFill>
                  <a:schemeClr val="bg1"/>
                </a:solidFill>
              </a:rPr>
              <a:t>-10</a:t>
            </a:r>
            <a:br>
              <a:rPr lang="en-US" altLang="en-US" sz="2800" baseline="30000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pH = - log (1 X 10</a:t>
            </a:r>
            <a:r>
              <a:rPr lang="en-US" altLang="en-US" sz="2800" baseline="30000" dirty="0">
                <a:solidFill>
                  <a:schemeClr val="bg1"/>
                </a:solidFill>
              </a:rPr>
              <a:t>-10</a:t>
            </a:r>
            <a:r>
              <a:rPr lang="en-US" altLang="en-US" sz="2800" dirty="0">
                <a:solidFill>
                  <a:schemeClr val="bg1"/>
                </a:solidFill>
              </a:rPr>
              <a:t>)</a:t>
            </a:r>
          </a:p>
          <a:p>
            <a:pPr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	pH = - (- 10)	</a:t>
            </a:r>
          </a:p>
          <a:p>
            <a:pPr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	pH = 10</a:t>
            </a:r>
          </a:p>
          <a:p>
            <a:pPr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Example:  If [H</a:t>
            </a:r>
            <a:r>
              <a:rPr lang="en-US" altLang="en-US" sz="2800" baseline="30000" dirty="0">
                <a:solidFill>
                  <a:schemeClr val="bg1"/>
                </a:solidFill>
              </a:rPr>
              <a:t>+</a:t>
            </a:r>
            <a:r>
              <a:rPr lang="en-US" altLang="en-US" sz="2800" dirty="0">
                <a:solidFill>
                  <a:schemeClr val="bg1"/>
                </a:solidFill>
              </a:rPr>
              <a:t>] = 1.8 X 10</a:t>
            </a:r>
            <a:r>
              <a:rPr lang="en-US" altLang="en-US" sz="2800" baseline="30000" dirty="0">
                <a:solidFill>
                  <a:schemeClr val="bg1"/>
                </a:solidFill>
              </a:rPr>
              <a:t>-5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pH = - log(1.8 X 10</a:t>
            </a:r>
            <a:r>
              <a:rPr lang="en-US" altLang="en-US" sz="2800" baseline="30000" dirty="0">
                <a:solidFill>
                  <a:schemeClr val="bg1"/>
                </a:solidFill>
              </a:rPr>
              <a:t>-5</a:t>
            </a:r>
            <a:r>
              <a:rPr lang="en-US" altLang="en-US" sz="2800" dirty="0">
                <a:solidFill>
                  <a:schemeClr val="bg1"/>
                </a:solidFill>
              </a:rPr>
              <a:t>)</a:t>
            </a:r>
            <a:endParaRPr lang="en-US" altLang="en-US" sz="2800" baseline="300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	pH = - (- 4.74)</a:t>
            </a:r>
          </a:p>
          <a:p>
            <a:pPr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	pH = 4.7  (keep the same number of decimal places) </a:t>
            </a:r>
          </a:p>
          <a:p>
            <a:pPr>
              <a:buFontTx/>
              <a:buNone/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F31CA09C-AED2-4099-85B8-CA1808F69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Try These!</a:t>
            </a: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59AEC885-1C9D-481C-BB97-B1A40A752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4191000" cy="4114800"/>
          </a:xfrm>
        </p:spPr>
        <p:txBody>
          <a:bodyPr/>
          <a:lstStyle/>
          <a:p>
            <a:pPr marL="457200" indent="-457200">
              <a:buNone/>
              <a:defRPr/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Find the pH of these:</a:t>
            </a:r>
          </a:p>
          <a:p>
            <a:pPr marL="457200" indent="-457200">
              <a:buNone/>
              <a:defRPr/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A 0.15 M solution of Hydrochloric acid</a:t>
            </a:r>
          </a:p>
          <a:p>
            <a:pPr marL="457200" indent="-457200">
              <a:buNone/>
              <a:defRPr/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A 3.00 X 10</a:t>
            </a:r>
            <a:r>
              <a:rPr lang="en-US" sz="3200" baseline="30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-7</a:t>
            </a: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 solution of Nitric acid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819858AC-BA27-4FE5-A21F-8DAA78F5F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Answers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9A1BED1D-914B-4DF8-9CBD-62EC8C055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>
                <a:solidFill>
                  <a:schemeClr val="bg1"/>
                </a:solidFill>
              </a:rPr>
              <a:t>1) pH =  - log (0.15)  = 0.82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r>
              <a:rPr lang="en-US" altLang="en-US" dirty="0">
                <a:solidFill>
                  <a:schemeClr val="bg1"/>
                </a:solidFill>
              </a:rPr>
              <a:t>2) pH = - log (3.00 x 10</a:t>
            </a:r>
            <a:r>
              <a:rPr lang="en-US" altLang="en-US" baseline="30000" dirty="0">
                <a:solidFill>
                  <a:schemeClr val="bg1"/>
                </a:solidFill>
              </a:rPr>
              <a:t>7</a:t>
            </a:r>
            <a:r>
              <a:rPr lang="en-US" altLang="en-US" dirty="0">
                <a:solidFill>
                  <a:schemeClr val="bg1"/>
                </a:solidFill>
              </a:rPr>
              <a:t>) = 6.52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56F7A59-0745-4404-AC70-9A8938A824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304800"/>
            <a:ext cx="7543800" cy="838200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pPr algn="l">
              <a:defRPr/>
            </a:pPr>
            <a:r>
              <a:rPr lang="en-US" alt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pH calculations – Solving for H+</a:t>
            </a:r>
            <a:endParaRPr lang="en-US" altLang="en-US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E152419-A9B5-4CC7-830B-0C82BBF908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219200"/>
            <a:ext cx="8305800" cy="533400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the pH of Coke is 3.12, [H</a:t>
            </a:r>
            <a:r>
              <a:rPr lang="en-US" altLang="en-US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 = ???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Because pH = - log [H</a:t>
            </a:r>
            <a:r>
              <a:rPr lang="en-US" altLang="en-US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 then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		   - pH = log [H</a:t>
            </a:r>
            <a:r>
              <a:rPr lang="en-US" altLang="en-US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Take antilog (inverse log)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(10</a:t>
            </a:r>
            <a:r>
              <a:rPr lang="en-US" altLang="en-US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of both sides and get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altLang="en-US" sz="44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-pH  </a:t>
            </a: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altLang="en-US" sz="44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[H</a:t>
            </a:r>
            <a:r>
              <a:rPr lang="en-US" altLang="en-US" sz="44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[H</a:t>
            </a:r>
            <a:r>
              <a:rPr lang="en-US" altLang="en-US" sz="2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 = 10</a:t>
            </a:r>
            <a:r>
              <a:rPr lang="en-US" altLang="en-US" sz="2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-3.12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7.59 x 10</a:t>
            </a:r>
            <a:r>
              <a:rPr lang="en-US" altLang="en-US" sz="2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altLang="en-US" sz="2000" dirty="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*** </a:t>
            </a:r>
            <a:r>
              <a:rPr lang="en-US" alt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find antilog on your calculator, look for “Shift” or “2</a:t>
            </a:r>
            <a:r>
              <a:rPr lang="en-US" altLang="en-US" sz="2800" baseline="30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nd </a:t>
            </a:r>
            <a:r>
              <a:rPr lang="en-US" alt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function” and then the log button or on your phone use 10^</a:t>
            </a:r>
            <a:r>
              <a:rPr lang="en-US" altLang="en-US" sz="2800" baseline="30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-pH</a:t>
            </a:r>
            <a:endParaRPr lang="en-US" alt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7892" name="Picture 5">
            <a:extLst>
              <a:ext uri="{FF2B5EF4-FFF2-40B4-BE49-F238E27FC236}">
                <a16:creationId xmlns:a16="http://schemas.microsoft.com/office/drawing/2014/main" id="{938F7711-3149-4232-84AF-6E469D55D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00200"/>
            <a:ext cx="3276600" cy="321468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05F4058B-2F70-4F8A-B7E6-C7D7F75F30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alt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pH calculations – Solving for H+</a:t>
            </a:r>
            <a:endParaRPr lang="en-US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B8D6D3F6-AF6F-4812-A610-9A0534B425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90800" y="1066800"/>
            <a:ext cx="7162800" cy="1447800"/>
          </a:xfrm>
        </p:spPr>
        <p:txBody>
          <a:bodyPr/>
          <a:lstStyle/>
          <a:p>
            <a:pPr>
              <a:defRPr/>
            </a:pPr>
            <a:r>
              <a:rPr 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solution has a pH of 8.5.  What is the Molarity of hydrogen ions in the solution?</a:t>
            </a:r>
          </a:p>
          <a:p>
            <a:pPr>
              <a:defRPr/>
            </a:pPr>
            <a:endParaRPr 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7396" name="Text Box 4">
            <a:extLst>
              <a:ext uri="{FF2B5EF4-FFF2-40B4-BE49-F238E27FC236}">
                <a16:creationId xmlns:a16="http://schemas.microsoft.com/office/drawing/2014/main" id="{AE1F72B2-DBA4-4F22-8847-FCD86AEE3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490788"/>
            <a:ext cx="5715000" cy="4367212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pH = - log [H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]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8.5 = - log [H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]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-8.5 = log [H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]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Antilog -8.5 = antilog (log [H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])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-8.5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[H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]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3.2 X 10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-9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[H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]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latin typeface="Arial" charset="0"/>
              </a:rPr>
              <a:t>(note one decimal place)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7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7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7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17CA633-0F32-42C8-8FF5-E0FDA3E8D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1174" y="0"/>
            <a:ext cx="71628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hlink"/>
                </a:solidFill>
                <a:latin typeface="Comic Sans MS" panose="030F0702030302020204" pitchFamily="66" charset="0"/>
              </a:rPr>
              <a:t>pOH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BA62217F-F0C7-4B81-BD15-931F9C344B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69774" y="834887"/>
            <a:ext cx="8007626" cy="5718313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Since acids and bases are opposites, pH and pOH are opposites!</a:t>
            </a:r>
          </a:p>
          <a:p>
            <a:pPr>
              <a:lnSpc>
                <a:spcPct val="80000"/>
              </a:lnSpc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pOH does not really exist, but it is useful for changing bases to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pH.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pOH looks at the perspective of a base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pOH = - log [OH</a:t>
            </a:r>
            <a:r>
              <a:rPr lang="en-US" sz="36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Since pH and pOH are on opposite ends the two added together will always equal 14 !!</a:t>
            </a:r>
          </a:p>
          <a:p>
            <a:pPr lvl="3">
              <a:lnSpc>
                <a:spcPct val="80000"/>
              </a:lnSpc>
              <a:buFontTx/>
              <a:buNone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 + pOH = 14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0F0D6A1-B7D1-439C-B7DA-51342EFCF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71800" y="304800"/>
            <a:ext cx="6324600" cy="838200"/>
          </a:xfrm>
        </p:spPr>
        <p:txBody>
          <a:bodyPr/>
          <a:lstStyle/>
          <a:p>
            <a:pPr algn="l">
              <a:defRPr/>
            </a:pPr>
            <a:r>
              <a:rPr lang="en-US" altLang="en-US" sz="4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[H</a:t>
            </a:r>
            <a:r>
              <a:rPr lang="en-US" altLang="en-US" sz="40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+</a:t>
            </a:r>
            <a:r>
              <a:rPr lang="en-US" altLang="en-US" sz="4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], [OH</a:t>
            </a:r>
            <a:r>
              <a:rPr lang="en-US" altLang="en-US" sz="40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-</a:t>
            </a:r>
            <a:r>
              <a:rPr lang="en-US" altLang="en-US" sz="4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] and pH</a:t>
            </a:r>
            <a:endParaRPr lang="en-US" altLang="en-US" sz="40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FCE900E-98C3-4C46-80BC-EEC83F8E88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143000"/>
            <a:ext cx="8153400" cy="510540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pH of the 					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1.0 x 10</a:t>
            </a:r>
            <a:r>
              <a:rPr lang="en-US" altLang="en-US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-3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 </a:t>
            </a:r>
            <a:r>
              <a:rPr lang="en-US" alt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NaOH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solution? 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[OH-] = 1.0 X 10</a:t>
            </a:r>
            <a:r>
              <a:rPr lang="en-US" altLang="en-US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-3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altLang="en-US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pOH = - log (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1.0 X 10</a:t>
            </a:r>
            <a:r>
              <a:rPr lang="en-US" altLang="en-US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-3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altLang="en-US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altLang="en-US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pOH = 3.0	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altLang="en-US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pH  = 14 – 3.0 = 11.0</a:t>
            </a: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endParaRPr lang="en-US" altLang="en-U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endParaRPr lang="en-US" altLang="en-US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40964" name="Object 5">
            <a:extLst>
              <a:ext uri="{FF2B5EF4-FFF2-40B4-BE49-F238E27FC236}">
                <a16:creationId xmlns:a16="http://schemas.microsoft.com/office/drawing/2014/main" id="{30F0C4F4-3247-4AFC-8B40-C75D33043ADA}"/>
              </a:ext>
            </a:extLst>
          </p:cNvPr>
          <p:cNvGraphicFramePr>
            <a:graphicFrameLocks/>
          </p:cNvGraphicFramePr>
          <p:nvPr/>
        </p:nvGraphicFramePr>
        <p:xfrm>
          <a:off x="7439025" y="4200525"/>
          <a:ext cx="2622550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Microsoft ClipArt Gallery" r:id="rId3" imgW="5270500" imgH="4660900" progId="MS_ClipArt_Gallery">
                  <p:embed/>
                </p:oleObj>
              </mc:Choice>
              <mc:Fallback>
                <p:oleObj name="Microsoft ClipArt Gallery" r:id="rId3" imgW="5270500" imgH="4660900" progId="MS_ClipArt_Gallery">
                  <p:embed/>
                  <p:pic>
                    <p:nvPicPr>
                      <p:cNvPr id="40964" name="Object 5">
                        <a:extLst>
                          <a:ext uri="{FF2B5EF4-FFF2-40B4-BE49-F238E27FC236}">
                            <a16:creationId xmlns:a16="http://schemas.microsoft.com/office/drawing/2014/main" id="{30F0C4F4-3247-4AFC-8B40-C75D33043AD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9025" y="4200525"/>
                        <a:ext cx="2622550" cy="231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53882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1091DBDA-6A9E-4A6E-AC8B-40926DF4B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75" y="445019"/>
            <a:ext cx="81803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66FF33"/>
                </a:solidFill>
              </a:rPr>
              <a:t>The pH of rainwater collected in a certain region of the northeastern United States on a particular day was 4.82.  What is the H</a:t>
            </a:r>
            <a:r>
              <a:rPr lang="en-US" altLang="en-US" sz="2400" b="1" baseline="30000" dirty="0">
                <a:solidFill>
                  <a:srgbClr val="66FF33"/>
                </a:solidFill>
              </a:rPr>
              <a:t>+</a:t>
            </a:r>
            <a:r>
              <a:rPr lang="en-US" altLang="en-US" sz="2400" b="1" dirty="0">
                <a:solidFill>
                  <a:srgbClr val="66FF33"/>
                </a:solidFill>
              </a:rPr>
              <a:t> ion concentration of the rainwater?</a:t>
            </a:r>
            <a:endParaRPr lang="en-US" altLang="en-US" sz="2000" b="1" dirty="0">
              <a:solidFill>
                <a:srgbClr val="66FF33"/>
              </a:solidFill>
            </a:endParaRPr>
          </a:p>
        </p:txBody>
      </p:sp>
      <p:graphicFrame>
        <p:nvGraphicFramePr>
          <p:cNvPr id="41987" name="Object 3">
            <a:extLst>
              <a:ext uri="{FF2B5EF4-FFF2-40B4-BE49-F238E27FC236}">
                <a16:creationId xmlns:a16="http://schemas.microsoft.com/office/drawing/2014/main" id="{144EFC1E-D1CB-4DC5-B908-3419C76B69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991124"/>
              </p:ext>
            </p:extLst>
          </p:nvPr>
        </p:nvGraphicFramePr>
        <p:xfrm>
          <a:off x="1040295" y="421292"/>
          <a:ext cx="71755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lip" r:id="rId3" imgW="856615" imgH="1637665" progId="MS_ClipArt_Gallery.2">
                  <p:embed/>
                </p:oleObj>
              </mc:Choice>
              <mc:Fallback>
                <p:oleObj name="Clip" r:id="rId3" imgW="856615" imgH="1637665" progId="MS_ClipArt_Gallery.2">
                  <p:embed/>
                  <p:pic>
                    <p:nvPicPr>
                      <p:cNvPr id="41987" name="Object 3">
                        <a:extLst>
                          <a:ext uri="{FF2B5EF4-FFF2-40B4-BE49-F238E27FC236}">
                            <a16:creationId xmlns:a16="http://schemas.microsoft.com/office/drawing/2014/main" id="{144EFC1E-D1CB-4DC5-B908-3419C76B69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295" y="421292"/>
                        <a:ext cx="717550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988" name="Group 8">
            <a:extLst>
              <a:ext uri="{FF2B5EF4-FFF2-40B4-BE49-F238E27FC236}">
                <a16:creationId xmlns:a16="http://schemas.microsoft.com/office/drawing/2014/main" id="{C6707CA5-E21E-4B2C-9C7F-81B67BA38FF7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875572"/>
            <a:ext cx="8991600" cy="1368425"/>
            <a:chOff x="96" y="1882"/>
            <a:chExt cx="5664" cy="862"/>
          </a:xfrm>
        </p:grpSpPr>
        <p:sp>
          <p:nvSpPr>
            <p:cNvPr id="41989" name="Text Box 9">
              <a:extLst>
                <a:ext uri="{FF2B5EF4-FFF2-40B4-BE49-F238E27FC236}">
                  <a16:creationId xmlns:a16="http://schemas.microsoft.com/office/drawing/2014/main" id="{FE221C92-05D2-4E10-9D03-4ED78D19E3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036"/>
              <a:ext cx="523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 dirty="0">
                  <a:solidFill>
                    <a:srgbClr val="66FF33"/>
                  </a:solidFill>
                </a:rPr>
                <a:t>The OH</a:t>
              </a:r>
              <a:r>
                <a:rPr lang="en-US" altLang="en-US" sz="2400" b="1" baseline="30000" dirty="0">
                  <a:solidFill>
                    <a:srgbClr val="66FF33"/>
                  </a:solidFill>
                </a:rPr>
                <a:t>-</a:t>
              </a:r>
              <a:r>
                <a:rPr lang="en-US" altLang="en-US" sz="2400" b="1" dirty="0">
                  <a:solidFill>
                    <a:srgbClr val="66FF33"/>
                  </a:solidFill>
                </a:rPr>
                <a:t> ion concentration of a blood sample is </a:t>
              </a:r>
              <a:br>
                <a:rPr lang="en-US" altLang="en-US" sz="2400" b="1" dirty="0">
                  <a:solidFill>
                    <a:srgbClr val="66FF33"/>
                  </a:solidFill>
                </a:rPr>
              </a:br>
              <a:r>
                <a:rPr lang="en-US" altLang="en-US" sz="2400" b="1" dirty="0">
                  <a:solidFill>
                    <a:srgbClr val="66FF33"/>
                  </a:solidFill>
                </a:rPr>
                <a:t>2.5 x 10</a:t>
              </a:r>
              <a:r>
                <a:rPr lang="en-US" altLang="en-US" sz="2400" b="1" baseline="30000" dirty="0">
                  <a:solidFill>
                    <a:srgbClr val="66FF33"/>
                  </a:solidFill>
                </a:rPr>
                <a:t>-7 </a:t>
              </a:r>
              <a:r>
                <a:rPr lang="en-US" altLang="en-US" sz="2400" b="1" dirty="0">
                  <a:solidFill>
                    <a:srgbClr val="66FF33"/>
                  </a:solidFill>
                </a:rPr>
                <a:t>M.  What is the pH of the blood?</a:t>
              </a:r>
              <a:endParaRPr lang="en-US" altLang="en-US" sz="2000" b="1" dirty="0">
                <a:solidFill>
                  <a:srgbClr val="66FF33"/>
                </a:solidFill>
              </a:endParaRPr>
            </a:p>
          </p:txBody>
        </p:sp>
        <p:graphicFrame>
          <p:nvGraphicFramePr>
            <p:cNvPr id="41990" name="Object 10">
              <a:extLst>
                <a:ext uri="{FF2B5EF4-FFF2-40B4-BE49-F238E27FC236}">
                  <a16:creationId xmlns:a16="http://schemas.microsoft.com/office/drawing/2014/main" id="{7BD0A6B5-569D-4F84-BCE1-7E3ED5B0952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" y="1882"/>
            <a:ext cx="452" cy="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" name="Clip" r:id="rId5" imgW="856615" imgH="1637665" progId="MS_ClipArt_Gallery.2">
                    <p:embed/>
                  </p:oleObj>
                </mc:Choice>
                <mc:Fallback>
                  <p:oleObj name="Clip" r:id="rId5" imgW="856615" imgH="1637665" progId="MS_ClipArt_Gallery.2">
                    <p:embed/>
                    <p:pic>
                      <p:nvPicPr>
                        <p:cNvPr id="41990" name="Object 10">
                          <a:extLst>
                            <a:ext uri="{FF2B5EF4-FFF2-40B4-BE49-F238E27FC236}">
                              <a16:creationId xmlns:a16="http://schemas.microsoft.com/office/drawing/2014/main" id="{7BD0A6B5-569D-4F84-BCE1-7E3ED5B0952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" y="1882"/>
                          <a:ext cx="452" cy="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DEE3F21-8F03-4C62-A382-4657155DB5D7}"/>
              </a:ext>
            </a:extLst>
          </p:cNvPr>
          <p:cNvSpPr txBox="1"/>
          <p:nvPr/>
        </p:nvSpPr>
        <p:spPr>
          <a:xfrm>
            <a:off x="2875722" y="2292626"/>
            <a:ext cx="71561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 pH = 4.82  so 10</a:t>
            </a:r>
            <a:r>
              <a:rPr lang="en-US" sz="2400" baseline="30000" dirty="0">
                <a:solidFill>
                  <a:srgbClr val="FFFF00"/>
                </a:solidFill>
              </a:rPr>
              <a:t>-pH</a:t>
            </a:r>
            <a:r>
              <a:rPr lang="en-US" sz="2400" dirty="0">
                <a:solidFill>
                  <a:srgbClr val="FFFF00"/>
                </a:solidFill>
              </a:rPr>
              <a:t>  =   10 </a:t>
            </a:r>
            <a:r>
              <a:rPr lang="en-US" sz="2400" baseline="30000" dirty="0">
                <a:solidFill>
                  <a:srgbClr val="FFFF00"/>
                </a:solidFill>
              </a:rPr>
              <a:t>-4.82</a:t>
            </a:r>
            <a:r>
              <a:rPr lang="en-US" sz="2400" dirty="0">
                <a:solidFill>
                  <a:srgbClr val="FFFF00"/>
                </a:solidFill>
              </a:rPr>
              <a:t>  =  1.51 X 10 </a:t>
            </a:r>
            <a:r>
              <a:rPr lang="en-US" sz="2400" baseline="30000" dirty="0">
                <a:solidFill>
                  <a:srgbClr val="FFFF00"/>
                </a:solidFill>
              </a:rPr>
              <a:t>-5 </a:t>
            </a:r>
            <a:r>
              <a:rPr lang="en-US" sz="2400" dirty="0">
                <a:solidFill>
                  <a:srgbClr val="FFFF00"/>
                </a:solidFill>
              </a:rPr>
              <a:t>M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F9D495-B267-4A10-BE1B-57B4E235D622}"/>
              </a:ext>
            </a:extLst>
          </p:cNvPr>
          <p:cNvSpPr txBox="1"/>
          <p:nvPr/>
        </p:nvSpPr>
        <p:spPr>
          <a:xfrm>
            <a:off x="2875722" y="5243997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pOH = - log [OH]   =  - log (2.5 x 10 </a:t>
            </a:r>
            <a:r>
              <a:rPr lang="en-US" sz="2400" baseline="30000" dirty="0">
                <a:solidFill>
                  <a:srgbClr val="FFFF00"/>
                </a:solidFill>
              </a:rPr>
              <a:t>-7</a:t>
            </a:r>
            <a:r>
              <a:rPr lang="en-US" sz="2400" dirty="0">
                <a:solidFill>
                  <a:srgbClr val="FFFF00"/>
                </a:solidFill>
              </a:rPr>
              <a:t>) = 6.6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pH + pOH = 14   so, 14 – 6.6  =  7.4 = pH 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53882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53882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2C77F09766264A82040DC0FA3851A3" ma:contentTypeVersion="13" ma:contentTypeDescription="Create a new document." ma:contentTypeScope="" ma:versionID="521c6b81696709340adaed2e739ed776">
  <xsd:schema xmlns:xsd="http://www.w3.org/2001/XMLSchema" xmlns:xs="http://www.w3.org/2001/XMLSchema" xmlns:p="http://schemas.microsoft.com/office/2006/metadata/properties" xmlns:ns3="8715fe90-7a9c-4e9c-9654-eb220ebf53b5" xmlns:ns4="ec37c26e-bdeb-4efc-8ca2-99c462d388a2" targetNamespace="http://schemas.microsoft.com/office/2006/metadata/properties" ma:root="true" ma:fieldsID="d696402cf2e41d74854a349d1c08a27f" ns3:_="" ns4:_="">
    <xsd:import namespace="8715fe90-7a9c-4e9c-9654-eb220ebf53b5"/>
    <xsd:import namespace="ec37c26e-bdeb-4efc-8ca2-99c462d388a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5fe90-7a9c-4e9c-9654-eb220ebf53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37c26e-bdeb-4efc-8ca2-99c462d388a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780EEA-3226-4DB2-ABEF-F25A5E5122C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A948786-9CD0-4664-8C4F-F93289561B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23281C-2C86-4A1A-AAF9-35F5BEC6DD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15fe90-7a9c-4e9c-9654-eb220ebf53b5"/>
    <ds:schemaRef ds:uri="ec37c26e-bdeb-4efc-8ca2-99c462d388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558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Comic Sans MS</vt:lpstr>
      <vt:lpstr>Microsoft Office 98</vt:lpstr>
      <vt:lpstr>Microsoft ClipArt Gallery</vt:lpstr>
      <vt:lpstr>Clip</vt:lpstr>
      <vt:lpstr>Calculating  pH</vt:lpstr>
      <vt:lpstr>Try These!</vt:lpstr>
      <vt:lpstr>Answers</vt:lpstr>
      <vt:lpstr>pH calculations – Solving for H+</vt:lpstr>
      <vt:lpstr>pH calculations – Solving for H+</vt:lpstr>
      <vt:lpstr>pOH</vt:lpstr>
      <vt:lpstr>[H+], [OH-] and pH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 pH</dc:title>
  <dc:creator>Davis, Kara</dc:creator>
  <cp:lastModifiedBy>Chris Lange</cp:lastModifiedBy>
  <cp:revision>3</cp:revision>
  <dcterms:created xsi:type="dcterms:W3CDTF">2020-04-27T18:41:14Z</dcterms:created>
  <dcterms:modified xsi:type="dcterms:W3CDTF">2020-05-01T14:21:41Z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0x010100752C77F09766264A82040DC0FA3851A3</vt:lpwstr>
  </property>
</Properties>
</file>