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sldIdLst>
    <p:sldId id="256" r:id="rId5"/>
    <p:sldId id="257" r:id="rId6"/>
    <p:sldId id="258" r:id="rId7"/>
    <p:sldId id="259" r:id="rId8"/>
    <p:sldId id="260" r:id="rId9"/>
    <p:sldId id="261" r:id="rId10"/>
    <p:sldId id="263" r:id="rId11"/>
    <p:sldId id="264" r:id="rId12"/>
    <p:sldId id="262" r:id="rId13"/>
    <p:sldId id="265" r:id="rId14"/>
    <p:sldId id="266" r:id="rId15"/>
    <p:sldId id="267" r:id="rId16"/>
    <p:sldId id="268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500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01CB98-08A1-4C38-A201-4987B7369958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A85523-B0FC-4B29-8ED4-7D844275D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096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A85523-B0FC-4B29-8ED4-7D844275D16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011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A85523-B0FC-4B29-8ED4-7D844275D16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0552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A85523-B0FC-4B29-8ED4-7D844275D16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1726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A85523-B0FC-4B29-8ED4-7D844275D16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4827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A85523-B0FC-4B29-8ED4-7D844275D16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3578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A85523-B0FC-4B29-8ED4-7D844275D16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8177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A85523-B0FC-4B29-8ED4-7D844275D16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150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D4BC0-40AD-4639-B364-8C75BA832981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58A54-D4BA-4E23-A0AC-A4E2537EAD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D4BC0-40AD-4639-B364-8C75BA832981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58A54-D4BA-4E23-A0AC-A4E2537EAD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D4BC0-40AD-4639-B364-8C75BA832981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58A54-D4BA-4E23-A0AC-A4E2537EAD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D4BC0-40AD-4639-B364-8C75BA832981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58A54-D4BA-4E23-A0AC-A4E2537EAD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D4BC0-40AD-4639-B364-8C75BA832981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58A54-D4BA-4E23-A0AC-A4E2537EAD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D4BC0-40AD-4639-B364-8C75BA832981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58A54-D4BA-4E23-A0AC-A4E2537EAD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D4BC0-40AD-4639-B364-8C75BA832981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58A54-D4BA-4E23-A0AC-A4E2537EAD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D4BC0-40AD-4639-B364-8C75BA832981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58A54-D4BA-4E23-A0AC-A4E2537EAD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D4BC0-40AD-4639-B364-8C75BA832981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58A54-D4BA-4E23-A0AC-A4E2537EAD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D4BC0-40AD-4639-B364-8C75BA832981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58A54-D4BA-4E23-A0AC-A4E2537EAD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D4BC0-40AD-4639-B364-8C75BA832981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58A54-D4BA-4E23-A0AC-A4E2537EAD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>
                <a:alpha val="58000"/>
              </a:srgbClr>
            </a:gs>
            <a:gs pos="71001">
              <a:srgbClr val="3333CC">
                <a:alpha val="61000"/>
              </a:srgbClr>
            </a:gs>
            <a:gs pos="81000">
              <a:srgbClr val="1170FF">
                <a:alpha val="78000"/>
              </a:srgbClr>
            </a:gs>
            <a:gs pos="100000">
              <a:srgbClr val="006699">
                <a:alpha val="70000"/>
              </a:srgb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D4BC0-40AD-4639-B364-8C75BA832981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58A54-D4BA-4E23-A0AC-A4E2537EAD7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lumbuschemical.com/catalog/" TargetMode="External"/><Relationship Id="rId7" Type="http://schemas.openxmlformats.org/officeDocument/2006/relationships/image" Target="../media/image4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hyperlink" Target="http://www.wtsp.com/news/breaking/article/252528/20/Chemical-spill-shuts-down-major-highway-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828800"/>
          </a:xfrm>
        </p:spPr>
        <p:txBody>
          <a:bodyPr/>
          <a:lstStyle/>
          <a:p>
            <a:r>
              <a:rPr lang="en-US" dirty="0"/>
              <a:t>Unit 13: </a:t>
            </a:r>
            <a:br>
              <a:rPr lang="en-US" dirty="0"/>
            </a:br>
            <a:r>
              <a:rPr lang="en-US" dirty="0"/>
              <a:t>Acids and Bases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6400800" cy="17526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Characterization</a:t>
            </a:r>
          </a:p>
          <a:p>
            <a:r>
              <a:rPr lang="en-US" dirty="0">
                <a:solidFill>
                  <a:schemeClr val="bg1"/>
                </a:solidFill>
              </a:rPr>
              <a:t>Naming</a:t>
            </a:r>
          </a:p>
        </p:txBody>
      </p:sp>
      <p:pic>
        <p:nvPicPr>
          <p:cNvPr id="3076" name="Picture 4" descr="http://t0.gstatic.com/images?q=tbn:ANd9GcROJ7ocV0SYv1ch0V-yxWulc0b2dWD7BOBPJhL8Y5Qvi_7DpEOj6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4276724"/>
            <a:ext cx="2314575" cy="19716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381000"/>
            <a:ext cx="6934200" cy="1219200"/>
          </a:xfrm>
        </p:spPr>
        <p:txBody>
          <a:bodyPr>
            <a:normAutofit fontScale="90000"/>
          </a:bodyPr>
          <a:lstStyle/>
          <a:p>
            <a:r>
              <a:rPr lang="en-US" dirty="0"/>
              <a:t>Naming Binary Acids (acids ending in a single element) 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133600"/>
            <a:ext cx="7467600" cy="472440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The name of the binary acid consists of two words. </a:t>
            </a:r>
          </a:p>
          <a:p>
            <a:r>
              <a:rPr lang="en-US" sz="2400" dirty="0">
                <a:solidFill>
                  <a:schemeClr val="tx1"/>
                </a:solidFill>
              </a:rPr>
              <a:t>The first word has three parts: </a:t>
            </a:r>
          </a:p>
          <a:p>
            <a:pPr marL="514350" indent="-514350" algn="l">
              <a:buAutoNum type="arabicParenR"/>
            </a:pPr>
            <a:r>
              <a:rPr lang="en-US" sz="2400" dirty="0">
                <a:solidFill>
                  <a:schemeClr val="tx1"/>
                </a:solidFill>
              </a:rPr>
              <a:t>the “hydro” prefix    </a:t>
            </a:r>
          </a:p>
          <a:p>
            <a:pPr marL="514350" indent="-514350" algn="l">
              <a:buAutoNum type="arabicParenR" startAt="2"/>
            </a:pPr>
            <a:r>
              <a:rPr lang="en-US" sz="2400" dirty="0">
                <a:solidFill>
                  <a:schemeClr val="tx1"/>
                </a:solidFill>
              </a:rPr>
              <a:t>the root of the nonmetal element</a:t>
            </a:r>
          </a:p>
          <a:p>
            <a:pPr marL="514350" indent="-514350" algn="l">
              <a:buAutoNum type="arabicParenR" startAt="2"/>
            </a:pPr>
            <a:r>
              <a:rPr lang="en-US" sz="2400" dirty="0">
                <a:solidFill>
                  <a:schemeClr val="tx1"/>
                </a:solidFill>
              </a:rPr>
              <a:t> the “</a:t>
            </a:r>
            <a:r>
              <a:rPr lang="en-US" sz="2400" dirty="0" err="1">
                <a:solidFill>
                  <a:schemeClr val="tx1"/>
                </a:solidFill>
              </a:rPr>
              <a:t>ic</a:t>
            </a:r>
            <a:r>
              <a:rPr lang="en-US" sz="2400" dirty="0">
                <a:solidFill>
                  <a:schemeClr val="tx1"/>
                </a:solidFill>
              </a:rPr>
              <a:t>” </a:t>
            </a:r>
            <a:r>
              <a:rPr lang="en-US" sz="2400">
                <a:solidFill>
                  <a:schemeClr val="tx1"/>
                </a:solidFill>
              </a:rPr>
              <a:t>ending the </a:t>
            </a:r>
            <a:r>
              <a:rPr lang="en-US" sz="2400" dirty="0">
                <a:solidFill>
                  <a:schemeClr val="tx1"/>
                </a:solidFill>
              </a:rPr>
              <a:t>second word is always “acid” </a:t>
            </a:r>
          </a:p>
          <a:p>
            <a:pPr algn="l"/>
            <a:endParaRPr lang="en-US" sz="2400" dirty="0">
              <a:solidFill>
                <a:schemeClr val="tx1"/>
              </a:solidFill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</a:rPr>
              <a:t>Examples: </a:t>
            </a:r>
          </a:p>
          <a:p>
            <a:pPr algn="l"/>
            <a:r>
              <a:rPr lang="en-US" sz="2400" dirty="0" err="1">
                <a:solidFill>
                  <a:schemeClr val="tx1"/>
                </a:solidFill>
              </a:rPr>
              <a:t>HCl</a:t>
            </a:r>
            <a:r>
              <a:rPr lang="en-US" sz="2400" dirty="0">
                <a:solidFill>
                  <a:schemeClr val="tx1"/>
                </a:solidFill>
              </a:rPr>
              <a:t> = hydrochloric acid</a:t>
            </a:r>
          </a:p>
          <a:p>
            <a:pPr algn="l"/>
            <a:r>
              <a:rPr lang="en-US" sz="2400" dirty="0" err="1">
                <a:solidFill>
                  <a:schemeClr val="tx1"/>
                </a:solidFill>
              </a:rPr>
              <a:t>HBr</a:t>
            </a:r>
            <a:r>
              <a:rPr lang="en-US" sz="2400" dirty="0">
                <a:solidFill>
                  <a:schemeClr val="tx1"/>
                </a:solidFill>
              </a:rPr>
              <a:t> = </a:t>
            </a:r>
            <a:r>
              <a:rPr lang="en-US" sz="2400" dirty="0" err="1">
                <a:solidFill>
                  <a:schemeClr val="tx1"/>
                </a:solidFill>
              </a:rPr>
              <a:t>hydrobromic</a:t>
            </a:r>
            <a:r>
              <a:rPr lang="en-US" sz="2400" dirty="0">
                <a:solidFill>
                  <a:schemeClr val="tx1"/>
                </a:solidFill>
              </a:rPr>
              <a:t> acid 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</a:rPr>
              <a:t>HF = hydrofluoric acid</a:t>
            </a:r>
          </a:p>
        </p:txBody>
      </p:sp>
    </p:spTree>
    <p:extLst>
      <p:ext uri="{BB962C8B-B14F-4D97-AF65-F5344CB8AC3E}">
        <p14:creationId xmlns:p14="http://schemas.microsoft.com/office/powerpoint/2010/main" val="9659089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0"/>
            <a:ext cx="7772400" cy="1470025"/>
          </a:xfrm>
        </p:spPr>
        <p:txBody>
          <a:bodyPr/>
          <a:lstStyle/>
          <a:p>
            <a:r>
              <a:rPr lang="en-US" dirty="0"/>
              <a:t>Naming </a:t>
            </a:r>
            <a:r>
              <a:rPr lang="en-US" dirty="0" err="1"/>
              <a:t>Oxyacids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600200"/>
            <a:ext cx="72390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tx1"/>
                </a:solidFill>
              </a:rPr>
              <a:t>These are more difficult to name because these acids have hydrogen, a nonmetal, and may have varying numbers of oxygen atoms. </a:t>
            </a:r>
          </a:p>
          <a:p>
            <a:r>
              <a:rPr lang="en-US" sz="3900" dirty="0">
                <a:solidFill>
                  <a:schemeClr val="tx1"/>
                </a:solidFill>
              </a:rPr>
              <a:t>The “ate” ions make the “</a:t>
            </a:r>
            <a:r>
              <a:rPr lang="en-US" sz="3900" dirty="0" err="1">
                <a:solidFill>
                  <a:schemeClr val="tx1"/>
                </a:solidFill>
              </a:rPr>
              <a:t>ic</a:t>
            </a:r>
            <a:r>
              <a:rPr lang="en-US" sz="3900" dirty="0">
                <a:solidFill>
                  <a:schemeClr val="tx1"/>
                </a:solidFill>
              </a:rPr>
              <a:t>” acids 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Examples: 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SO</a:t>
            </a:r>
            <a:r>
              <a:rPr lang="en-US" baseline="-25000" dirty="0">
                <a:solidFill>
                  <a:schemeClr val="tx1"/>
                </a:solidFill>
              </a:rPr>
              <a:t>4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aseline="30000" dirty="0">
                <a:solidFill>
                  <a:schemeClr val="tx1"/>
                </a:solidFill>
              </a:rPr>
              <a:t>2-</a:t>
            </a:r>
            <a:r>
              <a:rPr lang="en-US" dirty="0">
                <a:solidFill>
                  <a:schemeClr val="tx1"/>
                </a:solidFill>
              </a:rPr>
              <a:t> = sulfate ion          H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  <a:r>
              <a:rPr lang="en-US" dirty="0">
                <a:solidFill>
                  <a:schemeClr val="tx1"/>
                </a:solidFill>
              </a:rPr>
              <a:t>SO</a:t>
            </a:r>
            <a:r>
              <a:rPr lang="en-US" baseline="-25000" dirty="0">
                <a:solidFill>
                  <a:schemeClr val="tx1"/>
                </a:solidFill>
              </a:rPr>
              <a:t>4</a:t>
            </a:r>
            <a:r>
              <a:rPr lang="en-US" dirty="0">
                <a:solidFill>
                  <a:schemeClr val="tx1"/>
                </a:solidFill>
              </a:rPr>
              <a:t> = sulfuric acid 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NO</a:t>
            </a:r>
            <a:r>
              <a:rPr lang="en-US" baseline="-25000" dirty="0">
                <a:solidFill>
                  <a:schemeClr val="tx1"/>
                </a:solidFill>
              </a:rPr>
              <a:t>3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aseline="30000" dirty="0">
                <a:solidFill>
                  <a:schemeClr val="tx1"/>
                </a:solidFill>
              </a:rPr>
              <a:t>-</a:t>
            </a:r>
            <a:r>
              <a:rPr lang="en-US" dirty="0">
                <a:solidFill>
                  <a:schemeClr val="tx1"/>
                </a:solidFill>
              </a:rPr>
              <a:t> = nitrate ion          HNO</a:t>
            </a:r>
            <a:r>
              <a:rPr lang="en-US" baseline="-25000" dirty="0">
                <a:solidFill>
                  <a:schemeClr val="tx1"/>
                </a:solidFill>
              </a:rPr>
              <a:t>3</a:t>
            </a:r>
            <a:r>
              <a:rPr lang="en-US" dirty="0">
                <a:solidFill>
                  <a:schemeClr val="tx1"/>
                </a:solidFill>
              </a:rPr>
              <a:t> = nitric acid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PO</a:t>
            </a:r>
            <a:r>
              <a:rPr lang="en-US" baseline="-25000" dirty="0">
                <a:solidFill>
                  <a:schemeClr val="tx1"/>
                </a:solidFill>
              </a:rPr>
              <a:t>4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aseline="30000" dirty="0">
                <a:solidFill>
                  <a:schemeClr val="tx1"/>
                </a:solidFill>
              </a:rPr>
              <a:t>3-</a:t>
            </a:r>
            <a:r>
              <a:rPr lang="en-US" dirty="0">
                <a:solidFill>
                  <a:schemeClr val="tx1"/>
                </a:solidFill>
              </a:rPr>
              <a:t> = phosphate ion	H</a:t>
            </a:r>
            <a:r>
              <a:rPr lang="en-US" baseline="-25000" dirty="0">
                <a:solidFill>
                  <a:schemeClr val="tx1"/>
                </a:solidFill>
              </a:rPr>
              <a:t>3</a:t>
            </a:r>
            <a:r>
              <a:rPr lang="en-US" dirty="0">
                <a:solidFill>
                  <a:schemeClr val="tx1"/>
                </a:solidFill>
              </a:rPr>
              <a:t>PO</a:t>
            </a:r>
            <a:r>
              <a:rPr lang="en-US" baseline="-25000" dirty="0">
                <a:solidFill>
                  <a:schemeClr val="tx1"/>
                </a:solidFill>
              </a:rPr>
              <a:t>4</a:t>
            </a:r>
            <a:r>
              <a:rPr lang="en-US" dirty="0">
                <a:solidFill>
                  <a:schemeClr val="tx1"/>
                </a:solidFill>
              </a:rPr>
              <a:t> = phosphoric     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                                                              acid</a:t>
            </a:r>
            <a:endParaRPr lang="en-US" baseline="30000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262593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8676" y="609600"/>
            <a:ext cx="7775294" cy="1470708"/>
          </a:xfrm>
        </p:spPr>
        <p:txBody>
          <a:bodyPr>
            <a:normAutofit/>
          </a:bodyPr>
          <a:lstStyle/>
          <a:p>
            <a:r>
              <a:rPr lang="en-US" dirty="0"/>
              <a:t>The “</a:t>
            </a:r>
            <a:r>
              <a:rPr lang="en-US" dirty="0" err="1"/>
              <a:t>ite</a:t>
            </a:r>
            <a:r>
              <a:rPr lang="en-US" dirty="0"/>
              <a:t>” ions make the “</a:t>
            </a:r>
            <a:r>
              <a:rPr lang="en-US" dirty="0" err="1"/>
              <a:t>ous</a:t>
            </a:r>
            <a:r>
              <a:rPr lang="en-US" dirty="0"/>
              <a:t>” acids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286000"/>
            <a:ext cx="7086600" cy="3886200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Examples: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SO</a:t>
            </a:r>
            <a:r>
              <a:rPr lang="en-US" baseline="-25000" dirty="0">
                <a:solidFill>
                  <a:schemeClr val="tx1"/>
                </a:solidFill>
              </a:rPr>
              <a:t>3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aseline="30000" dirty="0">
                <a:solidFill>
                  <a:schemeClr val="tx1"/>
                </a:solidFill>
              </a:rPr>
              <a:t>2-</a:t>
            </a:r>
            <a:r>
              <a:rPr lang="en-US" dirty="0">
                <a:solidFill>
                  <a:schemeClr val="tx1"/>
                </a:solidFill>
              </a:rPr>
              <a:t> = sulfite ion   H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  <a:r>
              <a:rPr lang="en-US" dirty="0">
                <a:solidFill>
                  <a:schemeClr val="tx1"/>
                </a:solidFill>
              </a:rPr>
              <a:t>SO</a:t>
            </a:r>
            <a:r>
              <a:rPr lang="en-US" baseline="-25000" dirty="0">
                <a:solidFill>
                  <a:schemeClr val="tx1"/>
                </a:solidFill>
              </a:rPr>
              <a:t>3</a:t>
            </a:r>
            <a:r>
              <a:rPr lang="en-US" dirty="0">
                <a:solidFill>
                  <a:schemeClr val="tx1"/>
                </a:solidFill>
              </a:rPr>
              <a:t> = sulfurous acid 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NO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aseline="30000" dirty="0">
                <a:solidFill>
                  <a:schemeClr val="tx1"/>
                </a:solidFill>
              </a:rPr>
              <a:t>-</a:t>
            </a:r>
            <a:r>
              <a:rPr lang="en-US" dirty="0">
                <a:solidFill>
                  <a:schemeClr val="tx1"/>
                </a:solidFill>
              </a:rPr>
              <a:t> = nitrite ion     HNO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  <a:r>
              <a:rPr lang="en-US" dirty="0">
                <a:solidFill>
                  <a:schemeClr val="tx1"/>
                </a:solidFill>
              </a:rPr>
              <a:t> = nitrous acid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PO</a:t>
            </a:r>
            <a:r>
              <a:rPr lang="en-US" baseline="-25000" dirty="0">
                <a:solidFill>
                  <a:schemeClr val="tx1"/>
                </a:solidFill>
              </a:rPr>
              <a:t>3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aseline="30000" dirty="0">
                <a:solidFill>
                  <a:schemeClr val="tx1"/>
                </a:solidFill>
              </a:rPr>
              <a:t>3-</a:t>
            </a:r>
            <a:r>
              <a:rPr lang="en-US" dirty="0">
                <a:solidFill>
                  <a:schemeClr val="tx1"/>
                </a:solidFill>
              </a:rPr>
              <a:t> = </a:t>
            </a:r>
            <a:r>
              <a:rPr lang="en-US" dirty="0" err="1">
                <a:solidFill>
                  <a:schemeClr val="tx1"/>
                </a:solidFill>
              </a:rPr>
              <a:t>phosphite</a:t>
            </a:r>
            <a:r>
              <a:rPr lang="en-US" dirty="0">
                <a:solidFill>
                  <a:schemeClr val="tx1"/>
                </a:solidFill>
              </a:rPr>
              <a:t> ion	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H</a:t>
            </a:r>
            <a:r>
              <a:rPr lang="en-US" baseline="-25000" dirty="0">
                <a:solidFill>
                  <a:schemeClr val="tx1"/>
                </a:solidFill>
              </a:rPr>
              <a:t>3</a:t>
            </a:r>
            <a:r>
              <a:rPr lang="en-US" dirty="0">
                <a:solidFill>
                  <a:schemeClr val="tx1"/>
                </a:solidFill>
              </a:rPr>
              <a:t>PO</a:t>
            </a:r>
            <a:r>
              <a:rPr lang="en-US" baseline="-25000" dirty="0">
                <a:solidFill>
                  <a:schemeClr val="tx1"/>
                </a:solidFill>
              </a:rPr>
              <a:t>3</a:t>
            </a:r>
            <a:r>
              <a:rPr lang="en-US" dirty="0">
                <a:solidFill>
                  <a:schemeClr val="tx1"/>
                </a:solidFill>
              </a:rPr>
              <a:t> = phosphorous acid</a:t>
            </a:r>
            <a:endParaRPr lang="en-US" baseline="30000" dirty="0">
              <a:solidFill>
                <a:schemeClr val="tx1"/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9620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/>
          <a:lstStyle/>
          <a:p>
            <a:r>
              <a:rPr lang="en-US" dirty="0"/>
              <a:t>Formula Writing of Acids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209800"/>
            <a:ext cx="6781800" cy="3581400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Acids are ionic compounds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Acids always begin with H</a:t>
            </a:r>
            <a:r>
              <a:rPr lang="en-US" baseline="30000" dirty="0">
                <a:solidFill>
                  <a:schemeClr val="tx1"/>
                </a:solidFill>
              </a:rPr>
              <a:t>+</a:t>
            </a:r>
            <a:r>
              <a:rPr lang="en-US" dirty="0">
                <a:solidFill>
                  <a:schemeClr val="tx1"/>
                </a:solidFill>
              </a:rPr>
              <a:t> ions and end with an anion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Balance the charges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Examples:   Give formula for </a:t>
            </a:r>
            <a:r>
              <a:rPr lang="en-US" dirty="0" err="1">
                <a:solidFill>
                  <a:schemeClr val="tx1"/>
                </a:solidFill>
              </a:rPr>
              <a:t>chlorous</a:t>
            </a:r>
            <a:r>
              <a:rPr lang="en-US" dirty="0">
                <a:solidFill>
                  <a:schemeClr val="tx1"/>
                </a:solidFill>
              </a:rPr>
              <a:t> acid, </a:t>
            </a:r>
            <a:r>
              <a:rPr lang="en-US" dirty="0" err="1">
                <a:solidFill>
                  <a:schemeClr val="tx1"/>
                </a:solidFill>
              </a:rPr>
              <a:t>hydroselenic</a:t>
            </a:r>
            <a:r>
              <a:rPr lang="en-US" dirty="0">
                <a:solidFill>
                  <a:schemeClr val="tx1"/>
                </a:solidFill>
              </a:rPr>
              <a:t> acid, and carbonic acid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4764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Naming and Formula Writing for Bases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Bases are ionic compounds</a:t>
            </a:r>
          </a:p>
          <a:p>
            <a:r>
              <a:rPr lang="en-US" dirty="0"/>
              <a:t>Charges must cancel out! </a:t>
            </a:r>
          </a:p>
          <a:p>
            <a:r>
              <a:rPr lang="en-US" dirty="0"/>
              <a:t>Bases will start with a </a:t>
            </a:r>
            <a:r>
              <a:rPr lang="en-US" dirty="0" err="1"/>
              <a:t>cation</a:t>
            </a:r>
            <a:r>
              <a:rPr lang="en-US" dirty="0"/>
              <a:t> – usually a metal</a:t>
            </a:r>
          </a:p>
          <a:p>
            <a:r>
              <a:rPr lang="en-US" dirty="0"/>
              <a:t>Bases end with OH</a:t>
            </a:r>
            <a:r>
              <a:rPr lang="en-US" baseline="30000" dirty="0"/>
              <a:t>-</a:t>
            </a:r>
            <a:r>
              <a:rPr lang="en-US" dirty="0"/>
              <a:t> ions</a:t>
            </a:r>
          </a:p>
          <a:p>
            <a:r>
              <a:rPr lang="en-US" dirty="0"/>
              <a:t>Examples:   Give formulas for barium hydroxide, ammonium hydroxide, and aluminum hydroxide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702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Acid Spill Links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6248400" cy="3459163"/>
          </a:xfrm>
        </p:spPr>
        <p:txBody>
          <a:bodyPr/>
          <a:lstStyle/>
          <a:p>
            <a:r>
              <a:rPr lang="en-US" sz="2400" u="sng" dirty="0">
                <a:hlinkClick r:id="rId3"/>
              </a:rPr>
              <a:t>http://www.columbuschemical.com/catalog/</a:t>
            </a:r>
            <a:br>
              <a:rPr lang="en-US" sz="2400" u="sng" dirty="0"/>
            </a:br>
            <a:endParaRPr lang="en-US" sz="2400" u="sng" dirty="0"/>
          </a:p>
          <a:p>
            <a:r>
              <a:rPr lang="en-US" sz="2400" u="sng" dirty="0">
                <a:hlinkClick r:id="rId4"/>
              </a:rPr>
              <a:t>http://www.wtsp.com/news/breaking/article/252528/20/Chemical-spill-shuts-down-major-highway-</a:t>
            </a:r>
            <a:endParaRPr lang="en-US" sz="2400" dirty="0"/>
          </a:p>
          <a:p>
            <a:pPr>
              <a:buNone/>
            </a:pPr>
            <a:endParaRPr lang="en-US" dirty="0"/>
          </a:p>
        </p:txBody>
      </p:sp>
      <p:pic>
        <p:nvPicPr>
          <p:cNvPr id="16386" name="Picture 2" descr="http://www.wtsp.com/images/640/360/2/assetpool/photogallery/252529/Still0424_0005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7433" y="4191000"/>
            <a:ext cx="4271433" cy="2402681"/>
          </a:xfrm>
          <a:prstGeom prst="rect">
            <a:avLst/>
          </a:prstGeom>
          <a:noFill/>
        </p:spPr>
      </p:pic>
      <p:pic>
        <p:nvPicPr>
          <p:cNvPr id="16388" name="Picture 4" descr="http://www.wtsp.com/images/640/360/2/assetpool/photogallery/252529/Still0424_0006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24400" y="4191000"/>
            <a:ext cx="4199466" cy="2362200"/>
          </a:xfrm>
          <a:prstGeom prst="rect">
            <a:avLst/>
          </a:prstGeom>
          <a:noFill/>
        </p:spPr>
      </p:pic>
      <p:pic>
        <p:nvPicPr>
          <p:cNvPr id="16390" name="Picture 6" descr="http://www.bestplaces.net/images/city/Columbus_WI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00800" y="1066800"/>
            <a:ext cx="2514600" cy="251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1828800"/>
          </a:xfrm>
        </p:spPr>
        <p:txBody>
          <a:bodyPr>
            <a:noAutofit/>
          </a:bodyPr>
          <a:lstStyle/>
          <a:p>
            <a:r>
              <a:rPr lang="en-US" sz="3600" dirty="0"/>
              <a:t>Create a list of 10 acids and bases you can think of with the people at your table.</a:t>
            </a:r>
            <a:br>
              <a:rPr lang="en-US" sz="3600" dirty="0"/>
            </a:br>
            <a:br>
              <a:rPr lang="en-US" sz="3600" dirty="0"/>
            </a:br>
            <a:br>
              <a:rPr lang="en-US" sz="3600" dirty="0"/>
            </a:br>
            <a:endParaRPr lang="en-US" sz="3600" dirty="0"/>
          </a:p>
          <a:p>
            <a:pPr>
              <a:buNone/>
            </a:pPr>
            <a:endParaRPr lang="en-US" sz="3600" dirty="0"/>
          </a:p>
        </p:txBody>
      </p:sp>
      <p:pic>
        <p:nvPicPr>
          <p:cNvPr id="19458" name="Picture 2" descr="http://t0.gstatic.com/images?q=tbn:ANd9GcQ7P_HdL76xfrfppr25eAHnGAxeS9HY8FX3JyLpEaqOZPaCOs2v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4114800"/>
            <a:ext cx="2466975" cy="18478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Acids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21508" name="AutoShape 4" descr="data:image/jpeg;base64,/9j/4AAQSkZJRgABAQAAAQABAAD/2wCEAAkGBhQSERMUExQVFBUVFx8ZFRgVGBcXGhwgGBgXGBsbGhkXIC0eFxwkGhgYIC8gJCcpLCwsIR8xNTAqNSYrLCkBCQoKDgwOGg8PGikkHyQ1LC0xMC8pLywwNTQpLCw1LCo1LCwpLi8sLzIsLCwuKSwsKSosKSwsLCo1LCwsLCwsKf/AABEIAHQAeAMBIgACEQEDEQH/xAAbAAABBQEBAAAAAAAAAAAAAAAFAAEDBAYHAv/EAD4QAAEDAgMGAwUFBwMFAAAAAAEAAhEDIQQSMQVBUWFxgQYikROhsdHwByMyQsFDUlOCkqLxcrLhFBUWM2L/xAAaAQACAwEBAAAAAAAAAAAAAAADBAABBQIG/8QAMBEAAgECAwYEBgIDAAAAAAAAAQIAAxEEITEFEhNBYYEyUaHwFHGxwdHhM0IVIiP/2gAMAwEAAhEDEQA/AOvSmlMUiqncclIFMkpJHSTSmqPgE8FRIAuZALm0TagOidUZyidIuT7yUCHjQud5YifKIBtxJmUBatgC+scTCPUvw9BNWlKobN2w2tbRw3fJXy1HDA6RZ6bIbMLRSkmTK5zHlOF5SlVJPSSZJS8qIpJyUmCZ4DUrh3C6y40pxfS6oYrbAaSGxLdZ1PIc1Sq7VqPgiegndxhY9bayId0e+8aTCuwvDmQ8CoMQ/wAp+t6FMxLgJLt8b4bvJJ3xwUlLbb3EXYQbAOF4Fy4ncN3WUIbV3lswtf30nfwzA3GcGeN8XkwdQg6lrdY1csLhMVBgmHbgbdOS6D4j2I3HYZ4pHJUgOym4MGR0mNVyF1cscWuBa5sh83OYa/JNLVFXMT02yQj0in9r5zXYfa2Ugh0dOW+d36rcbJ8TNc0B7sruO48+RXHKWKiL+vqiOH2yQCZuWjT39EZSyw+L2YtYTrlTxJQBMu/pn5LyfE+F/i5TwLXT7guQYjbRIMExvOt936p6GKc6TmvcATrwXfGcRL/Apa5JnYsNtuhUMMqtJ4GWn+4K9lhcbbjMzBqZtf0PQrTeCdu1S6rQe4lrGZqZJuACGlvS4Mbu6tMQTkwiGK2QaaF0bTzm+SVLD1znY0mZaT9eiZHpVOJfLTKYroVNpfaJICG7VxhBLG2DSBpMzzFwiBd92+Jnlr7uSz9MuNw4kTlsIkc+nFYG0a5IsOf0HL8xnDUwTc8ogG3mAdCGg+ttLq7T2QfZOAMSLkyPjoNOqgo4oZ7ON9IOaANZ3Tz0CIUsU0SXZocQWkAkXMDXmJtuWfhKVNmO/wDiMVXceGDdp7LeA3KIAGUwbCN97kE70PoEAunzZvy6gcXGbmOFhxRbFY4vzkBsgZYzZszZMw3QGYQnNI0kAW1BHZDxXDSp/wA8/WMUC5SzS7ga7qRkHXXfYG+bruWS+1XYbZp42mIbV8tTrfK487ZT2WiDIMgOIOpk2689FN42YH7JfbcInjnF0fAVSGK8hn62+87puaVdHHM2PecXlPmtG5esRh3MdlcOh4jiOKsbJ2XUxNVtKk3M93GwAGrnHc0L0QM9dxlVSzHISuy5va3wV7BwAQ4wfr5fBdHx/wBneDp4UD7zMdKwJLs0fum2W34feuc7W2dUwzgx8EfkePwuAO6dDxb/AJXBdd7cJzieG2jRxRKrcfOWnY0NBGs67tL9phafwBhS6pVrQSCPZid5kOcY5ANErP8AhjwvUxbs12UhZ7zq7kydTFp3LpWEwjaTWUKDIJHl3ho0LifqSVLBc4ntLEoqGkpzOvSW8AM1Z7vysGQdf8JItQwDWMDG7t+8neT1KdPYekaaW56nvPGVau+1xpKzKuR4M2dY9dyE7awrm1C5xGUyWunjuINteGqKVgCC06HVD6W28p9nXAc3iRIgb+qxNoUlHiyUm9/I879DHMOWvvLn06SsKgbuIa0DOQLne0TxngIHPVO7F+VpBAcXdgNBcboGiJYnA0a7R7NzWkWG8X3xOvNVP/HHtkB9MCd5NvULJeg+qWI6ERlatMj/AGyPWC7RJ0Jtbv6qQMzuF7j8JGk8Cix2GxsH2zRAvaR2vzVOvtHB4XzOeKjxebe4C3qg/DsDmQO9/QQwrB/ACT8pLhNjVHOJqAMbMmdY5e5DPGm06dVjqDSfZticpi4MiOm/soK+2cbjjlw9F7af8Rw9m3+p0T/KCr+E8CsDR/1VXNA/9dOWju4+Z39q28HhQt2tZeup/A6Reo3DYNUI3hyGdv3MA2rSe72D2mq8z7NrASTPAC4PPTmtdsbwg7B4aq8uNN7gXOmC+Gjy0yW2AnzG+q1ez2UaAy0aTaTTrlFz1Oru5VLxjWLcOSNJAPQlGxBThNuG/wC5dXG1aoFM5Ce8JTNTZ95JkuvfR8rPYrZjajXMe0FpuAbwRofrUSFpfCbg/CRxc4Hv/lUKtCDpokMajBadRfL6ROi5RiB5wTi/FrKMUQyKoAGWPK3nbURBEG6u7B2q1h8t834idT8hrbcgvjLZgcynVH4mnIT1ktPYgjuFT2bUMNIOllqYSpxFFQ6xgkOtp1TDYxrxISWV2ZjffqktQVJntRzhbE1PKSEJ2o37ts76gE7wCbwieJHlA4qjtGlmpgbgZ98GOyXdQwsYdDukEQBtFnsXOy1CWgkA6Huh3/fnudkY9z3nRrJc70F0Vxbb+YAjN5uHCTyWy2UymynFJjGWvkaBPcXPdY9TB0OLunK/u00vi2RQSAZjsL4TxdWDWqCg07nEvf8A0gwD1PZH9meHMLhzmbTNV4/aVYcQR+6CIZ2CvuqyTOq8OcuFrU6f8Yt9YKpWq1RZjYeQyEkqbTc5waXBk7/8qqKk75TVWB1tV4byQauJZhnOVpqNJOHKn4zqAYRwO8tA9R8lewtGTJ0CzPjLaIqVmUB+z8z+pEAdhJ7hUhPDLHn9pwQC4A5Qv4DrWqM6O/T5K7jmeY9fiqHg6gc5cBYNgnroPcjOOoy4xE7xIn0Tqji4QX5E2irZVTM/tilOFrg7mFw6sOYIBgcPlJYYkHTsJ/Ranab2NY5ryIjNUE6MaRIPNxhgG+Vn9nkveXujM4lzuriSe147BF2fTKUzfzhAczL2HMEEDROpKdPmfgmWlITDNT4Ks53lgQrcWuOv1wVLENjmCrYWg1N8oJxYI8s8hPwPOFHgtrvolupboRw6E6q3j6YcL8kIxFIjUFwB/mHzSlaktQWMaQ2m2w+Jp1mhzXCeITVKDhunmFzz2lRpHsXmRq1uv9BurDPtAxFOzmsdHElh9FmVMM3MX6jXuDlOgtvCexm2FIncfRTU8EZk2HvWFrfaTiLhtGnPEvcR6CEE2lt7G4qWvqFjf3KXkBG+TOY+qHTweeYPf9SzvzTeNPtGZh2GjhIqVtMwuynzJ0c7g3jqucbB8U4jDOcXNbiQ4lx9rOaSZJzC9+BRSjsVoAGgHFX8N4TfUvTpOqa3A8tuLjYLWSipXdIv79Iu62zBtBu0ftAxdaA37hg0bSsFX2XQxVerDHvLx5nvc8hrBve95MMHx0ErS0/DFJk+1eHH+FhyHO/mqnyMHTMfRWKmGeRkDRTpAgilT/CTYh1Rx81V/wD9O03AI60EA0ioWVmxlFKm9z6ebNUquBzVnjRxBuym0SGt55jcrQ4FkNaeGvdDMHhuUfU/Fa3ZuyDlzVPu2DedXdB80UDyhLhRPGBwhedIa25cdAkreIxGYBjBlYNBx/1JLvKc3Y87SbdP1dV8TSnSFYjVMb69tVckB4pwDod5TpDrAxwOiiqURx+uqM4jDZjBAINjI7+qH1dli+QuZ0uPQ2QyoMKrkQJidnTznl+qqOwr4gOdHBwDx/eDCPOwVQfmY7qC0+6yhdQd/D9HA/FccMjQwnEHOAxgCfyUz1bH+0hWaWEj9lR6kP6fvIozDmdCL74hSDAzqY9FBTaUaiyrhmvH4G0mc2U2k+rpXvFtc6BWe9/JzjA6DQeiIUsI0fm9D8lcpCkDJbmPO+nVHC5ZmCLjkIIw+zy6zGE7oALv+ESoeEqrjLi2m3fPmcO2g7lEhttwGVjGiPT0CpYuu+p+NxN9NB6BSyiDux6SWjTw2GP3bTVqC+Y3A/QdgoX4h9V2Z5kDdoBPAfrqomUtLC3FWKNEcAq1lgASRjDv+vmkpA4AdElckmLdF4bqkkpKjE69V59mLpJKS5FWpCVBUZcpJKpYnnJchRkWPVJJSWJ7w+p7JzaOaSSuVJabPcVKWW7pJKTmeHC6lY9JJVLkRqmUkklJJ//Z"/>
          <p:cNvSpPr>
            <a:spLocks noChangeAspect="1" noChangeArrowheads="1"/>
          </p:cNvSpPr>
          <p:nvPr/>
        </p:nvSpPr>
        <p:spPr bwMode="auto">
          <a:xfrm>
            <a:off x="63500" y="-538163"/>
            <a:ext cx="1143000" cy="11049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0" name="AutoShape 6" descr="data:image/jpeg;base64,/9j/4AAQSkZJRgABAQAAAQABAAD/2wCEAAkGBhQSERMUExQVFBUVFx8ZFRgVGBcXGhwgGBgXGBsbGhkXIC0eFxwkGhgYIC8gJCcpLCwsIR8xNTAqNSYrLCkBCQoKDgwOGg8PGikkHyQ1LC0xMC8pLywwNTQpLCw1LCo1LCwpLi8sLzIsLCwuKSwsKSosKSwsLCo1LCwsLCwsKf/AABEIAHQAeAMBIgACEQEDEQH/xAAbAAABBQEBAAAAAAAAAAAAAAAFAAEDBAYHAv/EAD4QAAEDAgMGAwUFBwMFAAAAAAEAAhEDIQQSMQVBUWFxgQYikROhsdHwByMyQsFDUlOCkqLxcrLhFBUWM2L/xAAaAQACAwEBAAAAAAAAAAAAAAADBAABBQIG/8QAMBEAAgECAwYEBgIDAAAAAAAAAQIAAxEEITEFEhNBYYEyUaHwFHGxwdHhM0IVIiP/2gAMAwEAAhEDEQA/AOvSmlMUiqncclIFMkpJHSTSmqPgE8FRIAuZALm0TagOidUZyidIuT7yUCHjQud5YifKIBtxJmUBatgC+scTCPUvw9BNWlKobN2w2tbRw3fJXy1HDA6RZ6bIbMLRSkmTK5zHlOF5SlVJPSSZJS8qIpJyUmCZ4DUrh3C6y40pxfS6oYrbAaSGxLdZ1PIc1Sq7VqPgiegndxhY9bayId0e+8aTCuwvDmQ8CoMQ/wAp+t6FMxLgJLt8b4bvJJ3xwUlLbb3EXYQbAOF4Fy4ncN3WUIbV3lswtf30nfwzA3GcGeN8XkwdQg6lrdY1csLhMVBgmHbgbdOS6D4j2I3HYZ4pHJUgOym4MGR0mNVyF1cscWuBa5sh83OYa/JNLVFXMT02yQj0in9r5zXYfa2Ugh0dOW+d36rcbJ8TNc0B7sruO48+RXHKWKiL+vqiOH2yQCZuWjT39EZSyw+L2YtYTrlTxJQBMu/pn5LyfE+F/i5TwLXT7guQYjbRIMExvOt936p6GKc6TmvcATrwXfGcRL/Apa5JnYsNtuhUMMqtJ4GWn+4K9lhcbbjMzBqZtf0PQrTeCdu1S6rQe4lrGZqZJuACGlvS4Mbu6tMQTkwiGK2QaaF0bTzm+SVLD1znY0mZaT9eiZHpVOJfLTKYroVNpfaJICG7VxhBLG2DSBpMzzFwiBd92+Jnlr7uSz9MuNw4kTlsIkc+nFYG0a5IsOf0HL8xnDUwTc8ogG3mAdCGg+ttLq7T2QfZOAMSLkyPjoNOqgo4oZ7ON9IOaANZ3Tz0CIUsU0SXZocQWkAkXMDXmJtuWfhKVNmO/wDiMVXceGDdp7LeA3KIAGUwbCN97kE70PoEAunzZvy6gcXGbmOFhxRbFY4vzkBsgZYzZszZMw3QGYQnNI0kAW1BHZDxXDSp/wA8/WMUC5SzS7ga7qRkHXXfYG+bruWS+1XYbZp42mIbV8tTrfK487ZT2WiDIMgOIOpk2689FN42YH7JfbcInjnF0fAVSGK8hn62+87puaVdHHM2PecXlPmtG5esRh3MdlcOh4jiOKsbJ2XUxNVtKk3M93GwAGrnHc0L0QM9dxlVSzHISuy5va3wV7BwAQ4wfr5fBdHx/wBneDp4UD7zMdKwJLs0fum2W34feuc7W2dUwzgx8EfkePwuAO6dDxb/AJXBdd7cJzieG2jRxRKrcfOWnY0NBGs67tL9phafwBhS6pVrQSCPZid5kOcY5ANErP8AhjwvUxbs12UhZ7zq7kydTFp3LpWEwjaTWUKDIJHl3ho0LifqSVLBc4ntLEoqGkpzOvSW8AM1Z7vysGQdf8JItQwDWMDG7t+8neT1KdPYekaaW56nvPGVau+1xpKzKuR4M2dY9dyE7awrm1C5xGUyWunjuINteGqKVgCC06HVD6W28p9nXAc3iRIgb+qxNoUlHiyUm9/I879DHMOWvvLn06SsKgbuIa0DOQLne0TxngIHPVO7F+VpBAcXdgNBcboGiJYnA0a7R7NzWkWG8X3xOvNVP/HHtkB9MCd5NvULJeg+qWI6ERlatMj/AGyPWC7RJ0Jtbv6qQMzuF7j8JGk8Cix2GxsH2zRAvaR2vzVOvtHB4XzOeKjxebe4C3qg/DsDmQO9/QQwrB/ACT8pLhNjVHOJqAMbMmdY5e5DPGm06dVjqDSfZticpi4MiOm/soK+2cbjjlw9F7af8Rw9m3+p0T/KCr+E8CsDR/1VXNA/9dOWju4+Z39q28HhQt2tZeup/A6Reo3DYNUI3hyGdv3MA2rSe72D2mq8z7NrASTPAC4PPTmtdsbwg7B4aq8uNN7gXOmC+Gjy0yW2AnzG+q1ez2UaAy0aTaTTrlFz1Oru5VLxjWLcOSNJAPQlGxBThNuG/wC5dXG1aoFM5Ce8JTNTZ95JkuvfR8rPYrZjajXMe0FpuAbwRofrUSFpfCbg/CRxc4Hv/lUKtCDpokMajBadRfL6ROi5RiB5wTi/FrKMUQyKoAGWPK3nbURBEG6u7B2q1h8t834idT8hrbcgvjLZgcynVH4mnIT1ktPYgjuFT2bUMNIOllqYSpxFFQ6xgkOtp1TDYxrxISWV2ZjffqktQVJntRzhbE1PKSEJ2o37ts76gE7wCbwieJHlA4qjtGlmpgbgZ98GOyXdQwsYdDukEQBtFnsXOy1CWgkA6Huh3/fnudkY9z3nRrJc70F0Vxbb+YAjN5uHCTyWy2UymynFJjGWvkaBPcXPdY9TB0OLunK/u00vi2RQSAZjsL4TxdWDWqCg07nEvf8A0gwD1PZH9meHMLhzmbTNV4/aVYcQR+6CIZ2CvuqyTOq8OcuFrU6f8Yt9YKpWq1RZjYeQyEkqbTc5waXBk7/8qqKk75TVWB1tV4byQauJZhnOVpqNJOHKn4zqAYRwO8tA9R8lewtGTJ0CzPjLaIqVmUB+z8z+pEAdhJ7hUhPDLHn9pwQC4A5Qv4DrWqM6O/T5K7jmeY9fiqHg6gc5cBYNgnroPcjOOoy4xE7xIn0Tqji4QX5E2irZVTM/tilOFrg7mFw6sOYIBgcPlJYYkHTsJ/Ranab2NY5ryIjNUE6MaRIPNxhgG+Vn9nkveXujM4lzuriSe147BF2fTKUzfzhAczL2HMEEDROpKdPmfgmWlITDNT4Ks53lgQrcWuOv1wVLENjmCrYWg1N8oJxYI8s8hPwPOFHgtrvolupboRw6E6q3j6YcL8kIxFIjUFwB/mHzSlaktQWMaQ2m2w+Jp1mhzXCeITVKDhunmFzz2lRpHsXmRq1uv9BurDPtAxFOzmsdHElh9FmVMM3MX6jXuDlOgtvCexm2FIncfRTU8EZk2HvWFrfaTiLhtGnPEvcR6CEE2lt7G4qWvqFjf3KXkBG+TOY+qHTweeYPf9SzvzTeNPtGZh2GjhIqVtMwuynzJ0c7g3jqucbB8U4jDOcXNbiQ4lx9rOaSZJzC9+BRSjsVoAGgHFX8N4TfUvTpOqa3A8tuLjYLWSipXdIv79Iu62zBtBu0ftAxdaA37hg0bSsFX2XQxVerDHvLx5nvc8hrBve95MMHx0ErS0/DFJk+1eHH+FhyHO/mqnyMHTMfRWKmGeRkDRTpAgilT/CTYh1Rx81V/wD9O03AI60EA0ioWVmxlFKm9z6ebNUquBzVnjRxBuym0SGt55jcrQ4FkNaeGvdDMHhuUfU/Fa3ZuyDlzVPu2DedXdB80UDyhLhRPGBwhedIa25cdAkreIxGYBjBlYNBx/1JLvKc3Y87SbdP1dV8TSnSFYjVMb69tVckB4pwDod5TpDrAxwOiiqURx+uqM4jDZjBAINjI7+qH1dli+QuZ0uPQ2QyoMKrkQJidnTznl+qqOwr4gOdHBwDx/eDCPOwVQfmY7qC0+6yhdQd/D9HA/FccMjQwnEHOAxgCfyUz1bH+0hWaWEj9lR6kP6fvIozDmdCL74hSDAzqY9FBTaUaiyrhmvH4G0mc2U2k+rpXvFtc6BWe9/JzjA6DQeiIUsI0fm9D8lcpCkDJbmPO+nVHC5ZmCLjkIIw+zy6zGE7oALv+ESoeEqrjLi2m3fPmcO2g7lEhttwGVjGiPT0CpYuu+p+NxN9NB6BSyiDux6SWjTw2GP3bTVqC+Y3A/QdgoX4h9V2Z5kDdoBPAfrqomUtLC3FWKNEcAq1lgASRjDv+vmkpA4AdElckmLdF4bqkkpKjE69V59mLpJKS5FWpCVBUZcpJKpYnnJchRkWPVJJSWJ7w+p7JzaOaSSuVJabPcVKWW7pJKTmeHC6lY9JJVLkRqmUkklJJ//Z"/>
          <p:cNvSpPr>
            <a:spLocks noChangeAspect="1" noChangeArrowheads="1"/>
          </p:cNvSpPr>
          <p:nvPr/>
        </p:nvSpPr>
        <p:spPr bwMode="auto">
          <a:xfrm>
            <a:off x="63500" y="-538163"/>
            <a:ext cx="1143000" cy="11049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2" name="AutoShape 8" descr="data:image/jpeg;base64,/9j/4AAQSkZJRgABAQAAAQABAAD/2wCEAAkGBhQSERMUExQVFBUVFx8ZFRgVGBcXGhwgGBgXGBsbGhkXIC0eFxwkGhgYIC8gJCcpLCwsIR8xNTAqNSYrLCkBCQoKDgwOGg8PGikkHyQ1LC0xMC8pLywwNTQpLCw1LCo1LCwpLi8sLzIsLCwuKSwsKSosKSwsLCo1LCwsLCwsKf/AABEIAHQAeAMBIgACEQEDEQH/xAAbAAABBQEBAAAAAAAAAAAAAAAFAAEDBAYHAv/EAD4QAAEDAgMGAwUFBwMFAAAAAAEAAhEDIQQSMQVBUWFxgQYikROhsdHwByMyQsFDUlOCkqLxcrLhFBUWM2L/xAAaAQACAwEBAAAAAAAAAAAAAAADBAABBQIG/8QAMBEAAgECAwYEBgIDAAAAAAAAAQIAAxEEITEFEhNBYYEyUaHwFHGxwdHhM0IVIiP/2gAMAwEAAhEDEQA/AOvSmlMUiqncclIFMkpJHSTSmqPgE8FRIAuZALm0TagOidUZyidIuT7yUCHjQud5YifKIBtxJmUBatgC+scTCPUvw9BNWlKobN2w2tbRw3fJXy1HDA6RZ6bIbMLRSkmTK5zHlOF5SlVJPSSZJS8qIpJyUmCZ4DUrh3C6y40pxfS6oYrbAaSGxLdZ1PIc1Sq7VqPgiegndxhY9bayId0e+8aTCuwvDmQ8CoMQ/wAp+t6FMxLgJLt8b4bvJJ3xwUlLbb3EXYQbAOF4Fy4ncN3WUIbV3lswtf30nfwzA3GcGeN8XkwdQg6lrdY1csLhMVBgmHbgbdOS6D4j2I3HYZ4pHJUgOym4MGR0mNVyF1cscWuBa5sh83OYa/JNLVFXMT02yQj0in9r5zXYfa2Ugh0dOW+d36rcbJ8TNc0B7sruO48+RXHKWKiL+vqiOH2yQCZuWjT39EZSyw+L2YtYTrlTxJQBMu/pn5LyfE+F/i5TwLXT7guQYjbRIMExvOt936p6GKc6TmvcATrwXfGcRL/Apa5JnYsNtuhUMMqtJ4GWn+4K9lhcbbjMzBqZtf0PQrTeCdu1S6rQe4lrGZqZJuACGlvS4Mbu6tMQTkwiGK2QaaF0bTzm+SVLD1znY0mZaT9eiZHpVOJfLTKYroVNpfaJICG7VxhBLG2DSBpMzzFwiBd92+Jnlr7uSz9MuNw4kTlsIkc+nFYG0a5IsOf0HL8xnDUwTc8ogG3mAdCGg+ttLq7T2QfZOAMSLkyPjoNOqgo4oZ7ON9IOaANZ3Tz0CIUsU0SXZocQWkAkXMDXmJtuWfhKVNmO/wDiMVXceGDdp7LeA3KIAGUwbCN97kE70PoEAunzZvy6gcXGbmOFhxRbFY4vzkBsgZYzZszZMw3QGYQnNI0kAW1BHZDxXDSp/wA8/WMUC5SzS7ga7qRkHXXfYG+bruWS+1XYbZp42mIbV8tTrfK487ZT2WiDIMgOIOpk2689FN42YH7JfbcInjnF0fAVSGK8hn62+87puaVdHHM2PecXlPmtG5esRh3MdlcOh4jiOKsbJ2XUxNVtKk3M93GwAGrnHc0L0QM9dxlVSzHISuy5va3wV7BwAQ4wfr5fBdHx/wBneDp4UD7zMdKwJLs0fum2W34feuc7W2dUwzgx8EfkePwuAO6dDxb/AJXBdd7cJzieG2jRxRKrcfOWnY0NBGs67tL9phafwBhS6pVrQSCPZid5kOcY5ANErP8AhjwvUxbs12UhZ7zq7kydTFp3LpWEwjaTWUKDIJHl3ho0LifqSVLBc4ntLEoqGkpzOvSW8AM1Z7vysGQdf8JItQwDWMDG7t+8neT1KdPYekaaW56nvPGVau+1xpKzKuR4M2dY9dyE7awrm1C5xGUyWunjuINteGqKVgCC06HVD6W28p9nXAc3iRIgb+qxNoUlHiyUm9/I879DHMOWvvLn06SsKgbuIa0DOQLne0TxngIHPVO7F+VpBAcXdgNBcboGiJYnA0a7R7NzWkWG8X3xOvNVP/HHtkB9MCd5NvULJeg+qWI6ERlatMj/AGyPWC7RJ0Jtbv6qQMzuF7j8JGk8Cix2GxsH2zRAvaR2vzVOvtHB4XzOeKjxebe4C3qg/DsDmQO9/QQwrB/ACT8pLhNjVHOJqAMbMmdY5e5DPGm06dVjqDSfZticpi4MiOm/soK+2cbjjlw9F7af8Rw9m3+p0T/KCr+E8CsDR/1VXNA/9dOWju4+Z39q28HhQt2tZeup/A6Reo3DYNUI3hyGdv3MA2rSe72D2mq8z7NrASTPAC4PPTmtdsbwg7B4aq8uNN7gXOmC+Gjy0yW2AnzG+q1ez2UaAy0aTaTTrlFz1Oru5VLxjWLcOSNJAPQlGxBThNuG/wC5dXG1aoFM5Ce8JTNTZ95JkuvfR8rPYrZjajXMe0FpuAbwRofrUSFpfCbg/CRxc4Hv/lUKtCDpokMajBadRfL6ROi5RiB5wTi/FrKMUQyKoAGWPK3nbURBEG6u7B2q1h8t834idT8hrbcgvjLZgcynVH4mnIT1ktPYgjuFT2bUMNIOllqYSpxFFQ6xgkOtp1TDYxrxISWV2ZjffqktQVJntRzhbE1PKSEJ2o37ts76gE7wCbwieJHlA4qjtGlmpgbgZ98GOyXdQwsYdDukEQBtFnsXOy1CWgkA6Huh3/fnudkY9z3nRrJc70F0Vxbb+YAjN5uHCTyWy2UymynFJjGWvkaBPcXPdY9TB0OLunK/u00vi2RQSAZjsL4TxdWDWqCg07nEvf8A0gwD1PZH9meHMLhzmbTNV4/aVYcQR+6CIZ2CvuqyTOq8OcuFrU6f8Yt9YKpWq1RZjYeQyEkqbTc5waXBk7/8qqKk75TVWB1tV4byQauJZhnOVpqNJOHKn4zqAYRwO8tA9R8lewtGTJ0CzPjLaIqVmUB+z8z+pEAdhJ7hUhPDLHn9pwQC4A5Qv4DrWqM6O/T5K7jmeY9fiqHg6gc5cBYNgnroPcjOOoy4xE7xIn0Tqji4QX5E2irZVTM/tilOFrg7mFw6sOYIBgcPlJYYkHTsJ/Ranab2NY5ryIjNUE6MaRIPNxhgG+Vn9nkveXujM4lzuriSe147BF2fTKUzfzhAczL2HMEEDROpKdPmfgmWlITDNT4Ks53lgQrcWuOv1wVLENjmCrYWg1N8oJxYI8s8hPwPOFHgtrvolupboRw6E6q3j6YcL8kIxFIjUFwB/mHzSlaktQWMaQ2m2w+Jp1mhzXCeITVKDhunmFzz2lRpHsXmRq1uv9BurDPtAxFOzmsdHElh9FmVMM3MX6jXuDlOgtvCexm2FIncfRTU8EZk2HvWFrfaTiLhtGnPEvcR6CEE2lt7G4qWvqFjf3KXkBG+TOY+qHTweeYPf9SzvzTeNPtGZh2GjhIqVtMwuynzJ0c7g3jqucbB8U4jDOcXNbiQ4lx9rOaSZJzC9+BRSjsVoAGgHFX8N4TfUvTpOqa3A8tuLjYLWSipXdIv79Iu62zBtBu0ftAxdaA37hg0bSsFX2XQxVerDHvLx5nvc8hrBve95MMHx0ErS0/DFJk+1eHH+FhyHO/mqnyMHTMfRWKmGeRkDRTpAgilT/CTYh1Rx81V/wD9O03AI60EA0ioWVmxlFKm9z6ebNUquBzVnjRxBuym0SGt55jcrQ4FkNaeGvdDMHhuUfU/Fa3ZuyDlzVPu2DedXdB80UDyhLhRPGBwhedIa25cdAkreIxGYBjBlYNBx/1JLvKc3Y87SbdP1dV8TSnSFYjVMb69tVckB4pwDod5TpDrAxwOiiqURx+uqM4jDZjBAINjI7+qH1dli+QuZ0uPQ2QyoMKrkQJidnTznl+qqOwr4gOdHBwDx/eDCPOwVQfmY7qC0+6yhdQd/D9HA/FccMjQwnEHOAxgCfyUz1bH+0hWaWEj9lR6kP6fvIozDmdCL74hSDAzqY9FBTaUaiyrhmvH4G0mc2U2k+rpXvFtc6BWe9/JzjA6DQeiIUsI0fm9D8lcpCkDJbmPO+nVHC5ZmCLjkIIw+zy6zGE7oALv+ESoeEqrjLi2m3fPmcO2g7lEhttwGVjGiPT0CpYuu+p+NxN9NB6BSyiDux6SWjTw2GP3bTVqC+Y3A/QdgoX4h9V2Z5kDdoBPAfrqomUtLC3FWKNEcAq1lgASRjDv+vmkpA4AdElckmLdF4bqkkpKjE69V59mLpJKS5FWpCVBUZcpJKpYnnJchRkWPVJJSWJ7w+p7JzaOaSSuVJabPcVKWW7pJKTmeHC6lY9JJVLkRqmUkklJJ//Z"/>
          <p:cNvSpPr>
            <a:spLocks noChangeAspect="1" noChangeArrowheads="1"/>
          </p:cNvSpPr>
          <p:nvPr/>
        </p:nvSpPr>
        <p:spPr bwMode="auto">
          <a:xfrm>
            <a:off x="63500" y="-538163"/>
            <a:ext cx="1143000" cy="11049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1514" name="Picture 10" descr="http://upload.wikimedia.org/wikipedia/commons/9/9d/NIH_cit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2286000"/>
            <a:ext cx="2680136" cy="25908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295400" y="26670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pH 1 – 6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79864" y="319022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Corrosive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79864" y="371344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H</a:t>
            </a:r>
            <a:r>
              <a:rPr lang="en-US" sz="2800" baseline="30000" dirty="0"/>
              <a:t>+</a:t>
            </a:r>
            <a:r>
              <a:rPr lang="en-US" sz="2800" dirty="0"/>
              <a:t> ions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95400" y="4236660"/>
            <a:ext cx="2228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-</a:t>
            </a:r>
            <a:r>
              <a:rPr lang="en-US" sz="2800" dirty="0" err="1"/>
              <a:t>ic</a:t>
            </a:r>
            <a:r>
              <a:rPr lang="en-US" sz="2800" dirty="0"/>
              <a:t> or -</a:t>
            </a:r>
            <a:r>
              <a:rPr lang="en-US" sz="2800" dirty="0" err="1"/>
              <a:t>ous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1295400" y="4759880"/>
            <a:ext cx="3467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Reacts with metals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95400" y="2143780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2800" dirty="0"/>
              <a:t>Tart or sour taste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12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25094"/>
          </a:xfrm>
        </p:spPr>
        <p:txBody>
          <a:bodyPr/>
          <a:lstStyle/>
          <a:p>
            <a:r>
              <a:rPr lang="en-US" dirty="0"/>
              <a:t>Bases</a:t>
            </a:r>
          </a:p>
        </p:txBody>
      </p:sp>
      <p:pic>
        <p:nvPicPr>
          <p:cNvPr id="25602" name="Picture 2" descr="http://t1.gstatic.com/images?q=tbn:ANd9GcTclD0AxOIZenqR03AFBHFp4g8k5z7lBG47SSPB_sVeEdeX5esHz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2057400"/>
            <a:ext cx="3128048" cy="24384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181100" y="3125294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pH 8 – 14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65564" y="3648514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Caustic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65564" y="4171734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OH</a:t>
            </a:r>
            <a:r>
              <a:rPr lang="en-US" sz="2800" baseline="30000" dirty="0"/>
              <a:t>-</a:t>
            </a:r>
            <a:r>
              <a:rPr lang="en-US" sz="2800" dirty="0"/>
              <a:t> ions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81100" y="4694954"/>
            <a:ext cx="2228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Hydroxide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81100" y="5218174"/>
            <a:ext cx="3467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Most are hazardous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81100" y="25908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Slippery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81100" y="20574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Bitter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Characteristics Shared by Both Acids and Bases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00" y="1417638"/>
            <a:ext cx="8623300" cy="505936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Strong or weak electrolytes dependent on the number of ions present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Cause indicator color changes – will be observed in lab</a:t>
            </a:r>
          </a:p>
          <a:p>
            <a:pPr marL="457200" lvl="1" indent="0">
              <a:buNone/>
            </a:pPr>
            <a:r>
              <a:rPr lang="en-US" dirty="0"/>
              <a:t>Phenolphthalein</a:t>
            </a:r>
          </a:p>
          <a:p>
            <a:pPr marL="457200" lvl="1" indent="0">
              <a:buNone/>
            </a:pPr>
            <a:r>
              <a:rPr lang="en-US" dirty="0"/>
              <a:t>Litmus paper</a:t>
            </a:r>
          </a:p>
          <a:p>
            <a:pPr marL="457200" lvl="1" indent="0">
              <a:buNone/>
            </a:pPr>
            <a:r>
              <a:rPr lang="en-US" dirty="0"/>
              <a:t>pH paper</a:t>
            </a:r>
          </a:p>
          <a:p>
            <a:pPr marL="457200" lvl="1" indent="0">
              <a:buNone/>
            </a:pPr>
            <a:r>
              <a:rPr lang="en-US" dirty="0" err="1"/>
              <a:t>Bromothymol</a:t>
            </a:r>
            <a:r>
              <a:rPr lang="en-US" dirty="0"/>
              <a:t> Blue </a:t>
            </a:r>
          </a:p>
          <a:p>
            <a:pPr marL="457200" lvl="1" indent="0">
              <a:buNone/>
            </a:pPr>
            <a:r>
              <a:rPr lang="en-US" dirty="0"/>
              <a:t>Cabbage Juice 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    </a:t>
            </a:r>
          </a:p>
        </p:txBody>
      </p:sp>
      <p:sp>
        <p:nvSpPr>
          <p:cNvPr id="23554" name="AutoShape 2" descr="data:image/jpeg;base64,/9j/4AAQSkZJRgABAQAAAQABAAD/2wCEAAkGBhAQDxAPEBAPDw8NEA0PDw8PDQ8NDw8NFBAVFBQQEhIXGyYeFxkjGRISHy8gIycpLCwsFR4xNTAqNSYrLCkBCQoKDgwNFA8PFCkcFBgpKSkpKSkpKSkpKSkpKTUpKSkpKSkpKSkpKSkpKSkpKSkvKSkpKSkpKSkpKSkpKSkpKf/AABEIANoA5wMBIgACEQEDEQH/xAAbAAACAwEBAQAAAAAAAAAAAAAAAQIDBAUGB//EADcQAAIBAgMHAgIIBwEBAAAAAAABAgMRBCExBRJBUWGBkRNxMqEUIkJScrHB0QYVYpKi4fDxI//EABkBAQEBAQEBAAAAAAAAAAAAAAABAgQDBf/EACERAQACAgIDAQEBAQAAAAAAAAABAgMREiEEQVExE2EU/9oADAMBAAIRAxEAPwD6NYViQ7GhCwWJsRAiSQJBcAsFhgUKwWGBArCsSACG6PdJABHdGkMAFYLDABJBYYAKwWGwuULdBoYwIWDdJibAjYN0YBS3QGAACFcCB3E2tQM+NqOMVLgpJytyaefkBzxDvaKu1ryXuxpSesu0V+uoUGnFWeXAsUQhq3Ly5fuNNcl/l+4JIdgKpp8JW+a+ZX6s1qt5c48PeJfYjJWV+QE4TTJHPwWI36kt1fUgmnLg5t6I33IAYrjKAAAAsFguFwE2lqZ5Ytt2jHea14RXvL9inalaUHSl9jekp24XjZSNNOKsraWysBGKk/ifaK/Vlq7/ANzDdDdAT935v+ZCUpLS0unwssURNARp4lPJpp8nk/8AfYtRnrWtd5WzvyFgK+/Fy+zvSUesefm4GoAEAAICguIBkADXhgAGF7PcXelJw/pecSyNWorb0E+qZoC5NBRqrquxJzQ7hcoonWlwXdlcsI5r68m191ZI1MLk0FTpqKUYpJLgiQIZQgGAAMQXAYguICNWN4tOzTWjVyilS9NWjfd5fEv3RoqaP2BAVrELja/v+5YpDt/zVxemuSAHKxnr4mS+GG831saPTXIEBy3gqtZr1p7sNfThx92dSnTUUklZLJJcBJ5krhZkwALhAwEAEbAMGgAYkO4EXqIb1AB2GIAARIiBIYkMAGILgAmMTAYgAAnoyKCbyYICSGIABkSTIgJakiK17EwEMLAAAAAIBAA7hcQWATeYXCSBIKkhkUSCFcQJgBJMdyMRgO4gC4DE2AAFxiABVNBIdTTx+YkBK4XI3C4DbEAAKOvYsK4vN+xO4AAkADAQAIEIkAhiHcCIJEWxxAsQ0yG8NSAJIjclJlYFiGRgyTAAAQDAQIB2AB2AhUEmEmQ3gqxDIKQ98qmxXBsrdVJ2ZBZHXsTKovO5cGUQGCAVwAAFYYBcB2IyJIrmwIMnEgixAIkgBABBkhSAWmZZcomyyi7r2AmA7DsAhgACFJkrFdSQEJMUUEiSDQsCQ0ACZGcbk2RZRGBfFlCeZOi82u5GVwhiABDEA7iAABlUicmVsgcCdyMRgSuERDQAxDbFcohJakaUrNdciUiiU+XYDchkISuk+ZIAGIAGZ2ydaWVuLsl+pXcLAHcSHYqpIEAEAyNxsRRRvNOz05lqlZp/9YUkV1Xl48AltuBGlK6T6fMkRkgBgArgNohUlZNgQc9fAmyLenQxYrbEIdWuSuQ06KJI5eHxk55pWj1eZpjTfMK2NdV5GrfeXkx5cwUo89eoRrlbmiN+qM9lzIyXJgaXmYyqWKlB8/kShXU81xbXLMsDdhZ5Ncs+xeYcPK011yZvsAguOwpuyb5ZgZ607y/Crd3mJzSWbSXNuyObtDakaMbv4pXlZvT3POYvaU6jvJys9L/Vy/pjqbrXbqx4Yt3adQ9ZU2rRjrNdvrFX8/o85eDy2DW8/gnO3F3ivJ0FS/ppx9k5/Ns9eFXZHj4v9dr+e07a/kOO26T4nFlRjb4vCSIQw8PvNeGXhVf4Yfjv/wA3p8/1JR2nSf213ujz08IuEvJnnh5LTNdHYnCp/wA2Kfr1br3zjaS6O9glK8fdM8StpypStdxa8nf2ZtxTVp2z0ktL9TE0+OfJ43Hus7dzBVMmuWZpuYcOrS98uxtR5uGY0YAIiJIqrPh3Zajm7QxNt5c1b2tqFhz8fjJSbjH4dLrWT/Ypw2z0s5velwj9mPbiaMJTyv4fQvS5EamTVR2tbLgiSUnx/Qvo4VtZ5I1wwqXDyVjbn/R+cv1JLCrm/DOn6fsNQQ0bct4bk/kyHpyWjOu4IqlhYv8A0TQ5jd8mroyYijuJyhmvnF+/I6tXCNaZmSS8hWfA41zTurNZp8JW5HepTvFPmvmeWxFVU6mWTkldJZbl9ffU9BsypeCXFariuj+RVmNNhlx9S0bc9fwrNmk8x/EWP/8Apup/Cmn7cTURtvHSbT04mLlKrWlPNtt7q1UVwsufU006MYLNb0nrfPyyrDWV5cW7L8KHNuTske1KvpYsXtL6S/Yh6jesi2lgeLepohh4rge8Udn84hik1959rsIJfefhm9qPIFbka4LxqxP8RCNWS4nQlTi+BRUwK4EmhwiWetGNRWnG/J8V7MzRoOk1bOLeUuHs+pdVhKOqLKNRNWenI8prp4ZMcx3Dq7I2k39R36Xz7XPRU5XSfT5ni8PU9OazyTT14Hp9kYrfi76pt+eBz2h8zNSf10BBcDLmE5WTfJM5VeUZN35+HzN+Lf1JfhZyaMW73yWt3xIsLKMd1bvZPmdPCYVLN5s8xjMfu/DvW/PsdLBbWlFLWa6Rduy4ESXoWkiDmZ6eNU1xXRk/BUScxKRBxfXwCTAs3xxqFTRHfS/0Br1OZtFKOZZPHNJ7q72v/o5tSc3JtpSvxd3K3TguwWJQeHUpqUtV8K73uzo4N7skvvt+bHOjGTlndcbrIlKrNV8PHhvu7XFbvEsNb27052TfJNnzaW0/VnOT4zkvmz3+0qlqNW2vpzt/afNNnYSW47uzabXU9Mf6+j4ERymZbqWISyvlwz0OtgXFrJpv5nk3h5Rzev4mu+QqWMqxaccrcPrP82dNep/H0Y4xPT3DSsUyn0OLR/iGWSqQk7LVJs209q0pfa3fxRaPXb1aZVGKNQhvxlpKL7jjTfTygvpb6gRmVSXNpdyuVeMc3LTkCIaqkE1mc6tBQevsKrtbhFeMzl1sTK93fPju3/Uzbtm0b6balTea5L/szu/w7jF6ih99SXjM8iqsnK1275ZfsdT+H6jWLpx5P8znvGocfkUrGKdPoKAihnO+GqxEsjBbM24lamK5ARpRvovBOUMwWqLlFGmVcUWJj9EfpBB6j6j9V82DpiSfMKTl1ZXbMvS5i9NBFaIShkX7pCpoQZnIIL6yfL8waFTzYbiGmvO8WuEk15R4urBxk1bRtZHr60cjgbSw93dHrinUu/xbcbOU4plVWHTwavSsS9O/A7YfYrESw+mySbXFlzjYW4mb09oiFXqtcfkiccVLmu8UyX0ZB9G6mtN8TWI6Qfa36kKsr/Zj/l+5L0RqnwDOlEMPnf8AJstjh4rTK/ctVIl6RiYeVoQp01qkr+x0diYdOtGds48TJS1sdfZkLdzny9Q4PKtqsw9FCQiFHQDkfH0taujDWpWOhCFkRnBGWWClU4P/AML4MVTDciqziE01xiOxmjiOvYmsR7A0vHZFKrdCXq9P8kQTSQOK9ip1/wDrlcsUDS6asZq9WxGVST5hTwrebKsQpScma6OHLqeHSNEYhpnlROTjsGd5opq0k+BqOnpS2p28bWpWIex6LF7OT0RyMTs9rg/dHTTK+ph8iPbnVKiINI0Sw7XX3yZXKi/uvtmdEX37fSrkpb2rSYWfQTpPlLwxbnv4NcnpuPqe71HGxFR9yyNN8n+ROaTav1OKQNWHGD6L2zZpo4Ny0XdmLZI05MuasfkqqEDt4DDkcJs62p06VKxyXtt8nNl5JxQE90Dzci8RIRl5o2IuJMiFVSoJ8CDwiNDADL9D6h9D6mq4AZlgVzJxwiLwQEY0UiaiFxoAsFgBhTZFoLiZVQlAoqUEzSRK1vTm1dnQeqM09ix4Ox2GKxqJl7VyW+uG9kS4SF/K6n3n8zu2E0a3LUZ7OEtky4yJx2NzbZ2kh2G5P72n251LZkFwNcMOloi0aMbeVryFEnFCiWL9SMSLANAGX//Z"/>
          <p:cNvSpPr>
            <a:spLocks noChangeAspect="1" noChangeArrowheads="1"/>
          </p:cNvSpPr>
          <p:nvPr/>
        </p:nvSpPr>
        <p:spPr bwMode="auto">
          <a:xfrm>
            <a:off x="63500" y="-1003300"/>
            <a:ext cx="2200275" cy="2076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6" name="AutoShape 4" descr="data:image/jpeg;base64,/9j/4AAQSkZJRgABAQAAAQABAAD/2wCEAAkGBhAQDxAPEBAPDw8NEA0PDw8PDQ8NDw8NFBAVFBQQEhIXGyYeFxkjGRISHy8gIycpLCwsFR4xNTAqNSYrLCkBCQoKDgwNFA8PFCkcFBgpKSkpKSkpKSkpKSkpKTUpKSkpKSkpKSkpKSkpKSkpKSkvKSkpKSkpKSkpKSkpKSkpKf/AABEIANoA5wMBIgACEQEDEQH/xAAbAAACAwEBAQAAAAAAAAAAAAAAAQIDBAUGB//EADcQAAIBAgMHAgIIBwEBAAAAAAABAgMRBCExBRJBUWGBkRNxMqEUIkJScrHB0QYVYpKi4fDxI//EABkBAQEBAQEBAAAAAAAAAAAAAAABAgQDBf/EACERAQACAgIDAQEBAQAAAAAAAAABAgMREiEEQVExE2EU/9oADAMBAAIRAxEAPwD6NYViQ7GhCwWJsRAiSQJBcAsFhgUKwWGBArCsSACG6PdJABHdGkMAFYLDABJBYYAKwWGwuULdBoYwIWDdJibAjYN0YBS3QGAACFcCB3E2tQM+NqOMVLgpJytyaefkBzxDvaKu1ryXuxpSesu0V+uoUGnFWeXAsUQhq3Ly5fuNNcl/l+4JIdgKpp8JW+a+ZX6s1qt5c48PeJfYjJWV+QE4TTJHPwWI36kt1fUgmnLg5t6I33IAYrjKAAAAsFguFwE2lqZ5Ytt2jHea14RXvL9inalaUHSl9jekp24XjZSNNOKsraWysBGKk/ifaK/Vlq7/ANzDdDdAT935v+ZCUpLS0unwssURNARp4lPJpp8nk/8AfYtRnrWtd5WzvyFgK+/Fy+zvSUesefm4GoAEAAICguIBkADXhgAGF7PcXelJw/pecSyNWorb0E+qZoC5NBRqrquxJzQ7hcoonWlwXdlcsI5r68m191ZI1MLk0FTpqKUYpJLgiQIZQgGAAMQXAYguICNWN4tOzTWjVyilS9NWjfd5fEv3RoqaP2BAVrELja/v+5YpDt/zVxemuSAHKxnr4mS+GG831saPTXIEBy3gqtZr1p7sNfThx92dSnTUUklZLJJcBJ5krhZkwALhAwEAEbAMGgAYkO4EXqIb1AB2GIAARIiBIYkMAGILgAmMTAYgAAnoyKCbyYICSGIABkSTIgJakiK17EwEMLAAAAAIBAA7hcQWATeYXCSBIKkhkUSCFcQJgBJMdyMRgO4gC4DE2AAFxiABVNBIdTTx+YkBK4XI3C4DbEAAKOvYsK4vN+xO4AAkADAQAIEIkAhiHcCIJEWxxAsQ0yG8NSAJIjclJlYFiGRgyTAAAQDAQIB2AB2AhUEmEmQ3gqxDIKQ98qmxXBsrdVJ2ZBZHXsTKovO5cGUQGCAVwAAFYYBcB2IyJIrmwIMnEgixAIkgBABBkhSAWmZZcomyyi7r2AmA7DsAhgACFJkrFdSQEJMUUEiSDQsCQ0ACZGcbk2RZRGBfFlCeZOi82u5GVwhiABDEA7iAABlUicmVsgcCdyMRgSuERDQAxDbFcohJakaUrNdciUiiU+XYDchkISuk+ZIAGIAGZ2ydaWVuLsl+pXcLAHcSHYqpIEAEAyNxsRRRvNOz05lqlZp/9YUkV1Xl48AltuBGlK6T6fMkRkgBgArgNohUlZNgQc9fAmyLenQxYrbEIdWuSuQ06KJI5eHxk55pWj1eZpjTfMK2NdV5GrfeXkx5cwUo89eoRrlbmiN+qM9lzIyXJgaXmYyqWKlB8/kShXU81xbXLMsDdhZ5Ncs+xeYcPK011yZvsAguOwpuyb5ZgZ607y/Crd3mJzSWbSXNuyObtDakaMbv4pXlZvT3POYvaU6jvJys9L/Vy/pjqbrXbqx4Yt3adQ9ZU2rRjrNdvrFX8/o85eDy2DW8/gnO3F3ivJ0FS/ppx9k5/Ns9eFXZHj4v9dr+e07a/kOO26T4nFlRjb4vCSIQw8PvNeGXhVf4Yfjv/wA3p8/1JR2nSf213ujz08IuEvJnnh5LTNdHYnCp/wA2Kfr1br3zjaS6O9glK8fdM8StpypStdxa8nf2ZtxTVp2z0ktL9TE0+OfJ43Hus7dzBVMmuWZpuYcOrS98uxtR5uGY0YAIiJIqrPh3Zajm7QxNt5c1b2tqFhz8fjJSbjH4dLrWT/Ypw2z0s5velwj9mPbiaMJTyv4fQvS5EamTVR2tbLgiSUnx/Qvo4VtZ5I1wwqXDyVjbn/R+cv1JLCrm/DOn6fsNQQ0bct4bk/kyHpyWjOu4IqlhYv8A0TQ5jd8mroyYijuJyhmvnF+/I6tXCNaZmSS8hWfA41zTurNZp8JW5HepTvFPmvmeWxFVU6mWTkldJZbl9ffU9BsypeCXFariuj+RVmNNhlx9S0bc9fwrNmk8x/EWP/8Apup/Cmn7cTURtvHSbT04mLlKrWlPNtt7q1UVwsufU006MYLNb0nrfPyyrDWV5cW7L8KHNuTske1KvpYsXtL6S/Yh6jesi2lgeLepohh4rge8Udn84hik1959rsIJfefhm9qPIFbka4LxqxP8RCNWS4nQlTi+BRUwK4EmhwiWetGNRWnG/J8V7MzRoOk1bOLeUuHs+pdVhKOqLKNRNWenI8prp4ZMcx3Dq7I2k39R36Xz7XPRU5XSfT5ni8PU9OazyTT14Hp9kYrfi76pt+eBz2h8zNSf10BBcDLmE5WTfJM5VeUZN35+HzN+Lf1JfhZyaMW73yWt3xIsLKMd1bvZPmdPCYVLN5s8xjMfu/DvW/PsdLBbWlFLWa6Rduy4ESXoWkiDmZ6eNU1xXRk/BUScxKRBxfXwCTAs3xxqFTRHfS/0Br1OZtFKOZZPHNJ7q72v/o5tSc3JtpSvxd3K3TguwWJQeHUpqUtV8K73uzo4N7skvvt+bHOjGTlndcbrIlKrNV8PHhvu7XFbvEsNb27052TfJNnzaW0/VnOT4zkvmz3+0qlqNW2vpzt/afNNnYSW47uzabXU9Mf6+j4ERymZbqWISyvlwz0OtgXFrJpv5nk3h5Rzev4mu+QqWMqxaccrcPrP82dNep/H0Y4xPT3DSsUyn0OLR/iGWSqQk7LVJs209q0pfa3fxRaPXb1aZVGKNQhvxlpKL7jjTfTygvpb6gRmVSXNpdyuVeMc3LTkCIaqkE1mc6tBQevsKrtbhFeMzl1sTK93fPju3/Uzbtm0b6balTea5L/szu/w7jF6ih99SXjM8iqsnK1275ZfsdT+H6jWLpx5P8znvGocfkUrGKdPoKAihnO+GqxEsjBbM24lamK5ARpRvovBOUMwWqLlFGmVcUWJj9EfpBB6j6j9V82DpiSfMKTl1ZXbMvS5i9NBFaIShkX7pCpoQZnIIL6yfL8waFTzYbiGmvO8WuEk15R4urBxk1bRtZHr60cjgbSw93dHrinUu/xbcbOU4plVWHTwavSsS9O/A7YfYrESw+mySbXFlzjYW4mb09oiFXqtcfkiccVLmu8UyX0ZB9G6mtN8TWI6Qfa36kKsr/Zj/l+5L0RqnwDOlEMPnf8AJstjh4rTK/ctVIl6RiYeVoQp01qkr+x0diYdOtGds48TJS1sdfZkLdzny9Q4PKtqsw9FCQiFHQDkfH0taujDWpWOhCFkRnBGWWClU4P/AML4MVTDciqziE01xiOxmjiOvYmsR7A0vHZFKrdCXq9P8kQTSQOK9ip1/wDrlcsUDS6asZq9WxGVST5hTwrebKsQpScma6OHLqeHSNEYhpnlROTjsGd5opq0k+BqOnpS2p28bWpWIex6LF7OT0RyMTs9rg/dHTTK+ph8iPbnVKiINI0Sw7XX3yZXKi/uvtmdEX37fSrkpb2rSYWfQTpPlLwxbnv4NcnpuPqe71HGxFR9yyNN8n+ROaTav1OKQNWHGD6L2zZpo4Ny0XdmLZI05MuasfkqqEDt4DDkcJs62p06VKxyXtt8nNl5JxQE90Dzci8RIRl5o2IuJMiFVSoJ8CDwiNDADL9D6h9D6mq4AZlgVzJxwiLwQEY0UiaiFxoAsFgBhTZFoLiZVQlAoqUEzSRK1vTm1dnQeqM09ix4Ox2GKxqJl7VyW+uG9kS4SF/K6n3n8zu2E0a3LUZ7OEtky4yJx2NzbZ2kh2G5P72n251LZkFwNcMOloi0aMbeVryFEnFCiWL9SMSLANAGX//Z"/>
          <p:cNvSpPr>
            <a:spLocks noChangeAspect="1" noChangeArrowheads="1"/>
          </p:cNvSpPr>
          <p:nvPr/>
        </p:nvSpPr>
        <p:spPr bwMode="auto">
          <a:xfrm>
            <a:off x="63500" y="-1003300"/>
            <a:ext cx="2200275" cy="2076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8" name="AutoShape 6" descr="data:image/jpeg;base64,/9j/4AAQSkZJRgABAQAAAQABAAD/2wCEAAkGBhAQDxAPEBAPDw8NEA0PDw8PDQ8NDw8NFBAVFBQQEhIXGyYeFxkjGRISHy8gIycpLCwsFR4xNTAqNSYrLCkBCQoKDgwNFA8PFCkcFBgpKSkpKSkpKSkpKSkpKTUpKSkpKSkpKSkpKSkpKSkpKSkvKSkpKSkpKSkpKSkpKSkpKf/AABEIANoA5wMBIgACEQEDEQH/xAAbAAACAwEBAQAAAAAAAAAAAAAAAQIDBAUGB//EADcQAAIBAgMHAgIIBwEBAAAAAAABAgMRBCExBRJBUWGBkRNxMqEUIkJScrHB0QYVYpKi4fDxI//EABkBAQEBAQEBAAAAAAAAAAAAAAABAgQDBf/EACERAQACAgIDAQEBAQAAAAAAAAABAgMREiEEQVExE2EU/9oADAMBAAIRAxEAPwD6NYViQ7GhCwWJsRAiSQJBcAsFhgUKwWGBArCsSACG6PdJABHdGkMAFYLDABJBYYAKwWGwuULdBoYwIWDdJibAjYN0YBS3QGAACFcCB3E2tQM+NqOMVLgpJytyaefkBzxDvaKu1ryXuxpSesu0V+uoUGnFWeXAsUQhq3Ly5fuNNcl/l+4JIdgKpp8JW+a+ZX6s1qt5c48PeJfYjJWV+QE4TTJHPwWI36kt1fUgmnLg5t6I33IAYrjKAAAAsFguFwE2lqZ5Ytt2jHea14RXvL9inalaUHSl9jekp24XjZSNNOKsraWysBGKk/ifaK/Vlq7/ANzDdDdAT935v+ZCUpLS0unwssURNARp4lPJpp8nk/8AfYtRnrWtd5WzvyFgK+/Fy+zvSUesefm4GoAEAAICguIBkADXhgAGF7PcXelJw/pecSyNWorb0E+qZoC5NBRqrquxJzQ7hcoonWlwXdlcsI5r68m191ZI1MLk0FTpqKUYpJLgiQIZQgGAAMQXAYguICNWN4tOzTWjVyilS9NWjfd5fEv3RoqaP2BAVrELja/v+5YpDt/zVxemuSAHKxnr4mS+GG831saPTXIEBy3gqtZr1p7sNfThx92dSnTUUklZLJJcBJ5krhZkwALhAwEAEbAMGgAYkO4EXqIb1AB2GIAARIiBIYkMAGILgAmMTAYgAAnoyKCbyYICSGIABkSTIgJakiK17EwEMLAAAAAIBAA7hcQWATeYXCSBIKkhkUSCFcQJgBJMdyMRgO4gC4DE2AAFxiABVNBIdTTx+YkBK4XI3C4DbEAAKOvYsK4vN+xO4AAkADAQAIEIkAhiHcCIJEWxxAsQ0yG8NSAJIjclJlYFiGRgyTAAAQDAQIB2AB2AhUEmEmQ3gqxDIKQ98qmxXBsrdVJ2ZBZHXsTKovO5cGUQGCAVwAAFYYBcB2IyJIrmwIMnEgixAIkgBABBkhSAWmZZcomyyi7r2AmA7DsAhgACFJkrFdSQEJMUUEiSDQsCQ0ACZGcbk2RZRGBfFlCeZOi82u5GVwhiABDEA7iAABlUicmVsgcCdyMRgSuERDQAxDbFcohJakaUrNdciUiiU+XYDchkISuk+ZIAGIAGZ2ydaWVuLsl+pXcLAHcSHYqpIEAEAyNxsRRRvNOz05lqlZp/9YUkV1Xl48AltuBGlK6T6fMkRkgBgArgNohUlZNgQc9fAmyLenQxYrbEIdWuSuQ06KJI5eHxk55pWj1eZpjTfMK2NdV5GrfeXkx5cwUo89eoRrlbmiN+qM9lzIyXJgaXmYyqWKlB8/kShXU81xbXLMsDdhZ5Ncs+xeYcPK011yZvsAguOwpuyb5ZgZ607y/Crd3mJzSWbSXNuyObtDakaMbv4pXlZvT3POYvaU6jvJys9L/Vy/pjqbrXbqx4Yt3adQ9ZU2rRjrNdvrFX8/o85eDy2DW8/gnO3F3ivJ0FS/ppx9k5/Ns9eFXZHj4v9dr+e07a/kOO26T4nFlRjb4vCSIQw8PvNeGXhVf4Yfjv/wA3p8/1JR2nSf213ujz08IuEvJnnh5LTNdHYnCp/wA2Kfr1br3zjaS6O9glK8fdM8StpypStdxa8nf2ZtxTVp2z0ktL9TE0+OfJ43Hus7dzBVMmuWZpuYcOrS98uxtR5uGY0YAIiJIqrPh3Zajm7QxNt5c1b2tqFhz8fjJSbjH4dLrWT/Ypw2z0s5velwj9mPbiaMJTyv4fQvS5EamTVR2tbLgiSUnx/Qvo4VtZ5I1wwqXDyVjbn/R+cv1JLCrm/DOn6fsNQQ0bct4bk/kyHpyWjOu4IqlhYv8A0TQ5jd8mroyYijuJyhmvnF+/I6tXCNaZmSS8hWfA41zTurNZp8JW5HepTvFPmvmeWxFVU6mWTkldJZbl9ffU9BsypeCXFariuj+RVmNNhlx9S0bc9fwrNmk8x/EWP/8Apup/Cmn7cTURtvHSbT04mLlKrWlPNtt7q1UVwsufU006MYLNb0nrfPyyrDWV5cW7L8KHNuTske1KvpYsXtL6S/Yh6jesi2lgeLepohh4rge8Udn84hik1959rsIJfefhm9qPIFbka4LxqxP8RCNWS4nQlTi+BRUwK4EmhwiWetGNRWnG/J8V7MzRoOk1bOLeUuHs+pdVhKOqLKNRNWenI8prp4ZMcx3Dq7I2k39R36Xz7XPRU5XSfT5ni8PU9OazyTT14Hp9kYrfi76pt+eBz2h8zNSf10BBcDLmE5WTfJM5VeUZN35+HzN+Lf1JfhZyaMW73yWt3xIsLKMd1bvZPmdPCYVLN5s8xjMfu/DvW/PsdLBbWlFLWa6Rduy4ESXoWkiDmZ6eNU1xXRk/BUScxKRBxfXwCTAs3xxqFTRHfS/0Br1OZtFKOZZPHNJ7q72v/o5tSc3JtpSvxd3K3TguwWJQeHUpqUtV8K73uzo4N7skvvt+bHOjGTlndcbrIlKrNV8PHhvu7XFbvEsNb27052TfJNnzaW0/VnOT4zkvmz3+0qlqNW2vpzt/afNNnYSW47uzabXU9Mf6+j4ERymZbqWISyvlwz0OtgXFrJpv5nk3h5Rzev4mu+QqWMqxaccrcPrP82dNep/H0Y4xPT3DSsUyn0OLR/iGWSqQk7LVJs209q0pfa3fxRaPXb1aZVGKNQhvxlpKL7jjTfTygvpb6gRmVSXNpdyuVeMc3LTkCIaqkE1mc6tBQevsKrtbhFeMzl1sTK93fPju3/Uzbtm0b6balTea5L/szu/w7jF6ih99SXjM8iqsnK1275ZfsdT+H6jWLpx5P8znvGocfkUrGKdPoKAihnO+GqxEsjBbM24lamK5ARpRvovBOUMwWqLlFGmVcUWJj9EfpBB6j6j9V82DpiSfMKTl1ZXbMvS5i9NBFaIShkX7pCpoQZnIIL6yfL8waFTzYbiGmvO8WuEk15R4urBxk1bRtZHr60cjgbSw93dHrinUu/xbcbOU4plVWHTwavSsS9O/A7YfYrESw+mySbXFlzjYW4mb09oiFXqtcfkiccVLmu8UyX0ZB9G6mtN8TWI6Qfa36kKsr/Zj/l+5L0RqnwDOlEMPnf8AJstjh4rTK/ctVIl6RiYeVoQp01qkr+x0diYdOtGds48TJS1sdfZkLdzny9Q4PKtqsw9FCQiFHQDkfH0taujDWpWOhCFkRnBGWWClU4P/AML4MVTDciqziE01xiOxmjiOvYmsR7A0vHZFKrdCXq9P8kQTSQOK9ip1/wDrlcsUDS6asZq9WxGVST5hTwrebKsQpScma6OHLqeHSNEYhpnlROTjsGd5opq0k+BqOnpS2p28bWpWIex6LF7OT0RyMTs9rg/dHTTK+ph8iPbnVKiINI0Sw7XX3yZXKi/uvtmdEX37fSrkpb2rSYWfQTpPlLwxbnv4NcnpuPqe71HGxFR9yyNN8n+ROaTav1OKQNWHGD6L2zZpo4Ny0XdmLZI05MuasfkqqEDt4DDkcJs62p06VKxyXtt8nNl5JxQE90Dzci8RIRl5o2IuJMiFVSoJ8CDwiNDADL9D6h9D6mq4AZlgVzJxwiLwQEY0UiaiFxoAsFgBhTZFoLiZVQlAoqUEzSRK1vTm1dnQeqM09ix4Ox2GKxqJl7VyW+uG9kS4SF/K6n3n8zu2E0a3LUZ7OEtky4yJx2NzbZ2kh2G5P72n251LZkFwNcMOloi0aMbeVryFEnFCiWL9SMSLANAGX//Z"/>
          <p:cNvSpPr>
            <a:spLocks noChangeAspect="1" noChangeArrowheads="1"/>
          </p:cNvSpPr>
          <p:nvPr/>
        </p:nvSpPr>
        <p:spPr bwMode="auto">
          <a:xfrm>
            <a:off x="63500" y="-1003300"/>
            <a:ext cx="2200275" cy="2076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0" name="AutoShape 8" descr="data:image/jpeg;base64,/9j/4AAQSkZJRgABAQAAAQABAAD/2wCEAAkGBhAQDxAPEBAPDw8NEA0PDw8PDQ8NDw8NFBAVFBQQEhIXGyYeFxkjGRISHy8gIycpLCwsFR4xNTAqNSYrLCkBCQoKDgwNFA8PFCkcFBgpKSkpKSkpKSkpKSkpKTUpKSkpKSkpKSkpKSkpKSkpKSkvKSkpKSkpKSkpKSkpKSkpKf/AABEIANoA5wMBIgACEQEDEQH/xAAbAAACAwEBAQAAAAAAAAAAAAAAAQIDBAUGB//EADcQAAIBAgMHAgIIBwEBAAAAAAABAgMRBCExBRJBUWGBkRNxMqEUIkJScrHB0QYVYpKi4fDxI//EABkBAQEBAQEBAAAAAAAAAAAAAAABAgQDBf/EACERAQACAgIDAQEBAQAAAAAAAAABAgMREiEEQVExE2EU/9oADAMBAAIRAxEAPwD6NYViQ7GhCwWJsRAiSQJBcAsFhgUKwWGBArCsSACG6PdJABHdGkMAFYLDABJBYYAKwWGwuULdBoYwIWDdJibAjYN0YBS3QGAACFcCB3E2tQM+NqOMVLgpJytyaefkBzxDvaKu1ryXuxpSesu0V+uoUGnFWeXAsUQhq3Ly5fuNNcl/l+4JIdgKpp8JW+a+ZX6s1qt5c48PeJfYjJWV+QE4TTJHPwWI36kt1fUgmnLg5t6I33IAYrjKAAAAsFguFwE2lqZ5Ytt2jHea14RXvL9inalaUHSl9jekp24XjZSNNOKsraWysBGKk/ifaK/Vlq7/ANzDdDdAT935v+ZCUpLS0unwssURNARp4lPJpp8nk/8AfYtRnrWtd5WzvyFgK+/Fy+zvSUesefm4GoAEAAICguIBkADXhgAGF7PcXelJw/pecSyNWorb0E+qZoC5NBRqrquxJzQ7hcoonWlwXdlcsI5r68m191ZI1MLk0FTpqKUYpJLgiQIZQgGAAMQXAYguICNWN4tOzTWjVyilS9NWjfd5fEv3RoqaP2BAVrELja/v+5YpDt/zVxemuSAHKxnr4mS+GG831saPTXIEBy3gqtZr1p7sNfThx92dSnTUUklZLJJcBJ5krhZkwALhAwEAEbAMGgAYkO4EXqIb1AB2GIAARIiBIYkMAGILgAmMTAYgAAnoyKCbyYICSGIABkSTIgJakiK17EwEMLAAAAAIBAA7hcQWATeYXCSBIKkhkUSCFcQJgBJMdyMRgO4gC4DE2AAFxiABVNBIdTTx+YkBK4XI3C4DbEAAKOvYsK4vN+xO4AAkADAQAIEIkAhiHcCIJEWxxAsQ0yG8NSAJIjclJlYFiGRgyTAAAQDAQIB2AB2AhUEmEmQ3gqxDIKQ98qmxXBsrdVJ2ZBZHXsTKovO5cGUQGCAVwAAFYYBcB2IyJIrmwIMnEgixAIkgBABBkhSAWmZZcomyyi7r2AmA7DsAhgACFJkrFdSQEJMUUEiSDQsCQ0ACZGcbk2RZRGBfFlCeZOi82u5GVwhiABDEA7iAABlUicmVsgcCdyMRgSuERDQAxDbFcohJakaUrNdciUiiU+XYDchkISuk+ZIAGIAGZ2ydaWVuLsl+pXcLAHcSHYqpIEAEAyNxsRRRvNOz05lqlZp/9YUkV1Xl48AltuBGlK6T6fMkRkgBgArgNohUlZNgQc9fAmyLenQxYrbEIdWuSuQ06KJI5eHxk55pWj1eZpjTfMK2NdV5GrfeXkx5cwUo89eoRrlbmiN+qM9lzIyXJgaXmYyqWKlB8/kShXU81xbXLMsDdhZ5Ncs+xeYcPK011yZvsAguOwpuyb5ZgZ607y/Crd3mJzSWbSXNuyObtDakaMbv4pXlZvT3POYvaU6jvJys9L/Vy/pjqbrXbqx4Yt3adQ9ZU2rRjrNdvrFX8/o85eDy2DW8/gnO3F3ivJ0FS/ppx9k5/Ns9eFXZHj4v9dr+e07a/kOO26T4nFlRjb4vCSIQw8PvNeGXhVf4Yfjv/wA3p8/1JR2nSf213ujz08IuEvJnnh5LTNdHYnCp/wA2Kfr1br3zjaS6O9glK8fdM8StpypStdxa8nf2ZtxTVp2z0ktL9TE0+OfJ43Hus7dzBVMmuWZpuYcOrS98uxtR5uGY0YAIiJIqrPh3Zajm7QxNt5c1b2tqFhz8fjJSbjH4dLrWT/Ypw2z0s5velwj9mPbiaMJTyv4fQvS5EamTVR2tbLgiSUnx/Qvo4VtZ5I1wwqXDyVjbn/R+cv1JLCrm/DOn6fsNQQ0bct4bk/kyHpyWjOu4IqlhYv8A0TQ5jd8mroyYijuJyhmvnF+/I6tXCNaZmSS8hWfA41zTurNZp8JW5HepTvFPmvmeWxFVU6mWTkldJZbl9ffU9BsypeCXFariuj+RVmNNhlx9S0bc9fwrNmk8x/EWP/8Apup/Cmn7cTURtvHSbT04mLlKrWlPNtt7q1UVwsufU006MYLNb0nrfPyyrDWV5cW7L8KHNuTske1KvpYsXtL6S/Yh6jesi2lgeLepohh4rge8Udn84hik1959rsIJfefhm9qPIFbka4LxqxP8RCNWS4nQlTi+BRUwK4EmhwiWetGNRWnG/J8V7MzRoOk1bOLeUuHs+pdVhKOqLKNRNWenI8prp4ZMcx3Dq7I2k39R36Xz7XPRU5XSfT5ni8PU9OazyTT14Hp9kYrfi76pt+eBz2h8zNSf10BBcDLmE5WTfJM5VeUZN35+HzN+Lf1JfhZyaMW73yWt3xIsLKMd1bvZPmdPCYVLN5s8xjMfu/DvW/PsdLBbWlFLWa6Rduy4ESXoWkiDmZ6eNU1xXRk/BUScxKRBxfXwCTAs3xxqFTRHfS/0Br1OZtFKOZZPHNJ7q72v/o5tSc3JtpSvxd3K3TguwWJQeHUpqUtV8K73uzo4N7skvvt+bHOjGTlndcbrIlKrNV8PHhvu7XFbvEsNb27052TfJNnzaW0/VnOT4zkvmz3+0qlqNW2vpzt/afNNnYSW47uzabXU9Mf6+j4ERymZbqWISyvlwz0OtgXFrJpv5nk3h5Rzev4mu+QqWMqxaccrcPrP82dNep/H0Y4xPT3DSsUyn0OLR/iGWSqQk7LVJs209q0pfa3fxRaPXb1aZVGKNQhvxlpKL7jjTfTygvpb6gRmVSXNpdyuVeMc3LTkCIaqkE1mc6tBQevsKrtbhFeMzl1sTK93fPju3/Uzbtm0b6balTea5L/szu/w7jF6ih99SXjM8iqsnK1275ZfsdT+H6jWLpx5P8znvGocfkUrGKdPoKAihnO+GqxEsjBbM24lamK5ARpRvovBOUMwWqLlFGmVcUWJj9EfpBB6j6j9V82DpiSfMKTl1ZXbMvS5i9NBFaIShkX7pCpoQZnIIL6yfL8waFTzYbiGmvO8WuEk15R4urBxk1bRtZHr60cjgbSw93dHrinUu/xbcbOU4plVWHTwavSsS9O/A7YfYrESw+mySbXFlzjYW4mb09oiFXqtcfkiccVLmu8UyX0ZB9G6mtN8TWI6Qfa36kKsr/Zj/l+5L0RqnwDOlEMPnf8AJstjh4rTK/ctVIl6RiYeVoQp01qkr+x0diYdOtGds48TJS1sdfZkLdzny9Q4PKtqsw9FCQiFHQDkfH0taujDWpWOhCFkRnBGWWClU4P/AML4MVTDciqziE01xiOxmjiOvYmsR7A0vHZFKrdCXq9P8kQTSQOK9ip1/wDrlcsUDS6asZq9WxGVST5hTwrebKsQpScma6OHLqeHSNEYhpnlROTjsGd5opq0k+BqOnpS2p28bWpWIex6LF7OT0RyMTs9rg/dHTTK+ph8iPbnVKiINI0Sw7XX3yZXKi/uvtmdEX37fSrkpb2rSYWfQTpPlLwxbnv4NcnpuPqe71HGxFR9yyNN8n+ROaTav1OKQNWHGD6L2zZpo4Ny0XdmLZI05MuasfkqqEDt4DDkcJs62p06VKxyXtt8nNl5JxQE90Dzci8RIRl5o2IuJMiFVSoJ8CDwiNDADL9D6h9D6mq4AZlgVzJxwiLwQEY0UiaiFxoAsFgBhTZFoLiZVQlAoqUEzSRK1vTm1dnQeqM09ix4Ox2GKxqJl7VyW+uG9kS4SF/K6n3n8zu2E0a3LUZ7OEtky4yJx2NzbZ2kh2G5P72n251LZkFwNcMOloi0aMbeVryFEnFCiWL9SMSLANAGX//Z"/>
          <p:cNvSpPr>
            <a:spLocks noChangeAspect="1" noChangeArrowheads="1"/>
          </p:cNvSpPr>
          <p:nvPr/>
        </p:nvSpPr>
        <p:spPr bwMode="auto">
          <a:xfrm>
            <a:off x="63500" y="-1003300"/>
            <a:ext cx="2200275" cy="2076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3562" name="Picture 10" descr="http://www.titrations.info/img/phenolphthalein-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3505200"/>
            <a:ext cx="3018486" cy="285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71020"/>
            <a:ext cx="7772400" cy="1470025"/>
          </a:xfrm>
        </p:spPr>
        <p:txBody>
          <a:bodyPr/>
          <a:lstStyle/>
          <a:p>
            <a:r>
              <a:rPr lang="en-US" dirty="0"/>
              <a:t>Strong Acids and Bases vs. Weak Acids and Bases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8449" y="1923683"/>
            <a:ext cx="8302302" cy="4280367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The more an acid or base dissociates (breaks apart) in solution the more ions it releases causing it to be “stronger”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Concentration is </a:t>
            </a:r>
            <a:r>
              <a:rPr lang="en-US" b="1" dirty="0">
                <a:solidFill>
                  <a:schemeClr val="tx1"/>
                </a:solidFill>
              </a:rPr>
              <a:t>NOT</a:t>
            </a:r>
            <a:r>
              <a:rPr lang="en-US" dirty="0">
                <a:solidFill>
                  <a:schemeClr val="tx1"/>
                </a:solidFill>
              </a:rPr>
              <a:t> the same as “strength” </a:t>
            </a:r>
          </a:p>
          <a:p>
            <a:r>
              <a:rPr lang="en-US" dirty="0">
                <a:solidFill>
                  <a:schemeClr val="tx1"/>
                </a:solidFill>
              </a:rPr>
              <a:t>Strong Acid:    </a:t>
            </a:r>
            <a:r>
              <a:rPr lang="en-US" dirty="0" err="1">
                <a:solidFill>
                  <a:schemeClr val="tx1"/>
                </a:solidFill>
              </a:rPr>
              <a:t>HCl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  H</a:t>
            </a:r>
            <a:r>
              <a:rPr lang="en-US" baseline="30000" dirty="0">
                <a:solidFill>
                  <a:schemeClr val="tx1"/>
                </a:solidFill>
                <a:sym typeface="Wingdings" panose="05000000000000000000" pitchFamily="2" charset="2"/>
              </a:rPr>
              <a:t>+</a:t>
            </a:r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   +    Cl</a:t>
            </a:r>
            <a:r>
              <a:rPr lang="en-US" baseline="30000" dirty="0">
                <a:solidFill>
                  <a:schemeClr val="tx1"/>
                </a:solidFill>
                <a:sym typeface="Wingdings" panose="05000000000000000000" pitchFamily="2" charset="2"/>
              </a:rPr>
              <a:t>-</a:t>
            </a:r>
          </a:p>
          <a:p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Complete dissociation – all ions - irreversible </a:t>
            </a:r>
          </a:p>
          <a:p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Weak Acid:  HC</a:t>
            </a:r>
            <a:r>
              <a:rPr lang="en-US" baseline="-25000" dirty="0">
                <a:solidFill>
                  <a:schemeClr val="tx1"/>
                </a:solidFill>
                <a:sym typeface="Wingdings" panose="05000000000000000000" pitchFamily="2" charset="2"/>
              </a:rPr>
              <a:t>2</a:t>
            </a:r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H</a:t>
            </a:r>
            <a:r>
              <a:rPr lang="en-US" baseline="-25000" dirty="0">
                <a:solidFill>
                  <a:schemeClr val="tx1"/>
                </a:solidFill>
                <a:sym typeface="Wingdings" panose="05000000000000000000" pitchFamily="2" charset="2"/>
              </a:rPr>
              <a:t>3</a:t>
            </a:r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O</a:t>
            </a:r>
            <a:r>
              <a:rPr lang="en-US" baseline="-25000" dirty="0">
                <a:solidFill>
                  <a:schemeClr val="tx1"/>
                </a:solidFill>
                <a:sym typeface="Wingdings" panose="05000000000000000000" pitchFamily="2" charset="2"/>
              </a:rPr>
              <a:t>2</a:t>
            </a:r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            H</a:t>
            </a:r>
            <a:r>
              <a:rPr lang="en-US" baseline="30000" dirty="0">
                <a:solidFill>
                  <a:schemeClr val="tx1"/>
                </a:solidFill>
                <a:sym typeface="Wingdings" panose="05000000000000000000" pitchFamily="2" charset="2"/>
              </a:rPr>
              <a:t>+</a:t>
            </a:r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  +  C</a:t>
            </a:r>
            <a:r>
              <a:rPr lang="en-US" baseline="-25000" dirty="0">
                <a:solidFill>
                  <a:schemeClr val="tx1"/>
                </a:solidFill>
                <a:sym typeface="Wingdings" panose="05000000000000000000" pitchFamily="2" charset="2"/>
              </a:rPr>
              <a:t>2</a:t>
            </a:r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H</a:t>
            </a:r>
            <a:r>
              <a:rPr lang="en-US" baseline="-25000" dirty="0">
                <a:solidFill>
                  <a:schemeClr val="tx1"/>
                </a:solidFill>
                <a:sym typeface="Wingdings" panose="05000000000000000000" pitchFamily="2" charset="2"/>
              </a:rPr>
              <a:t>3</a:t>
            </a:r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O</a:t>
            </a:r>
            <a:r>
              <a:rPr lang="en-US" baseline="-25000" dirty="0">
                <a:solidFill>
                  <a:schemeClr val="tx1"/>
                </a:solidFill>
                <a:sym typeface="Wingdings" panose="05000000000000000000" pitchFamily="2" charset="2"/>
              </a:rPr>
              <a:t>2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aseline="30000" dirty="0">
                <a:solidFill>
                  <a:schemeClr val="tx1"/>
                </a:solidFill>
              </a:rPr>
              <a:t>–</a:t>
            </a:r>
          </a:p>
          <a:p>
            <a:r>
              <a:rPr lang="en-US" dirty="0">
                <a:solidFill>
                  <a:schemeClr val="tx1"/>
                </a:solidFill>
              </a:rPr>
              <a:t>Partial</a:t>
            </a:r>
            <a:r>
              <a:rPr lang="en-US" baseline="30000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dissociation – some ions - reversible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32" name="Picture 8" descr="http://www.800mainstreet.com/7/0007-006rever_Image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5105400"/>
            <a:ext cx="61722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71014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85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>Self-Ionization of Water</a:t>
            </a:r>
            <a:br>
              <a:rPr lang="en-US" dirty="0"/>
            </a:br>
            <a:r>
              <a:rPr lang="en-US" dirty="0"/>
              <a:t>H</a:t>
            </a:r>
            <a:r>
              <a:rPr lang="en-US" baseline="-25000" dirty="0"/>
              <a:t>2</a:t>
            </a:r>
            <a:r>
              <a:rPr lang="en-US" dirty="0"/>
              <a:t>0         H</a:t>
            </a:r>
            <a:r>
              <a:rPr lang="en-US" baseline="30000" dirty="0"/>
              <a:t>+</a:t>
            </a:r>
            <a:r>
              <a:rPr lang="en-US" dirty="0"/>
              <a:t> + OH</a:t>
            </a:r>
            <a:r>
              <a:rPr lang="en-US" baseline="30000" dirty="0"/>
              <a:t>-</a:t>
            </a:r>
            <a:br>
              <a:rPr lang="en-US" baseline="30000" dirty="0"/>
            </a:br>
            <a:r>
              <a:rPr lang="en-US" dirty="0"/>
              <a:t>Equal amounts of H</a:t>
            </a:r>
            <a:r>
              <a:rPr lang="en-US" baseline="30000" dirty="0"/>
              <a:t>+</a:t>
            </a:r>
            <a:r>
              <a:rPr lang="en-US" dirty="0"/>
              <a:t> and OH</a:t>
            </a:r>
            <a:r>
              <a:rPr lang="en-US" baseline="30000" dirty="0"/>
              <a:t>-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55575" y="2566987"/>
            <a:ext cx="9067800" cy="35814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Concentration = [H</a:t>
            </a:r>
            <a:r>
              <a:rPr lang="en-US" baseline="30000" dirty="0">
                <a:solidFill>
                  <a:schemeClr val="tx1"/>
                </a:solidFill>
              </a:rPr>
              <a:t>+</a:t>
            </a:r>
            <a:r>
              <a:rPr lang="en-US" dirty="0">
                <a:solidFill>
                  <a:schemeClr val="tx1"/>
                </a:solidFill>
              </a:rPr>
              <a:t>]  =  [OH</a:t>
            </a:r>
            <a:r>
              <a:rPr lang="en-US" baseline="30000" dirty="0">
                <a:solidFill>
                  <a:schemeClr val="tx1"/>
                </a:solidFill>
              </a:rPr>
              <a:t>-</a:t>
            </a:r>
            <a:r>
              <a:rPr lang="en-US" dirty="0">
                <a:solidFill>
                  <a:schemeClr val="tx1"/>
                </a:solidFill>
              </a:rPr>
              <a:t>] = 1.0 x 10</a:t>
            </a:r>
            <a:r>
              <a:rPr lang="en-US" baseline="30000" dirty="0">
                <a:solidFill>
                  <a:schemeClr val="tx1"/>
                </a:solidFill>
              </a:rPr>
              <a:t>-7</a:t>
            </a:r>
            <a:r>
              <a:rPr lang="en-US" dirty="0">
                <a:solidFill>
                  <a:schemeClr val="tx1"/>
                </a:solidFill>
              </a:rPr>
              <a:t>M</a:t>
            </a:r>
          </a:p>
          <a:p>
            <a:r>
              <a:rPr lang="en-US" dirty="0">
                <a:solidFill>
                  <a:schemeClr val="tx1"/>
                </a:solidFill>
              </a:rPr>
              <a:t>Therefore water is neutral  </a:t>
            </a:r>
          </a:p>
          <a:p>
            <a:r>
              <a:rPr lang="en-US" dirty="0">
                <a:solidFill>
                  <a:schemeClr val="tx1"/>
                </a:solidFill>
              </a:rPr>
              <a:t>If [H</a:t>
            </a:r>
            <a:r>
              <a:rPr lang="en-US" baseline="30000" dirty="0">
                <a:solidFill>
                  <a:schemeClr val="tx1"/>
                </a:solidFill>
              </a:rPr>
              <a:t>+</a:t>
            </a:r>
            <a:r>
              <a:rPr lang="en-US" dirty="0">
                <a:solidFill>
                  <a:schemeClr val="tx1"/>
                </a:solidFill>
              </a:rPr>
              <a:t>] &gt; [OH</a:t>
            </a:r>
            <a:r>
              <a:rPr lang="en-US" baseline="30000" dirty="0">
                <a:solidFill>
                  <a:schemeClr val="tx1"/>
                </a:solidFill>
              </a:rPr>
              <a:t>-</a:t>
            </a:r>
            <a:r>
              <a:rPr lang="en-US" dirty="0">
                <a:solidFill>
                  <a:schemeClr val="tx1"/>
                </a:solidFill>
              </a:rPr>
              <a:t>]</a:t>
            </a:r>
            <a:r>
              <a:rPr lang="en-US" baseline="30000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 it is acidic</a:t>
            </a:r>
          </a:p>
          <a:p>
            <a:r>
              <a:rPr lang="en-US" dirty="0">
                <a:solidFill>
                  <a:schemeClr val="tx1"/>
                </a:solidFill>
              </a:rPr>
              <a:t>If [H</a:t>
            </a:r>
            <a:r>
              <a:rPr lang="en-US" baseline="30000" dirty="0">
                <a:solidFill>
                  <a:schemeClr val="tx1"/>
                </a:solidFill>
              </a:rPr>
              <a:t>+</a:t>
            </a:r>
            <a:r>
              <a:rPr lang="en-US" dirty="0">
                <a:solidFill>
                  <a:schemeClr val="tx1"/>
                </a:solidFill>
              </a:rPr>
              <a:t>] &lt; [OH</a:t>
            </a:r>
            <a:r>
              <a:rPr lang="en-US" baseline="30000" dirty="0">
                <a:solidFill>
                  <a:schemeClr val="tx1"/>
                </a:solidFill>
              </a:rPr>
              <a:t>-</a:t>
            </a:r>
            <a:r>
              <a:rPr lang="en-US" dirty="0">
                <a:solidFill>
                  <a:schemeClr val="tx1"/>
                </a:solidFill>
              </a:rPr>
              <a:t>]</a:t>
            </a:r>
            <a:r>
              <a:rPr lang="en-US" baseline="30000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it is basic 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8" descr="http://www.800mainstreet.com/7/0007-006rever_Image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306512"/>
            <a:ext cx="61722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cdn1.askiitians.com/Images/2014812-102236854-5219-Ionized-water-molecule-E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304" y="4953000"/>
            <a:ext cx="5252042" cy="1477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3667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92362"/>
          </a:xfrm>
        </p:spPr>
        <p:txBody>
          <a:bodyPr>
            <a:normAutofit/>
          </a:bodyPr>
          <a:lstStyle/>
          <a:p>
            <a:r>
              <a:rPr lang="en-US" dirty="0"/>
              <a:t>Naming and Formulas of Acids and Bases</a:t>
            </a:r>
          </a:p>
        </p:txBody>
      </p:sp>
      <p:pic>
        <p:nvPicPr>
          <p:cNvPr id="27652" name="Picture 4" descr="http://t2.gstatic.com/images?q=tbn:ANd9GcSwtPBv7hDwEXMg1I2Rq-jlwg6JJny_EmQxtM1TkJkMulvkt_K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3581400"/>
            <a:ext cx="2590800" cy="2590800"/>
          </a:xfrm>
          <a:prstGeom prst="rect">
            <a:avLst/>
          </a:prstGeom>
          <a:noFill/>
        </p:spPr>
      </p:pic>
      <p:pic>
        <p:nvPicPr>
          <p:cNvPr id="27654" name="Picture 6" descr="http://t1.gstatic.com/images?q=tbn:ANd9GcTRlh0J1BRtJg3yr9RJypl8toURaVwyBPW3sDz-1zKsQNT9OHq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3733800"/>
            <a:ext cx="3177208" cy="2133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1046BAFEE9724488AFFE678D5A7FC3" ma:contentTypeVersion="15" ma:contentTypeDescription="Create a new document." ma:contentTypeScope="" ma:versionID="898690c41fdec4b07d4ff8b349d2a1b4">
  <xsd:schema xmlns:xsd="http://www.w3.org/2001/XMLSchema" xmlns:xs="http://www.w3.org/2001/XMLSchema" xmlns:p="http://schemas.microsoft.com/office/2006/metadata/properties" xmlns:ns1="http://schemas.microsoft.com/sharepoint/v3" xmlns:ns3="99cf98eb-b6bd-4239-b4c8-1eb5cbff5bb2" xmlns:ns4="d4b5ab82-37f6-4663-955a-633135a4cb8b" targetNamespace="http://schemas.microsoft.com/office/2006/metadata/properties" ma:root="true" ma:fieldsID="91dd939c5c3e3965b7d7b2a92a3040ce" ns1:_="" ns3:_="" ns4:_="">
    <xsd:import namespace="http://schemas.microsoft.com/sharepoint/v3"/>
    <xsd:import namespace="99cf98eb-b6bd-4239-b4c8-1eb5cbff5bb2"/>
    <xsd:import namespace="d4b5ab82-37f6-4663-955a-633135a4cb8b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1:_ip_UnifiedCompliancePolicyProperties" minOccurs="0"/>
                <xsd:element ref="ns1:_ip_UnifiedCompliancePolicyUIAction" minOccurs="0"/>
                <xsd:element ref="ns4:MediaServiceAutoKeyPoints" minOccurs="0"/>
                <xsd:element ref="ns4:MediaServiceKeyPoints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7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8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cf98eb-b6bd-4239-b4c8-1eb5cbff5bb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b5ab82-37f6-4663-955a-633135a4cb8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55981C54-CBCA-42AD-A693-BF55A61243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9cf98eb-b6bd-4239-b4c8-1eb5cbff5bb2"/>
    <ds:schemaRef ds:uri="d4b5ab82-37f6-4663-955a-633135a4cb8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BC1C2B7-B51A-4D1B-B1DD-8D659B9843B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D9312DF-395E-48AD-B614-A2F83B6E5BF8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658</TotalTime>
  <Words>544</Words>
  <Application>Microsoft Office PowerPoint</Application>
  <PresentationFormat>On-screen Show (4:3)</PresentationFormat>
  <Paragraphs>94</Paragraphs>
  <Slides>14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Unit 13:  Acids and Bases</vt:lpstr>
      <vt:lpstr>Acid Spill Links</vt:lpstr>
      <vt:lpstr>PowerPoint Presentation</vt:lpstr>
      <vt:lpstr>Characteristics</vt:lpstr>
      <vt:lpstr>Characteristics</vt:lpstr>
      <vt:lpstr>Characteristics Shared by Both Acids and Bases</vt:lpstr>
      <vt:lpstr>Strong Acids and Bases vs. Weak Acids and Bases</vt:lpstr>
      <vt:lpstr>Self-Ionization of Water H20         H+ + OH- Equal amounts of H+ and OH-</vt:lpstr>
      <vt:lpstr>Naming and Formulas of Acids and Bases</vt:lpstr>
      <vt:lpstr>Naming Binary Acids (acids ending in a single element)  </vt:lpstr>
      <vt:lpstr>Naming Oxyacids</vt:lpstr>
      <vt:lpstr>The “ite” ions make the “ous” acids</vt:lpstr>
      <vt:lpstr>Formula Writing of Acids </vt:lpstr>
      <vt:lpstr>Naming and Formula Writing for Bases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Acids and Bases</dc:title>
  <dc:creator>Heather Helminiak</dc:creator>
  <cp:lastModifiedBy>Chris Lange</cp:lastModifiedBy>
  <cp:revision>23</cp:revision>
  <dcterms:created xsi:type="dcterms:W3CDTF">2012-05-03T01:26:56Z</dcterms:created>
  <dcterms:modified xsi:type="dcterms:W3CDTF">2020-05-04T20:41:36Z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0x0101006B1046BAFEE9724488AFFE678D5A7FC3</vt:lpwstr>
  </property>
</Properties>
</file>