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4"/>
  </p:notesMasterIdLst>
  <p:sldIdLst>
    <p:sldId id="257" r:id="rId5"/>
    <p:sldId id="258" r:id="rId6"/>
    <p:sldId id="259" r:id="rId7"/>
    <p:sldId id="263" r:id="rId8"/>
    <p:sldId id="283" r:id="rId9"/>
    <p:sldId id="284" r:id="rId10"/>
    <p:sldId id="260" r:id="rId11"/>
    <p:sldId id="274" r:id="rId12"/>
    <p:sldId id="285" r:id="rId13"/>
    <p:sldId id="275" r:id="rId14"/>
    <p:sldId id="286" r:id="rId15"/>
    <p:sldId id="287" r:id="rId16"/>
    <p:sldId id="264" r:id="rId17"/>
    <p:sldId id="288" r:id="rId18"/>
    <p:sldId id="266" r:id="rId19"/>
    <p:sldId id="282" r:id="rId20"/>
    <p:sldId id="261" r:id="rId21"/>
    <p:sldId id="262" r:id="rId22"/>
    <p:sldId id="279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807A219-C251-4A0B-8C00-2B7BC0CDE9D2}" v="1" dt="2020-04-13T18:54:28.4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AF1704-B499-4898-8256-F9FF0C0F1252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5F8E22-D4EC-4CA7-BA30-F8E7A07B03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385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A114BAB7-5757-4DAD-8F4A-0DD4A51FE5C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5D1DD9-1940-46A6-B668-E457CF768A3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153E8EAB-52F5-400A-99E4-ECDA16536E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0062CF79-1DC8-4168-8176-450CB992A3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CB93B763-F057-468B-ABD6-39F7E1DB6102}"/>
              </a:ext>
            </a:extLst>
          </p:cNvPr>
          <p:cNvGrpSpPr>
            <a:grpSpLocks/>
          </p:cNvGrpSpPr>
          <p:nvPr/>
        </p:nvGrpSpPr>
        <p:grpSpPr bwMode="auto">
          <a:xfrm>
            <a:off x="1" y="1"/>
            <a:ext cx="12187767" cy="6850063"/>
            <a:chOff x="0" y="0"/>
            <a:chExt cx="5758" cy="4315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3720E5CE-7717-4E6A-BC43-41084ABC146D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>
                <a:extLst>
                  <a:ext uri="{FF2B5EF4-FFF2-40B4-BE49-F238E27FC236}">
                    <a16:creationId xmlns:a16="http://schemas.microsoft.com/office/drawing/2014/main" id="{D7024EA5-9826-44CF-9485-181B79D9668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602BA584-5EAD-4EB3-AEB6-DCCD9164AE8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1053B358-D322-45A2-B0A3-E924615E892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8727D844-39E3-490F-B676-6DD1F9AFB61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AD6129C0-17B7-4A12-9C84-F68C957B43A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800"/>
              </a:p>
            </p:txBody>
          </p:sp>
        </p:grpSp>
        <p:sp>
          <p:nvSpPr>
            <p:cNvPr id="6" name="Freeform 9">
              <a:extLst>
                <a:ext uri="{FF2B5EF4-FFF2-40B4-BE49-F238E27FC236}">
                  <a16:creationId xmlns:a16="http://schemas.microsoft.com/office/drawing/2014/main" id="{A403DDCD-395D-45B5-B4A1-4E56DE12F2E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/>
            </a:p>
          </p:txBody>
        </p:sp>
        <p:sp>
          <p:nvSpPr>
            <p:cNvPr id="7" name="Freeform 10">
              <a:extLst>
                <a:ext uri="{FF2B5EF4-FFF2-40B4-BE49-F238E27FC236}">
                  <a16:creationId xmlns:a16="http://schemas.microsoft.com/office/drawing/2014/main" id="{66FF1F13-5A0D-495B-9A71-3C05A2D1CEE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761 h 1906"/>
                <a:gd name="T4" fmla="*/ 5978 w 5740"/>
                <a:gd name="T5" fmla="*/ 761 h 1906"/>
                <a:gd name="T6" fmla="*/ 5978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</p:grpSp>
      <p:sp>
        <p:nvSpPr>
          <p:cNvPr id="513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736726"/>
            <a:ext cx="10363200" cy="1920875"/>
          </a:xfrm>
        </p:spPr>
        <p:txBody>
          <a:bodyPr/>
          <a:lstStyle>
            <a:lvl1pPr>
              <a:defRPr sz="60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513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13" name="Rectangle 13">
            <a:extLst>
              <a:ext uri="{FF2B5EF4-FFF2-40B4-BE49-F238E27FC236}">
                <a16:creationId xmlns:a16="http://schemas.microsoft.com/office/drawing/2014/main" id="{6900F3C5-EBFD-4457-9BF3-AD37E959261B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xfrm>
            <a:off x="609600" y="6248400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4" name="Rectangle 14">
            <a:extLst>
              <a:ext uri="{FF2B5EF4-FFF2-40B4-BE49-F238E27FC236}">
                <a16:creationId xmlns:a16="http://schemas.microsoft.com/office/drawing/2014/main" id="{774997BA-70E7-4876-AC45-5F0FFF61E1E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5157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5" name="Rectangle 15">
            <a:extLst>
              <a:ext uri="{FF2B5EF4-FFF2-40B4-BE49-F238E27FC236}">
                <a16:creationId xmlns:a16="http://schemas.microsoft.com/office/drawing/2014/main" id="{4F6D344E-0D0A-4332-8D56-CC82C043086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54750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A4D064-0BFB-4897-968C-A096CE7E0B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9519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AD727A84-11FC-42C1-97BE-673E201345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F02D7BF0-D181-4356-9584-43E3F6C42E5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366E92-CA3B-4270-8249-11F4382773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4D30D9C9-113D-4A19-8143-BA19A5CB2D72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6304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A3A04F81-64DE-4E21-83E0-625C2825260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88AA1C52-CF62-4701-B788-59400E187D9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CBBD41-2990-4D41-AB3D-53E6AB9EBE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8B97FBDA-4F7B-4965-BE0C-203C728F4BE2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039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897D6F79-D998-4D41-AD41-445F624502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22297CE2-AF5D-48AA-BC45-68A212EDCD0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BE8280-5F00-49A0-AAC0-6BC71DE4CC9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8" name="Rectangle 14">
            <a:extLst>
              <a:ext uri="{FF2B5EF4-FFF2-40B4-BE49-F238E27FC236}">
                <a16:creationId xmlns:a16="http://schemas.microsoft.com/office/drawing/2014/main" id="{1EB63D25-410C-4471-9154-1E800BA27274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69114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AF0ED013-54B5-44D7-905A-2F040A76098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0331451C-8E41-4E92-8DF2-37F2AAE1287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88C5CD-1FFD-4EA0-B442-BB95D5223C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80C228D3-EB4A-4802-835A-1B96F4EA4D91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14967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7EFE3A3C-FFB2-409B-A569-63F622115C1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FB1B49CF-372A-4466-9AC9-F46D8C579C8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7BC5BB-E999-4A7F-B68C-D395035B3D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Rectangle 14">
            <a:extLst>
              <a:ext uri="{FF2B5EF4-FFF2-40B4-BE49-F238E27FC236}">
                <a16:creationId xmlns:a16="http://schemas.microsoft.com/office/drawing/2014/main" id="{F0D9F2C1-9500-44BA-8E6D-ACC3799AF7C9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587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E9C338FE-A62C-4F6A-BB0B-9FB1E08A7A8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417393E9-F0B7-4FAC-A3F0-F50419DC0C1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007486-45D1-48FC-BD46-5B36B5FE44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56553F26-764C-46E1-BC67-105052A7A250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7279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F34A7ED8-61CA-425B-9F75-45407CFFBF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265DED74-9256-44A1-97E0-5A724BBDD67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95FBB8-0421-4BB4-8A7B-ACF077D97E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C77D528A-2509-4F07-B3EC-ECA871267444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6591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BC52EA1D-A8F9-450F-B821-DBA05C07CCF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45B01ED5-2579-4694-8CBE-F58A4CF32D2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AE3D26-15F2-4FB1-A035-DC09E29C21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B4DBEB9F-172F-49B4-99CC-3C1E663C7CCE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2445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E5EA3C64-EFC2-4319-8112-5700A1626D7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DC276EC0-30EE-4E7B-AB5F-72427FE9EAE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0CDBE1-EBCF-4F2E-B705-683CE46E45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Rectangle 14">
            <a:extLst>
              <a:ext uri="{FF2B5EF4-FFF2-40B4-BE49-F238E27FC236}">
                <a16:creationId xmlns:a16="http://schemas.microsoft.com/office/drawing/2014/main" id="{66FC586C-D697-4D84-8FBA-F4BF5C596060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2458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536675E-F6A2-4321-93BD-84379E9EB89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5C85105-1093-41FC-ADDD-41D739F1AF8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34346F-269D-4BA2-9776-F5086AE578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4BE25783-027A-4B09-ADE7-2D1C4A1E3046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9043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3D1F17F2-5885-4FEA-B87E-34C38E9C8CB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15067FD9-533B-44F8-86BA-E6F812DC679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09635E-922A-4F12-AA5C-086E9A697E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7FE87F75-E179-4FEF-B980-242389A5F973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4646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064927DA-6628-43C5-84AB-86FE8CCD7F5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D7FF2BC9-4222-4DB6-A636-9E18D03CA16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8EDBF0-C2D9-42DA-9024-6E21A622CA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93F97A26-702D-4DCA-96BC-2C6E89CE808E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209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6C6150D2-D2C2-425C-B291-21A1B751FA1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0B7E799C-AE63-4900-9A4B-A0084E0C887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1B3110-02B8-46CC-A4A4-BBF5DEDC6D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D550EBB7-E6C0-4BAB-A5A1-0CAC97A24B2C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4043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C58160DE-89D0-49E2-9F0B-B6E390911EA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5157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0B41549A-125D-4456-BCFA-30A0E87A749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DBB9B65-7908-4AC9-8AC2-05002387557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grpSp>
        <p:nvGrpSpPr>
          <p:cNvPr id="1028" name="Group 4">
            <a:extLst>
              <a:ext uri="{FF2B5EF4-FFF2-40B4-BE49-F238E27FC236}">
                <a16:creationId xmlns:a16="http://schemas.microsoft.com/office/drawing/2014/main" id="{CDEC42D2-51B6-49D8-88E4-41AEFB723F3F}"/>
              </a:ext>
            </a:extLst>
          </p:cNvPr>
          <p:cNvGrpSpPr>
            <a:grpSpLocks/>
          </p:cNvGrpSpPr>
          <p:nvPr/>
        </p:nvGrpSpPr>
        <p:grpSpPr bwMode="auto">
          <a:xfrm>
            <a:off x="1" y="1"/>
            <a:ext cx="12187767" cy="6850063"/>
            <a:chOff x="0" y="0"/>
            <a:chExt cx="5758" cy="4315"/>
          </a:xfrm>
        </p:grpSpPr>
        <p:grpSp>
          <p:nvGrpSpPr>
            <p:cNvPr id="1032" name="Group 5">
              <a:extLst>
                <a:ext uri="{FF2B5EF4-FFF2-40B4-BE49-F238E27FC236}">
                  <a16:creationId xmlns:a16="http://schemas.microsoft.com/office/drawing/2014/main" id="{294E889B-9F10-4B54-94CE-878C4512352B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4102" name="Freeform 6">
                <a:extLst>
                  <a:ext uri="{FF2B5EF4-FFF2-40B4-BE49-F238E27FC236}">
                    <a16:creationId xmlns:a16="http://schemas.microsoft.com/office/drawing/2014/main" id="{213C9396-8445-4226-830D-631B9A473AD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4103" name="Freeform 7">
                <a:extLst>
                  <a:ext uri="{FF2B5EF4-FFF2-40B4-BE49-F238E27FC236}">
                    <a16:creationId xmlns:a16="http://schemas.microsoft.com/office/drawing/2014/main" id="{FE1B555D-5914-4272-A33F-85707D0FA0C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4104" name="Freeform 8">
                <a:extLst>
                  <a:ext uri="{FF2B5EF4-FFF2-40B4-BE49-F238E27FC236}">
                    <a16:creationId xmlns:a16="http://schemas.microsoft.com/office/drawing/2014/main" id="{E4B9C3DD-23A5-4062-8124-C9ED135B736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1038" name="Freeform 9">
                <a:extLst>
                  <a:ext uri="{FF2B5EF4-FFF2-40B4-BE49-F238E27FC236}">
                    <a16:creationId xmlns:a16="http://schemas.microsoft.com/office/drawing/2014/main" id="{5FE72FA1-57EB-4375-AF02-DCDD12019D8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4106" name="Freeform 10">
                <a:extLst>
                  <a:ext uri="{FF2B5EF4-FFF2-40B4-BE49-F238E27FC236}">
                    <a16:creationId xmlns:a16="http://schemas.microsoft.com/office/drawing/2014/main" id="{D869DC7C-BCDC-4B41-9225-AAB238E2581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800"/>
              </a:p>
            </p:txBody>
          </p:sp>
        </p:grpSp>
        <p:sp>
          <p:nvSpPr>
            <p:cNvPr id="4107" name="Freeform 11">
              <a:extLst>
                <a:ext uri="{FF2B5EF4-FFF2-40B4-BE49-F238E27FC236}">
                  <a16:creationId xmlns:a16="http://schemas.microsoft.com/office/drawing/2014/main" id="{2F8A9A8F-001A-4A94-9CE1-21C4768FE85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/>
            </a:p>
          </p:txBody>
        </p:sp>
        <p:sp>
          <p:nvSpPr>
            <p:cNvPr id="1034" name="Freeform 12">
              <a:extLst>
                <a:ext uri="{FF2B5EF4-FFF2-40B4-BE49-F238E27FC236}">
                  <a16:creationId xmlns:a16="http://schemas.microsoft.com/office/drawing/2014/main" id="{48B03D44-C526-4981-BC26-771ACC3E286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761 h 1906"/>
                <a:gd name="T4" fmla="*/ 5978 w 5740"/>
                <a:gd name="T5" fmla="*/ 761 h 1906"/>
                <a:gd name="T6" fmla="*/ 5978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</p:grpSp>
      <p:sp>
        <p:nvSpPr>
          <p:cNvPr id="4109" name="Rectangle 13">
            <a:extLst>
              <a:ext uri="{FF2B5EF4-FFF2-40B4-BE49-F238E27FC236}">
                <a16:creationId xmlns:a16="http://schemas.microsoft.com/office/drawing/2014/main" id="{646027F7-F2C1-4263-AA9B-FEEC8F41F9F9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110" name="Rectangle 14">
            <a:extLst>
              <a:ext uri="{FF2B5EF4-FFF2-40B4-BE49-F238E27FC236}">
                <a16:creationId xmlns:a16="http://schemas.microsoft.com/office/drawing/2014/main" id="{A9CE2832-7A97-41D8-99BE-F5DB9DC1AB4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11" name="Rectangle 15">
            <a:extLst>
              <a:ext uri="{FF2B5EF4-FFF2-40B4-BE49-F238E27FC236}">
                <a16:creationId xmlns:a16="http://schemas.microsoft.com/office/drawing/2014/main" id="{9AAD3574-A9D1-4BCA-8C2F-0D5C67B856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8629552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n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fUot7XSX8uA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s://www.youtube.com/watch?v=EBfGcTAJF4o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rTQ9CDuXKW8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FD8CD660-EC81-4FF7-B0FB-FDA4CD5A866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09800" y="533401"/>
            <a:ext cx="7772400" cy="115887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/>
              <a:t>Properties of Water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5E750855-DCFC-4C5B-B68A-10D282E438A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en-US"/>
          </a:p>
        </p:txBody>
      </p:sp>
      <p:pic>
        <p:nvPicPr>
          <p:cNvPr id="4100" name="Picture 5" descr="water_drop">
            <a:extLst>
              <a:ext uri="{FF2B5EF4-FFF2-40B4-BE49-F238E27FC236}">
                <a16:creationId xmlns:a16="http://schemas.microsoft.com/office/drawing/2014/main" id="{6D68AF0A-2A60-4AD2-9C12-02E220BCF7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828800"/>
            <a:ext cx="7086600" cy="471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4E1A80A8-4EE2-42B7-98C5-D7C1111306C3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/>
              <a:t>Specific Heat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2C4E8B7A-3885-40A1-B677-048E89735B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90800" y="1093789"/>
            <a:ext cx="6781800" cy="3887787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/>
              <a:t>Water has a high specific heat index</a:t>
            </a:r>
          </a:p>
          <a:p>
            <a:pPr lvl="1" eaLnBrk="1" hangingPunct="1">
              <a:defRPr/>
            </a:pPr>
            <a:r>
              <a:rPr lang="en-US" altLang="en-US" sz="2000" dirty="0"/>
              <a:t>This means that water can absorb a lot of heat before it gets hot due the hydrogen bonding; swimming in the lake in the spring</a:t>
            </a:r>
          </a:p>
          <a:p>
            <a:pPr lvl="1" eaLnBrk="1" hangingPunct="1">
              <a:defRPr/>
            </a:pPr>
            <a:r>
              <a:rPr lang="en-US" altLang="en-US" sz="2000" dirty="0"/>
              <a:t>It can also hold heat for a long time; takes a long time for ice to form in the fall.  </a:t>
            </a:r>
          </a:p>
          <a:p>
            <a:pPr lvl="1" eaLnBrk="1" hangingPunct="1">
              <a:defRPr/>
            </a:pPr>
            <a:r>
              <a:rPr lang="en-US" altLang="en-US" sz="2000" dirty="0"/>
              <a:t>Feel a cool breeze off the lake on the hot days of the summer…</a:t>
            </a:r>
          </a:p>
          <a:p>
            <a:pPr lvl="1" eaLnBrk="1" hangingPunct="1">
              <a:defRPr/>
            </a:pPr>
            <a:r>
              <a:rPr lang="en-US" altLang="en-US" sz="2000" dirty="0"/>
              <a:t>Moderates the climate – keeps earth from getting too hot or too cold!  </a:t>
            </a:r>
          </a:p>
          <a:p>
            <a:pPr lvl="1" eaLnBrk="1" hangingPunct="1">
              <a:defRPr/>
            </a:pPr>
            <a:endParaRPr lang="en-US" altLang="en-US" sz="2000" dirty="0"/>
          </a:p>
          <a:p>
            <a:pPr lvl="1" eaLnBrk="1" hangingPunct="1">
              <a:defRPr/>
            </a:pPr>
            <a:endParaRPr lang="en-US" altLang="en-US" sz="2000" dirty="0"/>
          </a:p>
        </p:txBody>
      </p:sp>
      <p:pic>
        <p:nvPicPr>
          <p:cNvPr id="29700" name="Picture 4" descr="MCj00787830000[1]">
            <a:extLst>
              <a:ext uri="{FF2B5EF4-FFF2-40B4-BE49-F238E27FC236}">
                <a16:creationId xmlns:a16="http://schemas.microsoft.com/office/drawing/2014/main" id="{095BEFEA-72AD-4097-BE37-A51ECDD2D9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326" y="4724401"/>
            <a:ext cx="1281113" cy="137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5" descr="MPj04386140000[1]">
            <a:extLst>
              <a:ext uri="{FF2B5EF4-FFF2-40B4-BE49-F238E27FC236}">
                <a16:creationId xmlns:a16="http://schemas.microsoft.com/office/drawing/2014/main" id="{5FBC54AB-13DB-4653-92B9-E23ED2F4E0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751389"/>
            <a:ext cx="2514600" cy="188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7" descr="http://t3.gstatic.com/images?q=tbn:ANd9GcReYrk1oKEwy1CZBpvnM5AYwA9mAFBot6CYU23AZMbJ9TmISSqZ:www.howitworksdaily.com/wp-content/uploads/2012/04/Earth_Western_Hemisphere_2.jpg">
            <a:extLst>
              <a:ext uri="{FF2B5EF4-FFF2-40B4-BE49-F238E27FC236}">
                <a16:creationId xmlns:a16="http://schemas.microsoft.com/office/drawing/2014/main" id="{A5B4C18D-6CF6-4E3A-ADA4-A7B8E894DA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1" y="4859339"/>
            <a:ext cx="1673225" cy="167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8D56BBBA-19C4-4D35-AFF5-1982571D3BB3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/>
              <a:t>Meniscus</a:t>
            </a:r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B9F1F681-6472-4C3F-9BD2-0A3D28794F0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2400" dirty="0"/>
              <a:t>Hydrogen Bonds cause water to create a meniscus in a graduated cylinder or glass of water </a:t>
            </a:r>
          </a:p>
          <a:p>
            <a:pPr eaLnBrk="1" hangingPunct="1">
              <a:defRPr/>
            </a:pPr>
            <a:r>
              <a:rPr lang="en-US" altLang="en-US" sz="2400" dirty="0"/>
              <a:t>The water is pulled up the sides of the glass due to the +/- attraction between the molecules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z="2400" dirty="0"/>
              <a:t>Adhesion – water wants to stick to other substances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z="2400" dirty="0"/>
              <a:t>Cohesion – water wants to stick to itself</a:t>
            </a:r>
          </a:p>
          <a:p>
            <a:pPr eaLnBrk="1" hangingPunct="1">
              <a:defRPr/>
            </a:pPr>
            <a:endParaRPr lang="en-US" altLang="en-US" sz="2400" dirty="0"/>
          </a:p>
        </p:txBody>
      </p:sp>
      <p:pic>
        <p:nvPicPr>
          <p:cNvPr id="14340" name="Picture 13" descr="http://www.middleschoolscience.com/gradcylzoom73ml.gif">
            <a:extLst>
              <a:ext uri="{FF2B5EF4-FFF2-40B4-BE49-F238E27FC236}">
                <a16:creationId xmlns:a16="http://schemas.microsoft.com/office/drawing/2014/main" id="{E68CBE1C-08C9-472A-BF72-50A4388C4E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413" y="1295401"/>
            <a:ext cx="3454400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7" descr="forces">
            <a:extLst>
              <a:ext uri="{FF2B5EF4-FFF2-40B4-BE49-F238E27FC236}">
                <a16:creationId xmlns:a16="http://schemas.microsoft.com/office/drawing/2014/main" id="{168E617C-FB6E-424D-879C-29070EE8E8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413" y="3862388"/>
            <a:ext cx="2438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3222144E-959B-48ED-9B25-5EE37EBA70A4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/>
              <a:t>Capillary Action</a:t>
            </a:r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D5359BA5-F5CB-48A0-8B02-BC68C82031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/>
              <a:t>The ability of water to be “drawn up” materials due to the +/- attraction between the molecules</a:t>
            </a:r>
          </a:p>
          <a:p>
            <a:pPr eaLnBrk="1" hangingPunct="1">
              <a:defRPr/>
            </a:pPr>
            <a:r>
              <a:rPr lang="en-US" altLang="en-US"/>
              <a:t>Examples:  plant roots/stems, water on the cuff of your pant legs in the rain will cause your pant to be wet to your ankles, paper towels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altLang="en-US"/>
          </a:p>
        </p:txBody>
      </p:sp>
      <p:pic>
        <p:nvPicPr>
          <p:cNvPr id="15364" name="Picture 4" descr="MP900407296[1]">
            <a:extLst>
              <a:ext uri="{FF2B5EF4-FFF2-40B4-BE49-F238E27FC236}">
                <a16:creationId xmlns:a16="http://schemas.microsoft.com/office/drawing/2014/main" id="{62E018CF-3C07-4739-B061-6F0EE48EB7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4114800"/>
            <a:ext cx="1785938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 descr="MC900325480[1]">
            <a:extLst>
              <a:ext uri="{FF2B5EF4-FFF2-40B4-BE49-F238E27FC236}">
                <a16:creationId xmlns:a16="http://schemas.microsoft.com/office/drawing/2014/main" id="{964D46C3-2623-44BC-8E36-914646D65B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1" y="4419600"/>
            <a:ext cx="1662113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12DFC800-2983-40CD-9780-53A62E5B73F1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/>
              <a:t>Capillary Action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CE7E16AE-FE74-4D51-8A9F-98ACF77435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0"/>
            <a:ext cx="44958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dirty="0"/>
              <a:t>Moves water through porous materials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dirty="0"/>
              <a:t>Due to: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z="2400" dirty="0"/>
              <a:t> Surface tension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z="2400" dirty="0"/>
              <a:t>Adhesion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z="2400" dirty="0"/>
              <a:t>Cohesion</a:t>
            </a:r>
          </a:p>
          <a:p>
            <a:pPr marL="457200" lvl="1" indent="0" eaLnBrk="1" hangingPunct="1">
              <a:lnSpc>
                <a:spcPct val="90000"/>
              </a:lnSpc>
              <a:buNone/>
              <a:defRPr/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dirty="0"/>
              <a:t>Water molecules will “stick” together in a drop on other materials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altLang="en-US" sz="2800" dirty="0"/>
          </a:p>
        </p:txBody>
      </p:sp>
      <p:pic>
        <p:nvPicPr>
          <p:cNvPr id="16388" name="Picture 13" descr="http://scienceprojectideasforkids.com/wp-content/uploads/2010/04/capillary-action-celery3.jpg">
            <a:extLst>
              <a:ext uri="{FF2B5EF4-FFF2-40B4-BE49-F238E27FC236}">
                <a16:creationId xmlns:a16="http://schemas.microsoft.com/office/drawing/2014/main" id="{B80C297C-D207-47F6-8A02-F760C4E549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7776" y="381001"/>
            <a:ext cx="1343025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15" descr="http://www.watchmeplayandlearn.com/wp-content/uploads/2012/10/IMG_7274.jpg">
            <a:extLst>
              <a:ext uri="{FF2B5EF4-FFF2-40B4-BE49-F238E27FC236}">
                <a16:creationId xmlns:a16="http://schemas.microsoft.com/office/drawing/2014/main" id="{8E758E1D-BD35-43AF-833B-67F6CB90E8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600200"/>
            <a:ext cx="27432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6" descr="http://2012books.lardbucket.org/books/beginning-chemistry/section_14/daf9127eec0fe7a9dfce896fff054188.jpg">
            <a:extLst>
              <a:ext uri="{FF2B5EF4-FFF2-40B4-BE49-F238E27FC236}">
                <a16:creationId xmlns:a16="http://schemas.microsoft.com/office/drawing/2014/main" id="{699BF265-C468-4196-A5E6-FCEDBE8920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189" y="4800600"/>
            <a:ext cx="2287587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2CC52534-040B-48ED-86FF-24C208222A2E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/>
              <a:t>Low Molar Mass</a:t>
            </a:r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F4367204-04DF-45BC-AD85-EA4E21DA39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/>
              <a:t>Water as a liquid has a low molar mass compared to other liquids due to the hydrogen bonding (+/- attraction) compared to other materials that do not have hydrogen bonding. </a:t>
            </a:r>
          </a:p>
          <a:p>
            <a:pPr eaLnBrk="1" hangingPunct="1">
              <a:defRPr/>
            </a:pPr>
            <a:r>
              <a:rPr lang="en-US" altLang="en-US" dirty="0"/>
              <a:t>Materials without hydrogen bonding tend to exist as gases. 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alt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>
            <a:extLst>
              <a:ext uri="{FF2B5EF4-FFF2-40B4-BE49-F238E27FC236}">
                <a16:creationId xmlns:a16="http://schemas.microsoft.com/office/drawing/2014/main" id="{73EE84FB-AD54-4A0A-AAA3-D3D056AB91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1447800"/>
            <a:ext cx="36576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2400" dirty="0"/>
              <a:t>Ice is less dense than liquid water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400" dirty="0"/>
              <a:t>The volume increases so it becomes less dense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400" dirty="0"/>
              <a:t>Water expands as it freezes to accommodate the bent structure of the water molecule and the attraction between molecules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400" dirty="0"/>
              <a:t>It forms a honeycomb (hexagonal)  crystal structure</a:t>
            </a:r>
          </a:p>
        </p:txBody>
      </p:sp>
      <p:pic>
        <p:nvPicPr>
          <p:cNvPr id="18435" name="Picture 5" descr="18">
            <a:extLst>
              <a:ext uri="{FF2B5EF4-FFF2-40B4-BE49-F238E27FC236}">
                <a16:creationId xmlns:a16="http://schemas.microsoft.com/office/drawing/2014/main" id="{10287AAE-016E-4AC3-86A1-D993742972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438400"/>
            <a:ext cx="400050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 Box 6">
            <a:extLst>
              <a:ext uri="{FF2B5EF4-FFF2-40B4-BE49-F238E27FC236}">
                <a16:creationId xmlns:a16="http://schemas.microsoft.com/office/drawing/2014/main" id="{01CCCA9F-965B-4FAE-AABA-DC4A88EDC5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1726" y="582613"/>
            <a:ext cx="51974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3600" b="1">
                <a:solidFill>
                  <a:srgbClr val="FFFFFF"/>
                </a:solidFill>
              </a:rPr>
              <a:t>Ice</a:t>
            </a:r>
          </a:p>
        </p:txBody>
      </p:sp>
      <p:sp>
        <p:nvSpPr>
          <p:cNvPr id="18437" name="Text Box 8">
            <a:extLst>
              <a:ext uri="{FF2B5EF4-FFF2-40B4-BE49-F238E27FC236}">
                <a16:creationId xmlns:a16="http://schemas.microsoft.com/office/drawing/2014/main" id="{B6021DA2-2E0D-4520-9B98-7FFF33015A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8926" y="811213"/>
            <a:ext cx="37496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en-US" sz="18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5" descr="9k=">
            <a:extLst>
              <a:ext uri="{FF2B5EF4-FFF2-40B4-BE49-F238E27FC236}">
                <a16:creationId xmlns:a16="http://schemas.microsoft.com/office/drawing/2014/main" id="{2DC02623-B623-4550-B490-270DEA53074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100639" y="2643189"/>
            <a:ext cx="1990725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en-US" sz="1800">
              <a:solidFill>
                <a:srgbClr val="FFFFFF"/>
              </a:solidFill>
            </a:endParaRPr>
          </a:p>
        </p:txBody>
      </p:sp>
      <p:pic>
        <p:nvPicPr>
          <p:cNvPr id="20483" name="Picture 7" descr="water2">
            <a:extLst>
              <a:ext uri="{FF2B5EF4-FFF2-40B4-BE49-F238E27FC236}">
                <a16:creationId xmlns:a16="http://schemas.microsoft.com/office/drawing/2014/main" id="{4E9104C6-41E9-4584-A956-C3075CD1D2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600201"/>
            <a:ext cx="4038600" cy="318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9" descr="water_cluster">
            <a:extLst>
              <a:ext uri="{FF2B5EF4-FFF2-40B4-BE49-F238E27FC236}">
                <a16:creationId xmlns:a16="http://schemas.microsoft.com/office/drawing/2014/main" id="{0D44136F-8757-4253-A76E-F9E4D9ED8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600201"/>
            <a:ext cx="3333750" cy="340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Text Box 10">
            <a:extLst>
              <a:ext uri="{FF2B5EF4-FFF2-40B4-BE49-F238E27FC236}">
                <a16:creationId xmlns:a16="http://schemas.microsoft.com/office/drawing/2014/main" id="{EB7E4DD9-08E8-4744-92E3-40F172ACB5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1143001"/>
            <a:ext cx="2590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1800">
                <a:solidFill>
                  <a:srgbClr val="FFFFFF"/>
                </a:solidFill>
              </a:rPr>
              <a:t>Liquid Water</a:t>
            </a:r>
          </a:p>
        </p:txBody>
      </p:sp>
      <p:sp>
        <p:nvSpPr>
          <p:cNvPr id="20486" name="Text Box 11">
            <a:extLst>
              <a:ext uri="{FF2B5EF4-FFF2-40B4-BE49-F238E27FC236}">
                <a16:creationId xmlns:a16="http://schemas.microsoft.com/office/drawing/2014/main" id="{7AC16D24-DB3B-4977-B504-A365175F60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1300" y="836613"/>
            <a:ext cx="2590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1800">
                <a:solidFill>
                  <a:srgbClr val="FFFFFF"/>
                </a:solidFill>
              </a:rPr>
              <a:t>Solid Water (Ice) honeycomb structure</a:t>
            </a:r>
          </a:p>
        </p:txBody>
      </p:sp>
      <p:sp>
        <p:nvSpPr>
          <p:cNvPr id="20487" name="TextBox 1">
            <a:extLst>
              <a:ext uri="{FF2B5EF4-FFF2-40B4-BE49-F238E27FC236}">
                <a16:creationId xmlns:a16="http://schemas.microsoft.com/office/drawing/2014/main" id="{2D0A346C-DFD6-4494-B5A5-6F2C1A4A75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5486401"/>
            <a:ext cx="5029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1800">
                <a:solidFill>
                  <a:srgbClr val="FFFFFF"/>
                </a:solidFill>
                <a:hlinkClick r:id="rId4"/>
              </a:rPr>
              <a:t>https://www.youtube.com/watch?v=fUot7XSX8uA</a:t>
            </a:r>
            <a:endParaRPr lang="en-US" altLang="en-US" sz="1800">
              <a:solidFill>
                <a:srgbClr val="FFFFFF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en-US" sz="18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03EF9761-1045-40A3-A7E1-5E11349DCC8D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/>
              <a:t>Solvent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D72BF673-D29A-48CC-8240-2B650DFB82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0"/>
            <a:ext cx="8229600" cy="4800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/>
              <a:t>Water is the </a:t>
            </a:r>
            <a:r>
              <a:rPr lang="en-US" altLang="en-US" b="1" u="sng" dirty="0"/>
              <a:t>universal</a:t>
            </a:r>
            <a:r>
              <a:rPr lang="en-US" altLang="en-US" dirty="0"/>
              <a:t> solvent because it dissolves more substances than anything else</a:t>
            </a:r>
          </a:p>
          <a:p>
            <a:pPr lvl="1" eaLnBrk="1" hangingPunct="1">
              <a:defRPr/>
            </a:pPr>
            <a:r>
              <a:rPr lang="en-US" altLang="en-US" dirty="0"/>
              <a:t>This is due to the </a:t>
            </a:r>
            <a:r>
              <a:rPr lang="en-US" altLang="en-US" u="sng" dirty="0"/>
              <a:t>polarity</a:t>
            </a:r>
            <a:r>
              <a:rPr lang="en-US" altLang="en-US" dirty="0"/>
              <a:t> (molecule that has a positive and negative side) of water </a:t>
            </a:r>
          </a:p>
          <a:p>
            <a:pPr lvl="1" eaLnBrk="1" hangingPunct="1">
              <a:defRPr/>
            </a:pPr>
            <a:r>
              <a:rPr lang="en-US" altLang="en-US" dirty="0"/>
              <a:t>Like Dissolves Like – water tends to dissolve other polar or ionic substances due to attraction between particles</a:t>
            </a:r>
          </a:p>
          <a:p>
            <a:pPr eaLnBrk="1" hangingPunct="1">
              <a:defRPr/>
            </a:pPr>
            <a:r>
              <a:rPr lang="en-US" altLang="en-US" dirty="0"/>
              <a:t>Water surrounds other polar molecules and breaks the molecule apart – dissolving it</a:t>
            </a:r>
          </a:p>
          <a:p>
            <a:pPr lvl="1" eaLnBrk="1" hangingPunct="1">
              <a:defRPr/>
            </a:pPr>
            <a:r>
              <a:rPr lang="en-US" altLang="en-US" dirty="0"/>
              <a:t>The molecule breaks apart because it is attracted to the water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6">
            <a:extLst>
              <a:ext uri="{FF2B5EF4-FFF2-40B4-BE49-F238E27FC236}">
                <a16:creationId xmlns:a16="http://schemas.microsoft.com/office/drawing/2014/main" id="{4159970D-AA3C-4FF4-B427-963A00CEC4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5065713"/>
            <a:ext cx="8364538" cy="181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800">
                <a:solidFill>
                  <a:srgbClr val="FFFFFF"/>
                </a:solidFill>
              </a:rPr>
              <a:t>Water surrounding ions within salt and breaking it apart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800">
                <a:solidFill>
                  <a:srgbClr val="FFFFFF"/>
                </a:solidFill>
                <a:hlinkClick r:id="rId2"/>
              </a:rPr>
              <a:t>https://www.youtube.com/watch?v=EBfGcTAJF4o</a:t>
            </a:r>
            <a:endParaRPr lang="en-US" altLang="en-US" sz="2800">
              <a:solidFill>
                <a:srgbClr val="FFFFFF"/>
              </a:solidFill>
            </a:endParaRP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endParaRPr lang="en-US" altLang="en-US" sz="2800">
              <a:solidFill>
                <a:srgbClr val="FFFFFF"/>
              </a:solidFill>
            </a:endParaRPr>
          </a:p>
        </p:txBody>
      </p:sp>
      <p:pic>
        <p:nvPicPr>
          <p:cNvPr id="22531" name="Picture 10" descr="http://kaffee.50webs.com/Science/images/Salt.Dissolving.gif">
            <a:extLst>
              <a:ext uri="{FF2B5EF4-FFF2-40B4-BE49-F238E27FC236}">
                <a16:creationId xmlns:a16="http://schemas.microsoft.com/office/drawing/2014/main" id="{8F1F8696-136C-4F9E-BD60-036563376BA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62401" y="990601"/>
            <a:ext cx="4143375" cy="4143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2" name="TextBox 2">
            <a:extLst>
              <a:ext uri="{FF2B5EF4-FFF2-40B4-BE49-F238E27FC236}">
                <a16:creationId xmlns:a16="http://schemas.microsoft.com/office/drawing/2014/main" id="{5BFCE9F4-75DD-4C8A-9FD4-9AAC3E2153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9938" y="152401"/>
            <a:ext cx="8077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3600">
                <a:solidFill>
                  <a:srgbClr val="FFFFFF"/>
                </a:solidFill>
              </a:rPr>
              <a:t>Water Dissolving an Ionic Compound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A2CB6C15-5134-4C0F-B564-C1CDD907309E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981200" y="152400"/>
            <a:ext cx="82296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/>
              <a:t>Water Dissolving a Polar Molecule</a:t>
            </a: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BBE12C00-7A07-4443-9130-A79A5DFECA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76600" y="4918076"/>
            <a:ext cx="6324600" cy="568325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en-US" altLang="en-US" sz="2800" dirty="0"/>
              <a:t>Water surrounds polar molecules of sugar</a:t>
            </a:r>
          </a:p>
          <a:p>
            <a:pPr marL="0" indent="0" eaLnBrk="1" hangingPunct="1">
              <a:buNone/>
              <a:defRPr/>
            </a:pPr>
            <a:endParaRPr lang="en-US" altLang="en-US" sz="2800" dirty="0"/>
          </a:p>
          <a:p>
            <a:pPr marL="0" indent="0" eaLnBrk="1" hangingPunct="1">
              <a:buNone/>
              <a:defRPr/>
            </a:pPr>
            <a:endParaRPr lang="en-US" altLang="en-US" sz="2800" dirty="0"/>
          </a:p>
        </p:txBody>
      </p:sp>
      <p:pic>
        <p:nvPicPr>
          <p:cNvPr id="23556" name="Picture 5" descr="http://www.sciencelearn.org.nz/var/sciencelearn/storage/images/contexts/food-function-and-structure/sci-media/images/sugar-dissolving-in-water/379882-1-eng-NZ/Sugar-dissolving-in-water.jpg">
            <a:extLst>
              <a:ext uri="{FF2B5EF4-FFF2-40B4-BE49-F238E27FC236}">
                <a16:creationId xmlns:a16="http://schemas.microsoft.com/office/drawing/2014/main" id="{9FB11E4D-F9EF-4560-BF9A-76D202E077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8238" y="1279526"/>
            <a:ext cx="5256212" cy="350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8BC3B066-2E53-4253-BA44-C360C6105052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/>
              <a:t>Structure of Water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E7CBFD9D-512E-4CB6-B46D-F0313C79A51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2800"/>
              <a:t>A molecule of water is made up of 2 hydrogen atoms and 1 oxygen atom</a:t>
            </a:r>
          </a:p>
          <a:p>
            <a:pPr eaLnBrk="1" hangingPunct="1">
              <a:defRPr/>
            </a:pPr>
            <a:r>
              <a:rPr lang="en-US" altLang="en-US" sz="2800"/>
              <a:t>Each atom carries a charge</a:t>
            </a:r>
          </a:p>
          <a:p>
            <a:pPr lvl="1" eaLnBrk="1" hangingPunct="1">
              <a:defRPr/>
            </a:pPr>
            <a:r>
              <a:rPr lang="en-US" altLang="en-US" sz="2400"/>
              <a:t>Oxygen has a negative charge</a:t>
            </a:r>
          </a:p>
          <a:p>
            <a:pPr lvl="1" eaLnBrk="1" hangingPunct="1">
              <a:defRPr/>
            </a:pPr>
            <a:r>
              <a:rPr lang="en-US" altLang="en-US" sz="2400"/>
              <a:t>Hydrogen has a positive charge</a:t>
            </a:r>
          </a:p>
        </p:txBody>
      </p:sp>
      <p:pic>
        <p:nvPicPr>
          <p:cNvPr id="5124" name="Picture 12" descr="Water%20molecule">
            <a:extLst>
              <a:ext uri="{FF2B5EF4-FFF2-40B4-BE49-F238E27FC236}">
                <a16:creationId xmlns:a16="http://schemas.microsoft.com/office/drawing/2014/main" id="{6EF64859-988C-4A02-B020-313CDF111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371601"/>
            <a:ext cx="2362200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13">
            <a:extLst>
              <a:ext uri="{FF2B5EF4-FFF2-40B4-BE49-F238E27FC236}">
                <a16:creationId xmlns:a16="http://schemas.microsoft.com/office/drawing/2014/main" id="{363D74D7-DFC6-4569-8DEF-CA6D3ED8F605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80" t="37042" r="42593" b="21251"/>
          <a:stretch>
            <a:fillRect/>
          </a:stretch>
        </p:blipFill>
        <p:spPr>
          <a:xfrm>
            <a:off x="7162801" y="3505200"/>
            <a:ext cx="3173413" cy="31242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5" name="Rectangle 15">
            <a:extLst>
              <a:ext uri="{FF2B5EF4-FFF2-40B4-BE49-F238E27FC236}">
                <a16:creationId xmlns:a16="http://schemas.microsoft.com/office/drawing/2014/main" id="{A6C65E57-66AB-4E05-92FF-0071692A411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676400" y="381000"/>
            <a:ext cx="5105400" cy="62484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2800"/>
              <a:t>Water molecules are held together by </a:t>
            </a:r>
            <a:r>
              <a:rPr lang="en-US" altLang="en-US" sz="2800" u="sng"/>
              <a:t>hydrogen bonds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altLang="en-US" sz="2800" u="sng"/>
          </a:p>
          <a:p>
            <a:pPr lvl="1" eaLnBrk="1" hangingPunct="1">
              <a:defRPr/>
            </a:pPr>
            <a:r>
              <a:rPr lang="en-US" altLang="en-US" sz="2600"/>
              <a:t>One end is positively charged (where the 2 hydrogens are)</a:t>
            </a:r>
          </a:p>
          <a:p>
            <a:pPr lvl="1" eaLnBrk="1" hangingPunct="1">
              <a:defRPr/>
            </a:pPr>
            <a:endParaRPr lang="en-US" altLang="en-US" sz="2600"/>
          </a:p>
          <a:p>
            <a:pPr lvl="1" eaLnBrk="1" hangingPunct="1">
              <a:defRPr/>
            </a:pPr>
            <a:r>
              <a:rPr lang="en-US" altLang="en-US" sz="2600"/>
              <a:t>One end is negatively charged</a:t>
            </a:r>
          </a:p>
          <a:p>
            <a:pPr lvl="1" eaLnBrk="1" hangingPunct="1">
              <a:defRPr/>
            </a:pPr>
            <a:endParaRPr lang="en-US" altLang="en-US" sz="2600"/>
          </a:p>
          <a:p>
            <a:pPr lvl="1" eaLnBrk="1" hangingPunct="1">
              <a:defRPr/>
            </a:pPr>
            <a:r>
              <a:rPr lang="en-US" altLang="en-US" sz="2600"/>
              <a:t>Hydrogen bond forms between a hydrogen atom from one molecule and an oxygen atom from another molecule</a:t>
            </a:r>
          </a:p>
          <a:p>
            <a:pPr lvl="1"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600">
                <a:solidFill>
                  <a:schemeClr val="hlink"/>
                </a:solidFill>
              </a:rPr>
              <a:t>*Remember opposites attract!!</a:t>
            </a:r>
          </a:p>
        </p:txBody>
      </p:sp>
      <p:pic>
        <p:nvPicPr>
          <p:cNvPr id="6147" name="Picture 16" descr="water">
            <a:extLst>
              <a:ext uri="{FF2B5EF4-FFF2-40B4-BE49-F238E27FC236}">
                <a16:creationId xmlns:a16="http://schemas.microsoft.com/office/drawing/2014/main" id="{DA91052B-BE61-4C27-8E1A-9CBA29CD115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86600" y="4786314"/>
            <a:ext cx="3581400" cy="20716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48" name="Picture 19">
            <a:extLst>
              <a:ext uri="{FF2B5EF4-FFF2-40B4-BE49-F238E27FC236}">
                <a16:creationId xmlns:a16="http://schemas.microsoft.com/office/drawing/2014/main" id="{3B14A870-FC43-4B8D-9230-3D4E1821C5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800" y="381000"/>
            <a:ext cx="36322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2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2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2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7E6599FB-9332-4375-9543-4C77C42C47A6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/>
              <a:t>Polarity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5930B880-52BB-4532-9BC4-E2C8C2D160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0"/>
            <a:ext cx="33528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/>
              <a:t>Water acts like a magnet: it has a positively charged side and a negatively charged side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/>
              <a:t>Because water is polar it is effected by static electricity</a:t>
            </a:r>
          </a:p>
        </p:txBody>
      </p:sp>
      <p:pic>
        <p:nvPicPr>
          <p:cNvPr id="7172" name="Picture 9" descr="http://teachwithjoy.com/wp-content/uploads/2011/11/20111115-180936.jpg">
            <a:extLst>
              <a:ext uri="{FF2B5EF4-FFF2-40B4-BE49-F238E27FC236}">
                <a16:creationId xmlns:a16="http://schemas.microsoft.com/office/drawing/2014/main" id="{AC99C065-BF20-461E-BAB7-2186E993E4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676400"/>
            <a:ext cx="4389438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A4938933-195E-4466-84EB-D913A702CB47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/>
              <a:t>Water can form Drops</a:t>
            </a:r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09A25C6A-59AB-4C2B-A289-02B2618974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438401" y="1295400"/>
            <a:ext cx="5027613" cy="319405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/>
              <a:t>1 water molecule attaches to another water molecule and so on and so on; the attraction is due to the hydrogen bonding.  More water molecules causes the water droplets to grow in size!!  </a:t>
            </a:r>
          </a:p>
        </p:txBody>
      </p:sp>
      <p:pic>
        <p:nvPicPr>
          <p:cNvPr id="8196" name="Picture 4" descr="MC900022708[1]">
            <a:extLst>
              <a:ext uri="{FF2B5EF4-FFF2-40B4-BE49-F238E27FC236}">
                <a16:creationId xmlns:a16="http://schemas.microsoft.com/office/drawing/2014/main" id="{90F399A7-F821-4BB4-A6A7-D9531ECF1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4264" y="2819401"/>
            <a:ext cx="2681287" cy="279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DE05A740-451B-4206-B847-1DCF51BEBB90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/>
              <a:t>Surface Tension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1BC7C552-29F2-4C0F-9344-02317BD1C6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52600" y="1295401"/>
            <a:ext cx="4800600" cy="5211763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/>
              <a:t>Surface tension is created because of hydrogen bonding</a:t>
            </a:r>
          </a:p>
          <a:p>
            <a:pPr eaLnBrk="1" hangingPunct="1">
              <a:defRPr/>
            </a:pPr>
            <a:r>
              <a:rPr lang="en-US" altLang="en-US" dirty="0"/>
              <a:t>Water molecules are bonded tightly at the surface of water forming a “skin” making it more difficult to break through</a:t>
            </a:r>
          </a:p>
          <a:p>
            <a:pPr eaLnBrk="1" hangingPunct="1">
              <a:defRPr/>
            </a:pPr>
            <a:r>
              <a:rPr lang="en-US" altLang="en-US" dirty="0"/>
              <a:t>Surfactant (soap) breaks surface tension</a:t>
            </a:r>
          </a:p>
        </p:txBody>
      </p:sp>
      <p:pic>
        <p:nvPicPr>
          <p:cNvPr id="9220" name="Picture 7" descr="meniscus-on-water-surface-tension-supporting-steel-paperclip-in-drinking-glass-tumbler-beaker-8-AJHD">
            <a:extLst>
              <a:ext uri="{FF2B5EF4-FFF2-40B4-BE49-F238E27FC236}">
                <a16:creationId xmlns:a16="http://schemas.microsoft.com/office/drawing/2014/main" id="{4E4C6D14-18B7-41E5-B8BE-97752C7B26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54" t="20493" r="14485"/>
          <a:stretch>
            <a:fillRect/>
          </a:stretch>
        </p:blipFill>
        <p:spPr bwMode="auto">
          <a:xfrm>
            <a:off x="7315200" y="3886200"/>
            <a:ext cx="304800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11" descr="c3x3waterbug">
            <a:extLst>
              <a:ext uri="{FF2B5EF4-FFF2-40B4-BE49-F238E27FC236}">
                <a16:creationId xmlns:a16="http://schemas.microsoft.com/office/drawing/2014/main" id="{A4CDF3C7-7DFE-4588-ADA4-BB9E8BFB6B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295400"/>
            <a:ext cx="2624138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CDI9152">
            <a:extLst>
              <a:ext uri="{FF2B5EF4-FFF2-40B4-BE49-F238E27FC236}">
                <a16:creationId xmlns:a16="http://schemas.microsoft.com/office/drawing/2014/main" id="{FC98ECB6-CF45-401D-9BEA-2F8B963B5134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0" y="381001"/>
            <a:ext cx="4495800" cy="24368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3" name="Picture 6" descr="66">
            <a:extLst>
              <a:ext uri="{FF2B5EF4-FFF2-40B4-BE49-F238E27FC236}">
                <a16:creationId xmlns:a16="http://schemas.microsoft.com/office/drawing/2014/main" id="{49EFF74A-42DD-45BF-98F0-F692DB0E1D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27"/>
          <a:stretch>
            <a:fillRect/>
          </a:stretch>
        </p:blipFill>
        <p:spPr bwMode="auto">
          <a:xfrm>
            <a:off x="3614739" y="2971801"/>
            <a:ext cx="4886325" cy="283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TextBox 1">
            <a:extLst>
              <a:ext uri="{FF2B5EF4-FFF2-40B4-BE49-F238E27FC236}">
                <a16:creationId xmlns:a16="http://schemas.microsoft.com/office/drawing/2014/main" id="{98C4831B-2534-4CB9-B7A0-CD1E4C5729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6096001"/>
            <a:ext cx="6019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1800">
                <a:solidFill>
                  <a:srgbClr val="FFFFFF"/>
                </a:solidFill>
                <a:hlinkClick r:id="rId4"/>
              </a:rPr>
              <a:t>https://www.youtube.com/watch?v=rTQ9CDuXKW8</a:t>
            </a:r>
            <a:endParaRPr lang="en-US" altLang="en-US" sz="1800">
              <a:solidFill>
                <a:srgbClr val="FFFFFF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en-US" sz="18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ED8AF5B1-23E6-487E-84D0-15421CCDFE80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/>
              <a:t>Freezing &amp; Boiling Points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5E415E9B-E9AD-4C00-BB30-1864C5C6F9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05000" y="1219201"/>
            <a:ext cx="82296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altLang="en-US"/>
              <a:t>Freezing Point - 0ºC or 32ºF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altLang="en-US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US" altLang="en-US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US" altLang="en-US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US" altLang="en-US"/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/>
              <a:t>High Boiling Point -  100ºC or 212ºF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2400"/>
              <a:t>Due to the hydrogen bonds holding the water molecules in tight as a liquid rather than allowing them to gain enough energy to escape as a gas molecule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2400"/>
              <a:t> </a:t>
            </a:r>
          </a:p>
        </p:txBody>
      </p:sp>
      <p:pic>
        <p:nvPicPr>
          <p:cNvPr id="28676" name="Picture 4" descr="MPj04306320000[1]">
            <a:extLst>
              <a:ext uri="{FF2B5EF4-FFF2-40B4-BE49-F238E27FC236}">
                <a16:creationId xmlns:a16="http://schemas.microsoft.com/office/drawing/2014/main" id="{00F1652F-D8B7-477C-A815-C1D57F42DB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676401"/>
            <a:ext cx="6934200" cy="189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6" descr="MCj01127460000[1]">
            <a:extLst>
              <a:ext uri="{FF2B5EF4-FFF2-40B4-BE49-F238E27FC236}">
                <a16:creationId xmlns:a16="http://schemas.microsoft.com/office/drawing/2014/main" id="{1FE925C0-4E23-41C4-866F-1AB13B8B73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1" y="4967288"/>
            <a:ext cx="2068513" cy="159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C708F064-2E94-450D-9B49-C0BAAFF40D39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/>
              <a:t>Low Vapor Pressure</a:t>
            </a:r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4FDC5FAE-408C-4839-BC0A-5EECC47AB3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/>
              <a:t>Vapor Pressure – The pressure directly above a liquid as it evaporates</a:t>
            </a:r>
          </a:p>
          <a:p>
            <a:pPr eaLnBrk="1" hangingPunct="1">
              <a:defRPr/>
            </a:pPr>
            <a:r>
              <a:rPr lang="en-US" altLang="en-US"/>
              <a:t>Water has a low vapor pressure because it does not evaporate very easily due to the hydrogen bonds…the +/- attraction holds the molecules together </a:t>
            </a:r>
          </a:p>
        </p:txBody>
      </p:sp>
      <p:pic>
        <p:nvPicPr>
          <p:cNvPr id="12292" name="Picture 4" descr="MP900409542[1]">
            <a:extLst>
              <a:ext uri="{FF2B5EF4-FFF2-40B4-BE49-F238E27FC236}">
                <a16:creationId xmlns:a16="http://schemas.microsoft.com/office/drawing/2014/main" id="{4D18F8DE-6714-426B-8A0B-9C75D885B3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4648200"/>
            <a:ext cx="1220788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anose="02020404030301010803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anose="02020404030301010803" pitchFamily="18" charset="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2C77F09766264A82040DC0FA3851A3" ma:contentTypeVersion="13" ma:contentTypeDescription="Create a new document." ma:contentTypeScope="" ma:versionID="521c6b81696709340adaed2e739ed776">
  <xsd:schema xmlns:xsd="http://www.w3.org/2001/XMLSchema" xmlns:xs="http://www.w3.org/2001/XMLSchema" xmlns:p="http://schemas.microsoft.com/office/2006/metadata/properties" xmlns:ns3="8715fe90-7a9c-4e9c-9654-eb220ebf53b5" xmlns:ns4="ec37c26e-bdeb-4efc-8ca2-99c462d388a2" targetNamespace="http://schemas.microsoft.com/office/2006/metadata/properties" ma:root="true" ma:fieldsID="d696402cf2e41d74854a349d1c08a27f" ns3:_="" ns4:_="">
    <xsd:import namespace="8715fe90-7a9c-4e9c-9654-eb220ebf53b5"/>
    <xsd:import namespace="ec37c26e-bdeb-4efc-8ca2-99c462d388a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15fe90-7a9c-4e9c-9654-eb220ebf53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37c26e-bdeb-4efc-8ca2-99c462d388a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CC849A8-693C-4F77-8E52-FD781588B15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715fe90-7a9c-4e9c-9654-eb220ebf53b5"/>
    <ds:schemaRef ds:uri="ec37c26e-bdeb-4efc-8ca2-99c462d388a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4F20CE1-C4E4-487F-8729-47E8CD157FA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737F85C-2D0B-40CE-9AB4-74113A5FBEE6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732</Words>
  <Application>Microsoft Office PowerPoint</Application>
  <PresentationFormat>Widescreen</PresentationFormat>
  <Paragraphs>83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Garamond</vt:lpstr>
      <vt:lpstr>Wingdings</vt:lpstr>
      <vt:lpstr>Stream</vt:lpstr>
      <vt:lpstr>Properties of Water</vt:lpstr>
      <vt:lpstr>Structure of Water</vt:lpstr>
      <vt:lpstr>PowerPoint Presentation</vt:lpstr>
      <vt:lpstr>Polarity</vt:lpstr>
      <vt:lpstr>Water can form Drops</vt:lpstr>
      <vt:lpstr>Surface Tension</vt:lpstr>
      <vt:lpstr>PowerPoint Presentation</vt:lpstr>
      <vt:lpstr>Freezing &amp; Boiling Points</vt:lpstr>
      <vt:lpstr>Low Vapor Pressure</vt:lpstr>
      <vt:lpstr>Specific Heat</vt:lpstr>
      <vt:lpstr>Meniscus</vt:lpstr>
      <vt:lpstr>Capillary Action</vt:lpstr>
      <vt:lpstr>Capillary Action</vt:lpstr>
      <vt:lpstr>Low Molar Mass</vt:lpstr>
      <vt:lpstr>PowerPoint Presentation</vt:lpstr>
      <vt:lpstr>PowerPoint Presentation</vt:lpstr>
      <vt:lpstr>Solvent</vt:lpstr>
      <vt:lpstr>PowerPoint Presentation</vt:lpstr>
      <vt:lpstr>Water Dissolving a Polar Molecule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Properties of Water</dc:title>
  <dc:creator>Davis, Kara</dc:creator>
  <cp:lastModifiedBy>Davis, Kara</cp:lastModifiedBy>
  <cp:revision>1</cp:revision>
  <dcterms:created xsi:type="dcterms:W3CDTF">2020-04-13T18:51:37Z</dcterms:created>
  <dcterms:modified xsi:type="dcterms:W3CDTF">2020-04-13T18:54:39Z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0x010100752C77F09766264A82040DC0FA3851A3</vt:lpwstr>
  </property>
</Properties>
</file>