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sldIdLst>
    <p:sldId id="256" r:id="rId2"/>
    <p:sldId id="259" r:id="rId3"/>
    <p:sldId id="258" r:id="rId4"/>
    <p:sldId id="260" r:id="rId5"/>
    <p:sldId id="262" r:id="rId6"/>
    <p:sldId id="263" r:id="rId7"/>
    <p:sldId id="265" r:id="rId8"/>
    <p:sldId id="264" r:id="rId9"/>
    <p:sldId id="267" r:id="rId10"/>
    <p:sldId id="266"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7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6FAE78E-3952-413E-B1EE-CA9CD353B91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27414297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AE78E-3952-413E-B1EE-CA9CD353B911}"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805865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6FAE78E-3952-413E-B1EE-CA9CD353B91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3402273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86FAE78E-3952-413E-B1EE-CA9CD353B911}"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73667014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AE78E-3952-413E-B1EE-CA9CD353B91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3055066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AE78E-3952-413E-B1EE-CA9CD353B91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1750813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6FAE78E-3952-413E-B1EE-CA9CD353B91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8391158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FAE78E-3952-413E-B1EE-CA9CD353B911}" type="datetimeFigureOut">
              <a:rPr lang="en-US" smtClean="0"/>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812988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6FAE78E-3952-413E-B1EE-CA9CD353B911}"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1692817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6FAE78E-3952-413E-B1EE-CA9CD353B911}" type="datetimeFigureOut">
              <a:rPr lang="en-US" smtClean="0"/>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183018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6FAE78E-3952-413E-B1EE-CA9CD353B911}" type="datetimeFigureOut">
              <a:rPr lang="en-US" smtClean="0"/>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355965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FAE78E-3952-413E-B1EE-CA9CD353B911}" type="datetimeFigureOut">
              <a:rPr lang="en-US" smtClean="0"/>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23393544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FAE78E-3952-413E-B1EE-CA9CD353B911}" type="datetimeFigureOut">
              <a:rPr lang="en-US" smtClean="0"/>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2715597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86FAE78E-3952-413E-B1EE-CA9CD353B911}" type="datetimeFigureOut">
              <a:rPr lang="en-US" smtClean="0"/>
              <a:t>2/2/2016</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B241396B-806D-414A-93B3-9620F8B3CE27}" type="slidenum">
              <a:rPr lang="en-US" smtClean="0"/>
              <a:t>‹#›</a:t>
            </a:fld>
            <a:endParaRPr lang="en-US"/>
          </a:p>
        </p:txBody>
      </p:sp>
    </p:spTree>
    <p:extLst>
      <p:ext uri="{BB962C8B-B14F-4D97-AF65-F5344CB8AC3E}">
        <p14:creationId xmlns:p14="http://schemas.microsoft.com/office/powerpoint/2010/main" val="3365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86FAE78E-3952-413E-B1EE-CA9CD353B911}" type="datetimeFigureOut">
              <a:rPr lang="en-US" smtClean="0"/>
              <a:t>2/2/2016</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B241396B-806D-414A-93B3-9620F8B3CE27}" type="slidenum">
              <a:rPr lang="en-US" smtClean="0"/>
              <a:t>‹#›</a:t>
            </a:fld>
            <a:endParaRPr lang="en-US"/>
          </a:p>
        </p:txBody>
      </p:sp>
    </p:spTree>
    <p:extLst>
      <p:ext uri="{BB962C8B-B14F-4D97-AF65-F5344CB8AC3E}">
        <p14:creationId xmlns:p14="http://schemas.microsoft.com/office/powerpoint/2010/main" val="2234594735"/>
      </p:ext>
    </p:extLst>
  </p:cSld>
  <p:clrMap bg1="dk1" tx1="lt1" bg2="dk2" tx2="lt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ecasd.k12.wi.us/schools/high/memorial/MHS_PBIS.cfm"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ecasd.k12.wi.us/schools/high/memorial/MHS_PBIS.cfm" TargetMode="Externa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hyperlink" Target="mailto:abuse@twitter.com" TargetMode="External"/><Relationship Id="rId2" Type="http://schemas.openxmlformats.org/officeDocument/2006/relationships/hyperlink" Target="mailto:abuse@(website).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dai.ly/x3h99ig" TargetMode="External"/><Relationship Id="rId2" Type="http://schemas.openxmlformats.org/officeDocument/2006/relationships/slideLayout" Target="../slideLayouts/slideLayout2.xml"/><Relationship Id="rId1" Type="http://schemas.openxmlformats.org/officeDocument/2006/relationships/video" Target="https://www.youtube.com/embed/ezI2W32yNg8" TargetMode="Externa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3139" y="622552"/>
            <a:ext cx="10571998" cy="970450"/>
          </a:xfrm>
        </p:spPr>
        <p:txBody>
          <a:bodyPr/>
          <a:lstStyle/>
          <a:p>
            <a:pPr algn="ctr"/>
            <a:r>
              <a:rPr lang="en-US" sz="8000" dirty="0" smtClean="0">
                <a:latin typeface="Berlin Sans FB Demi" panose="020E0802020502020306" pitchFamily="34" charset="0"/>
              </a:rPr>
              <a:t>RESPECT</a:t>
            </a:r>
            <a:endParaRPr lang="en-US" sz="8000" dirty="0">
              <a:latin typeface="Berlin Sans FB Demi" panose="020E0802020502020306" pitchFamily="34" charset="0"/>
            </a:endParaRPr>
          </a:p>
        </p:txBody>
      </p:sp>
      <p:sp>
        <p:nvSpPr>
          <p:cNvPr id="5" name="Content Placeholder 4"/>
          <p:cNvSpPr>
            <a:spLocks noGrp="1"/>
          </p:cNvSpPr>
          <p:nvPr>
            <p:ph idx="1"/>
          </p:nvPr>
        </p:nvSpPr>
        <p:spPr>
          <a:xfrm>
            <a:off x="543139" y="2209761"/>
            <a:ext cx="11081014" cy="4328825"/>
          </a:xfrm>
        </p:spPr>
        <p:txBody>
          <a:bodyPr>
            <a:normAutofit fontScale="62500" lnSpcReduction="20000"/>
          </a:bodyPr>
          <a:lstStyle/>
          <a:p>
            <a:r>
              <a:rPr lang="en-US" sz="5100" dirty="0">
                <a:latin typeface="Georgia" panose="02040502050405020303" pitchFamily="18" charset="0"/>
              </a:rPr>
              <a:t>What is RESPECT?  How do you define it?  How do </a:t>
            </a:r>
            <a:r>
              <a:rPr lang="en-US" sz="5100" dirty="0" smtClean="0">
                <a:latin typeface="Georgia" panose="02040502050405020303" pitchFamily="18" charset="0"/>
              </a:rPr>
              <a:t>you show respect to others? </a:t>
            </a:r>
          </a:p>
          <a:p>
            <a:endParaRPr lang="en-US" dirty="0"/>
          </a:p>
          <a:p>
            <a:r>
              <a:rPr lang="en-US" sz="5100" b="1" dirty="0">
                <a:latin typeface="Georgia" panose="02040502050405020303" pitchFamily="18" charset="0"/>
              </a:rPr>
              <a:t>Respect is thinking and acting in a positive way about yourself or towards others. </a:t>
            </a:r>
            <a:r>
              <a:rPr lang="en-US" sz="5100" b="1" dirty="0" smtClean="0">
                <a:latin typeface="Georgia" panose="02040502050405020303" pitchFamily="18" charset="0"/>
              </a:rPr>
              <a:t>It is </a:t>
            </a:r>
            <a:r>
              <a:rPr lang="en-US" sz="5100" b="1" dirty="0">
                <a:latin typeface="Georgia" panose="02040502050405020303" pitchFamily="18" charset="0"/>
              </a:rPr>
              <a:t>thinking and acting in a way that shows others you care about their feelings and their well-being</a:t>
            </a:r>
            <a:r>
              <a:rPr lang="en-US" sz="5100" dirty="0" smtClean="0">
                <a:latin typeface="Georgia" panose="02040502050405020303" pitchFamily="18" charset="0"/>
              </a:rPr>
              <a:t>.</a:t>
            </a:r>
          </a:p>
          <a:p>
            <a:pPr lvl="1" fontAlgn="t"/>
            <a:endParaRPr lang="en-US" sz="2900" b="1" dirty="0" smtClean="0"/>
          </a:p>
          <a:p>
            <a:pPr marL="457200" lvl="1" indent="0" fontAlgn="t">
              <a:buNone/>
            </a:pPr>
            <a:endParaRPr lang="en-US" sz="2900" dirty="0" smtClean="0"/>
          </a:p>
          <a:p>
            <a:pPr marL="914400" lvl="2" indent="0" fontAlgn="t">
              <a:buNone/>
            </a:pPr>
            <a:r>
              <a:rPr lang="en-US" sz="2000" dirty="0"/>
              <a:t/>
            </a:r>
            <a:br>
              <a:rPr lang="en-US" sz="2000" dirty="0"/>
            </a:br>
            <a:r>
              <a:rPr lang="en-US" sz="2000" dirty="0"/>
              <a:t/>
            </a:r>
            <a:br>
              <a:rPr lang="en-US" sz="2000" dirty="0"/>
            </a:br>
            <a:endParaRPr lang="en-US" sz="2400" dirty="0">
              <a:latin typeface="Georgia" panose="02040502050405020303" pitchFamily="18" charset="0"/>
            </a:endParaRPr>
          </a:p>
        </p:txBody>
      </p:sp>
    </p:spTree>
    <p:extLst>
      <p:ext uri="{BB962C8B-B14F-4D97-AF65-F5344CB8AC3E}">
        <p14:creationId xmlns:p14="http://schemas.microsoft.com/office/powerpoint/2010/main" val="2265434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smtClean="0">
                <a:latin typeface="Goudy Stout" panose="0202090407030B020401" pitchFamily="18" charset="0"/>
              </a:rPr>
              <a:t>A.C.T.</a:t>
            </a:r>
            <a:endParaRPr lang="en-US" sz="6000" dirty="0">
              <a:latin typeface="Goudy Stout" panose="0202090407030B020401" pitchFamily="18" charset="0"/>
            </a:endParaRPr>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dirty="0" smtClean="0">
                <a:latin typeface="+mj-lt"/>
              </a:rPr>
              <a:t>Loss of interest in school and regular activities</a:t>
            </a:r>
          </a:p>
          <a:p>
            <a:pPr>
              <a:buFont typeface="Wingdings" panose="05000000000000000000" pitchFamily="2" charset="2"/>
              <a:buChar char="v"/>
            </a:pPr>
            <a:r>
              <a:rPr lang="en-US" dirty="0" smtClean="0">
                <a:latin typeface="+mj-lt"/>
              </a:rPr>
              <a:t>Withdrawal from friends and family</a:t>
            </a:r>
          </a:p>
          <a:p>
            <a:pPr>
              <a:buFont typeface="Wingdings" panose="05000000000000000000" pitchFamily="2" charset="2"/>
              <a:buChar char="v"/>
            </a:pPr>
            <a:r>
              <a:rPr lang="en-US" dirty="0" smtClean="0">
                <a:latin typeface="+mj-lt"/>
              </a:rPr>
              <a:t>Feelings of hopelessness, worthless, self-blame, or guilt</a:t>
            </a:r>
          </a:p>
          <a:p>
            <a:pPr>
              <a:buFont typeface="Wingdings" panose="05000000000000000000" pitchFamily="2" charset="2"/>
              <a:buChar char="v"/>
            </a:pPr>
            <a:r>
              <a:rPr lang="en-US" dirty="0" smtClean="0">
                <a:latin typeface="+mj-lt"/>
              </a:rPr>
              <a:t>Angry, irritable mood</a:t>
            </a:r>
          </a:p>
          <a:p>
            <a:pPr>
              <a:buFont typeface="Wingdings" panose="05000000000000000000" pitchFamily="2" charset="2"/>
              <a:buChar char="v"/>
            </a:pPr>
            <a:r>
              <a:rPr lang="en-US" dirty="0" smtClean="0">
                <a:latin typeface="+mj-lt"/>
              </a:rPr>
              <a:t>Feeling there is no way out; need to escape</a:t>
            </a:r>
          </a:p>
          <a:p>
            <a:pPr>
              <a:buFont typeface="Wingdings" panose="05000000000000000000" pitchFamily="2" charset="2"/>
              <a:buChar char="v"/>
            </a:pPr>
            <a:r>
              <a:rPr lang="en-US" dirty="0" smtClean="0">
                <a:latin typeface="+mj-lt"/>
              </a:rPr>
              <a:t>Talking about not being around anymore, death, or suicide</a:t>
            </a:r>
          </a:p>
          <a:p>
            <a:endParaRPr lang="en-US" dirty="0">
              <a:latin typeface="+mj-lt"/>
            </a:endParaRPr>
          </a:p>
          <a:p>
            <a:r>
              <a:rPr lang="en-US" dirty="0" smtClean="0">
                <a:latin typeface="+mj-lt"/>
              </a:rPr>
              <a:t>If you notice t</a:t>
            </a:r>
            <a:r>
              <a:rPr lang="en-US" dirty="0" smtClean="0"/>
              <a:t>hese distress signals in a friend, it’s time to </a:t>
            </a:r>
            <a:r>
              <a:rPr lang="en-US" dirty="0" smtClean="0">
                <a:latin typeface="Goudy Stout" panose="0202090407030B020401" pitchFamily="18" charset="0"/>
              </a:rPr>
              <a:t>A.C.T.</a:t>
            </a:r>
            <a:endParaRPr lang="en-US" dirty="0" smtClean="0">
              <a:latin typeface="+mj-lt"/>
            </a:endParaRPr>
          </a:p>
          <a:p>
            <a:endParaRPr lang="en-US" dirty="0">
              <a:latin typeface="Goudy Stout" panose="0202090407030B020401" pitchFamily="18" charset="0"/>
            </a:endParaRPr>
          </a:p>
        </p:txBody>
      </p:sp>
    </p:spTree>
    <p:extLst>
      <p:ext uri="{BB962C8B-B14F-4D97-AF65-F5344CB8AC3E}">
        <p14:creationId xmlns:p14="http://schemas.microsoft.com/office/powerpoint/2010/main" val="517340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6000" dirty="0">
                <a:latin typeface="Goudy Stout" panose="0202090407030B020401" pitchFamily="18" charset="0"/>
              </a:rPr>
              <a:t>A.C.T.</a:t>
            </a:r>
            <a:endParaRPr lang="en-US" sz="6000" dirty="0"/>
          </a:p>
        </p:txBody>
      </p:sp>
      <p:sp>
        <p:nvSpPr>
          <p:cNvPr id="3" name="Content Placeholder 2"/>
          <p:cNvSpPr>
            <a:spLocks noGrp="1"/>
          </p:cNvSpPr>
          <p:nvPr>
            <p:ph idx="1"/>
          </p:nvPr>
        </p:nvSpPr>
        <p:spPr>
          <a:xfrm>
            <a:off x="4064000" y="2222287"/>
            <a:ext cx="7309286" cy="3636511"/>
          </a:xfrm>
        </p:spPr>
        <p:txBody>
          <a:bodyPr/>
          <a:lstStyle/>
          <a:p>
            <a:r>
              <a:rPr lang="en-US" sz="2000" u="sng" dirty="0">
                <a:latin typeface="Goudy Stout" panose="0202090407030B020401" pitchFamily="18" charset="0"/>
              </a:rPr>
              <a:t>A</a:t>
            </a:r>
            <a:r>
              <a:rPr lang="en-US" sz="2000" dirty="0"/>
              <a:t>cknowledge that your friend has a problem, and that symptoms are severe.</a:t>
            </a:r>
          </a:p>
          <a:p>
            <a:r>
              <a:rPr lang="en-US" sz="2000" u="sng" dirty="0">
                <a:latin typeface="Goudy Stout" panose="0202090407030B020401" pitchFamily="18" charset="0"/>
              </a:rPr>
              <a:t>C</a:t>
            </a:r>
            <a:r>
              <a:rPr lang="en-US" sz="2000" dirty="0"/>
              <a:t>are – Let your friends know that you’re there for them, and you want to help.</a:t>
            </a:r>
          </a:p>
          <a:p>
            <a:r>
              <a:rPr lang="en-US" sz="2000" u="sng" dirty="0">
                <a:latin typeface="Goudy Stout" panose="0202090407030B020401" pitchFamily="18" charset="0"/>
              </a:rPr>
              <a:t>T</a:t>
            </a:r>
            <a:r>
              <a:rPr lang="en-US" sz="2000" dirty="0"/>
              <a:t>ell a trusted adult about your concerns.  It could make all the difference.</a:t>
            </a:r>
            <a:endParaRPr lang="en-US" sz="2000" dirty="0">
              <a:latin typeface="Goudy Stout" panose="0202090407030B020401" pitchFamily="18" charset="0"/>
            </a:endParaRPr>
          </a:p>
          <a:p>
            <a:endParaRPr lang="en-US" dirty="0"/>
          </a:p>
        </p:txBody>
      </p:sp>
      <p:pic>
        <p:nvPicPr>
          <p:cNvPr id="4" name="Picture 3"/>
          <p:cNvPicPr/>
          <p:nvPr/>
        </p:nvPicPr>
        <p:blipFill>
          <a:blip r:embed="rId2"/>
          <a:stretch>
            <a:fillRect/>
          </a:stretch>
        </p:blipFill>
        <p:spPr>
          <a:xfrm>
            <a:off x="412749" y="2222287"/>
            <a:ext cx="3035300" cy="4400550"/>
          </a:xfrm>
          <a:prstGeom prst="rect">
            <a:avLst/>
          </a:prstGeom>
        </p:spPr>
      </p:pic>
    </p:spTree>
    <p:extLst>
      <p:ext uri="{BB962C8B-B14F-4D97-AF65-F5344CB8AC3E}">
        <p14:creationId xmlns:p14="http://schemas.microsoft.com/office/powerpoint/2010/main" val="2151743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547396"/>
            <a:ext cx="10571998" cy="970450"/>
          </a:xfrm>
        </p:spPr>
        <p:txBody>
          <a:bodyPr/>
          <a:lstStyle/>
          <a:p>
            <a:r>
              <a:rPr lang="en-US" dirty="0"/>
              <a:t>What is the difference between </a:t>
            </a:r>
            <a:r>
              <a:rPr lang="en-US" dirty="0" smtClean="0"/>
              <a:t>treating someone with disrespect and bullying? </a:t>
            </a:r>
            <a:endParaRPr lang="en-US" dirty="0"/>
          </a:p>
        </p:txBody>
      </p:sp>
      <p:sp>
        <p:nvSpPr>
          <p:cNvPr id="4" name="Content Placeholder 3"/>
          <p:cNvSpPr>
            <a:spLocks noGrp="1"/>
          </p:cNvSpPr>
          <p:nvPr>
            <p:ph idx="1"/>
          </p:nvPr>
        </p:nvSpPr>
        <p:spPr>
          <a:xfrm>
            <a:off x="818711" y="2222287"/>
            <a:ext cx="10742811" cy="4466612"/>
          </a:xfrm>
        </p:spPr>
        <p:txBody>
          <a:bodyPr>
            <a:normAutofit/>
          </a:bodyPr>
          <a:lstStyle/>
          <a:p>
            <a:r>
              <a:rPr lang="en-US" dirty="0" smtClean="0">
                <a:solidFill>
                  <a:schemeClr val="tx1">
                    <a:lumMod val="85000"/>
                  </a:schemeClr>
                </a:solidFill>
                <a:latin typeface="Georgia" panose="02040502050405020303" pitchFamily="18" charset="0"/>
              </a:rPr>
              <a:t>Teasing </a:t>
            </a:r>
            <a:r>
              <a:rPr lang="en-US" dirty="0">
                <a:solidFill>
                  <a:schemeClr val="tx1">
                    <a:lumMod val="85000"/>
                  </a:schemeClr>
                </a:solidFill>
                <a:latin typeface="Georgia" panose="02040502050405020303" pitchFamily="18" charset="0"/>
              </a:rPr>
              <a:t>(funny to some but not to others), sarcasm, insensitive comments, name calling, and </a:t>
            </a:r>
            <a:r>
              <a:rPr lang="en-US" dirty="0" smtClean="0">
                <a:solidFill>
                  <a:schemeClr val="tx1">
                    <a:lumMod val="85000"/>
                  </a:schemeClr>
                </a:solidFill>
                <a:latin typeface="Georgia" panose="02040502050405020303" pitchFamily="18" charset="0"/>
              </a:rPr>
              <a:t>hurtful comments  </a:t>
            </a:r>
            <a:r>
              <a:rPr lang="en-US" dirty="0">
                <a:solidFill>
                  <a:schemeClr val="tx1">
                    <a:lumMod val="85000"/>
                  </a:schemeClr>
                </a:solidFill>
                <a:latin typeface="Georgia" panose="02040502050405020303" pitchFamily="18" charset="0"/>
              </a:rPr>
              <a:t>can cause pain to the individuals at the time, </a:t>
            </a:r>
            <a:r>
              <a:rPr lang="en-US" dirty="0" smtClean="0">
                <a:solidFill>
                  <a:schemeClr val="tx1">
                    <a:lumMod val="85000"/>
                  </a:schemeClr>
                </a:solidFill>
                <a:latin typeface="Georgia" panose="02040502050405020303" pitchFamily="18" charset="0"/>
              </a:rPr>
              <a:t>but in </a:t>
            </a:r>
            <a:r>
              <a:rPr lang="en-US" dirty="0">
                <a:solidFill>
                  <a:schemeClr val="tx1">
                    <a:lumMod val="85000"/>
                  </a:schemeClr>
                </a:solidFill>
                <a:latin typeface="Georgia" panose="02040502050405020303" pitchFamily="18" charset="0"/>
              </a:rPr>
              <a:t>most cases this is not viewed as bullying behavior. </a:t>
            </a:r>
            <a:endParaRPr lang="en-US" dirty="0" smtClean="0">
              <a:solidFill>
                <a:schemeClr val="tx1">
                  <a:lumMod val="85000"/>
                </a:schemeClr>
              </a:solidFill>
              <a:latin typeface="Georgia" panose="02040502050405020303" pitchFamily="18" charset="0"/>
            </a:endParaRPr>
          </a:p>
          <a:p>
            <a:pPr lvl="1"/>
            <a:r>
              <a:rPr lang="en-US" b="1" dirty="0" smtClean="0"/>
              <a:t>It is </a:t>
            </a:r>
            <a:r>
              <a:rPr lang="en-US" b="1" dirty="0"/>
              <a:t>a hurtful incident-a disrespectful behavior, which will hopefully be resolved between the parties involved </a:t>
            </a:r>
            <a:r>
              <a:rPr lang="en-US" b="1" dirty="0" smtClean="0"/>
              <a:t>within </a:t>
            </a:r>
            <a:r>
              <a:rPr lang="en-US" b="1" dirty="0"/>
              <a:t>a short period of time</a:t>
            </a:r>
            <a:r>
              <a:rPr lang="en-US" b="1" dirty="0" smtClean="0"/>
              <a:t>.</a:t>
            </a:r>
          </a:p>
          <a:p>
            <a:pPr marL="457200" lvl="1" indent="0">
              <a:buNone/>
            </a:pPr>
            <a:endParaRPr lang="en-US" b="1" dirty="0" smtClean="0"/>
          </a:p>
          <a:p>
            <a:r>
              <a:rPr lang="en-US" b="1" dirty="0">
                <a:solidFill>
                  <a:schemeClr val="accent3"/>
                </a:solidFill>
                <a:latin typeface="Georgia" panose="02040502050405020303" pitchFamily="18" charset="0"/>
              </a:rPr>
              <a:t>Bullying</a:t>
            </a:r>
            <a:r>
              <a:rPr lang="en-US" dirty="0">
                <a:solidFill>
                  <a:schemeClr val="accent3"/>
                </a:solidFill>
                <a:latin typeface="Georgia" panose="02040502050405020303" pitchFamily="18" charset="0"/>
              </a:rPr>
              <a:t> is different. </a:t>
            </a:r>
            <a:r>
              <a:rPr lang="en-US" dirty="0">
                <a:solidFill>
                  <a:schemeClr val="tx1">
                    <a:lumMod val="85000"/>
                  </a:schemeClr>
                </a:solidFill>
                <a:latin typeface="Georgia" panose="02040502050405020303" pitchFamily="18" charset="0"/>
              </a:rPr>
              <a:t>Bullying is a situation in which someone </a:t>
            </a:r>
            <a:r>
              <a:rPr lang="en-US" u="sng" dirty="0">
                <a:solidFill>
                  <a:schemeClr val="tx1">
                    <a:lumMod val="85000"/>
                  </a:schemeClr>
                </a:solidFill>
                <a:latin typeface="Georgia" panose="02040502050405020303" pitchFamily="18" charset="0"/>
              </a:rPr>
              <a:t>intentionally</a:t>
            </a:r>
            <a:r>
              <a:rPr lang="en-US" dirty="0">
                <a:solidFill>
                  <a:schemeClr val="tx1">
                    <a:lumMod val="85000"/>
                  </a:schemeClr>
                </a:solidFill>
                <a:latin typeface="Georgia" panose="02040502050405020303" pitchFamily="18" charset="0"/>
              </a:rPr>
              <a:t> and </a:t>
            </a:r>
            <a:r>
              <a:rPr lang="en-US" u="sng" dirty="0">
                <a:solidFill>
                  <a:schemeClr val="tx1">
                    <a:lumMod val="85000"/>
                  </a:schemeClr>
                </a:solidFill>
                <a:latin typeface="Georgia" panose="02040502050405020303" pitchFamily="18" charset="0"/>
              </a:rPr>
              <a:t>repeatedly</a:t>
            </a:r>
            <a:r>
              <a:rPr lang="en-US" dirty="0">
                <a:solidFill>
                  <a:schemeClr val="tx1">
                    <a:lumMod val="85000"/>
                  </a:schemeClr>
                </a:solidFill>
                <a:latin typeface="Georgia" panose="02040502050405020303" pitchFamily="18" charset="0"/>
              </a:rPr>
              <a:t> harasses, makes fun of, or mistreats others either face to face or through social media</a:t>
            </a:r>
            <a:r>
              <a:rPr lang="en-US" dirty="0" smtClean="0">
                <a:solidFill>
                  <a:schemeClr val="tx1">
                    <a:lumMod val="85000"/>
                  </a:schemeClr>
                </a:solidFill>
                <a:latin typeface="Georgia" panose="02040502050405020303" pitchFamily="18" charset="0"/>
              </a:rPr>
              <a:t>.</a:t>
            </a:r>
            <a:endParaRPr lang="en-US" dirty="0">
              <a:solidFill>
                <a:schemeClr val="tx1">
                  <a:lumMod val="85000"/>
                </a:schemeClr>
              </a:solidFill>
              <a:latin typeface="Georgia" panose="02040502050405020303" pitchFamily="18" charset="0"/>
            </a:endParaRPr>
          </a:p>
        </p:txBody>
      </p:sp>
    </p:spTree>
    <p:extLst>
      <p:ext uri="{BB962C8B-B14F-4D97-AF65-F5344CB8AC3E}">
        <p14:creationId xmlns:p14="http://schemas.microsoft.com/office/powerpoint/2010/main" val="4039637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solidFill>
                  <a:schemeClr val="tx1"/>
                </a:solidFill>
                <a:hlinkClick r:id="rId2"/>
              </a:rPr>
              <a:t>Introduction to Bullying Video</a:t>
            </a:r>
            <a:endParaRPr lang="en-US" dirty="0">
              <a:solidFill>
                <a:schemeClr val="tx1"/>
              </a:solidFill>
            </a:endParaRPr>
          </a:p>
        </p:txBody>
      </p:sp>
      <p:sp>
        <p:nvSpPr>
          <p:cNvPr id="8" name="Subtitle 7"/>
          <p:cNvSpPr>
            <a:spLocks noGrp="1"/>
          </p:cNvSpPr>
          <p:nvPr>
            <p:ph type="subTitle" idx="1"/>
          </p:nvPr>
        </p:nvSpPr>
        <p:spPr/>
        <p:txBody>
          <a:bodyPr/>
          <a:lstStyle/>
          <a:p>
            <a:r>
              <a:rPr lang="en-US" dirty="0" smtClean="0"/>
              <a:t>Take a Stand</a:t>
            </a:r>
            <a:endParaRPr lang="en-US" dirty="0"/>
          </a:p>
        </p:txBody>
      </p:sp>
    </p:spTree>
    <p:extLst>
      <p:ext uri="{BB962C8B-B14F-4D97-AF65-F5344CB8AC3E}">
        <p14:creationId xmlns:p14="http://schemas.microsoft.com/office/powerpoint/2010/main" val="1047630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0986" y="1365336"/>
            <a:ext cx="5893840" cy="2161615"/>
          </a:xfrm>
        </p:spPr>
        <p:txBody>
          <a:bodyPr/>
          <a:lstStyle/>
          <a:p>
            <a:r>
              <a:rPr lang="en-US" sz="2400" dirty="0" smtClean="0">
                <a:solidFill>
                  <a:schemeClr val="tx1"/>
                </a:solidFill>
                <a:latin typeface="Berlin Sans FB Demi" panose="020E0802020502020306" pitchFamily="34" charset="0"/>
              </a:rPr>
              <a:t>To </a:t>
            </a:r>
            <a:r>
              <a:rPr lang="en-US" sz="2400" dirty="0">
                <a:solidFill>
                  <a:schemeClr val="tx1"/>
                </a:solidFill>
                <a:latin typeface="Berlin Sans FB Demi" panose="020E0802020502020306" pitchFamily="34" charset="0"/>
              </a:rPr>
              <a:t>help you understand the </a:t>
            </a:r>
            <a:r>
              <a:rPr lang="en-US" sz="2400" dirty="0" smtClean="0">
                <a:solidFill>
                  <a:schemeClr val="tx1"/>
                </a:solidFill>
                <a:latin typeface="Berlin Sans FB Demi" panose="020E0802020502020306" pitchFamily="34" charset="0"/>
              </a:rPr>
              <a:t>impact </a:t>
            </a:r>
            <a:r>
              <a:rPr lang="en-US" sz="2400" dirty="0">
                <a:solidFill>
                  <a:schemeClr val="tx1"/>
                </a:solidFill>
                <a:latin typeface="Berlin Sans FB Demi" panose="020E0802020502020306" pitchFamily="34" charset="0"/>
              </a:rPr>
              <a:t>of </a:t>
            </a:r>
            <a:r>
              <a:rPr lang="en-US" sz="2400" dirty="0" smtClean="0">
                <a:solidFill>
                  <a:schemeClr val="tx1"/>
                </a:solidFill>
                <a:latin typeface="Berlin Sans FB Demi" panose="020E0802020502020306" pitchFamily="34" charset="0"/>
              </a:rPr>
              <a:t>bullying, </a:t>
            </a:r>
            <a:r>
              <a:rPr lang="en-US" sz="2400" dirty="0">
                <a:solidFill>
                  <a:schemeClr val="tx1"/>
                </a:solidFill>
                <a:latin typeface="Berlin Sans FB Demi" panose="020E0802020502020306" pitchFamily="34" charset="0"/>
              </a:rPr>
              <a:t>we will be sharing some </a:t>
            </a:r>
            <a:r>
              <a:rPr lang="en-US" sz="2400" dirty="0" smtClean="0">
                <a:solidFill>
                  <a:schemeClr val="tx1"/>
                </a:solidFill>
                <a:latin typeface="Berlin Sans FB Demi" panose="020E0802020502020306" pitchFamily="34" charset="0"/>
              </a:rPr>
              <a:t>personal </a:t>
            </a:r>
            <a:r>
              <a:rPr lang="en-US" sz="2400" dirty="0">
                <a:solidFill>
                  <a:schemeClr val="tx1"/>
                </a:solidFill>
                <a:latin typeface="Berlin Sans FB Demi" panose="020E0802020502020306" pitchFamily="34" charset="0"/>
              </a:rPr>
              <a:t>stories from Memorial High School </a:t>
            </a:r>
            <a:r>
              <a:rPr lang="en-US" sz="2400" dirty="0" smtClean="0">
                <a:solidFill>
                  <a:schemeClr val="tx1"/>
                </a:solidFill>
                <a:latin typeface="Berlin Sans FB Demi" panose="020E0802020502020306" pitchFamily="34" charset="0"/>
              </a:rPr>
              <a:t>students.  </a:t>
            </a:r>
            <a:r>
              <a:rPr lang="en-US" sz="2400" dirty="0">
                <a:solidFill>
                  <a:schemeClr val="tx1"/>
                </a:solidFill>
                <a:latin typeface="Berlin Sans FB Demi" panose="020E0802020502020306" pitchFamily="34" charset="0"/>
              </a:rPr>
              <a:t>Please listen </a:t>
            </a:r>
            <a:r>
              <a:rPr lang="en-US" sz="2400" dirty="0" smtClean="0">
                <a:solidFill>
                  <a:schemeClr val="tx1"/>
                </a:solidFill>
                <a:latin typeface="Berlin Sans FB Demi" panose="020E0802020502020306" pitchFamily="34" charset="0"/>
              </a:rPr>
              <a:t>respectfully.</a:t>
            </a:r>
            <a:endParaRPr lang="en-US" sz="2400" dirty="0">
              <a:solidFill>
                <a:schemeClr val="tx1"/>
              </a:solidFill>
              <a:latin typeface="Berlin Sans FB Demi" panose="020E0802020502020306" pitchFamily="34" charset="0"/>
            </a:endParaRPr>
          </a:p>
        </p:txBody>
      </p:sp>
      <p:sp>
        <p:nvSpPr>
          <p:cNvPr id="3" name="Text Placeholder 2"/>
          <p:cNvSpPr>
            <a:spLocks noGrp="1"/>
          </p:cNvSpPr>
          <p:nvPr>
            <p:ph type="body" idx="1"/>
          </p:nvPr>
        </p:nvSpPr>
        <p:spPr/>
        <p:txBody>
          <a:bodyPr/>
          <a:lstStyle/>
          <a:p>
            <a:pPr algn="ctr"/>
            <a:r>
              <a:rPr lang="en-US" sz="4000" b="1" dirty="0" smtClean="0">
                <a:solidFill>
                  <a:schemeClr val="accent6"/>
                </a:solidFill>
                <a:latin typeface="Berlin Sans FB Demi" panose="020E0802020502020306" pitchFamily="34" charset="0"/>
                <a:hlinkClick r:id="rId2"/>
              </a:rPr>
              <a:t>Video:  Student Stories</a:t>
            </a:r>
            <a:endParaRPr lang="en-US" sz="4000" b="1" dirty="0">
              <a:solidFill>
                <a:schemeClr val="accent6"/>
              </a:solidFill>
              <a:latin typeface="Berlin Sans FB Demi" panose="020E0802020502020306" pitchFamily="34" charset="0"/>
            </a:endParaRPr>
          </a:p>
        </p:txBody>
      </p:sp>
      <p:sp>
        <p:nvSpPr>
          <p:cNvPr id="4" name="Text Placeholder 3"/>
          <p:cNvSpPr>
            <a:spLocks noGrp="1"/>
          </p:cNvSpPr>
          <p:nvPr>
            <p:ph type="body" sz="quarter" idx="16"/>
          </p:nvPr>
        </p:nvSpPr>
        <p:spPr>
          <a:xfrm>
            <a:off x="7624746" y="1092747"/>
            <a:ext cx="3810001" cy="4868407"/>
          </a:xfrm>
        </p:spPr>
        <p:txBody>
          <a:bodyPr/>
          <a:lstStyle/>
          <a:p>
            <a:r>
              <a:rPr lang="en-US" sz="2000" b="1" dirty="0">
                <a:latin typeface="+mj-lt"/>
              </a:rPr>
              <a:t>The two individuals depicted in these videos have chosen to share their stories so that we can understand what they went through and how they handled it.  </a:t>
            </a:r>
            <a:endParaRPr lang="en-US" sz="2000" b="1" dirty="0" smtClean="0">
              <a:latin typeface="+mj-lt"/>
            </a:endParaRPr>
          </a:p>
          <a:p>
            <a:r>
              <a:rPr lang="en-US" sz="2000" b="1" dirty="0" smtClean="0">
                <a:latin typeface="+mj-lt"/>
              </a:rPr>
              <a:t>Although </a:t>
            </a:r>
            <a:r>
              <a:rPr lang="en-US" sz="2000" b="1" dirty="0">
                <a:latin typeface="+mj-lt"/>
              </a:rPr>
              <a:t>we want to discuss bullying in general, this is not the time for sharing the stories of others, especially when we do not have their permission to do so.</a:t>
            </a:r>
            <a:endParaRPr lang="en-US" sz="2000" dirty="0" smtClean="0">
              <a:latin typeface="+mj-lt"/>
            </a:endParaRPr>
          </a:p>
          <a:p>
            <a:endParaRPr lang="en-US" dirty="0"/>
          </a:p>
        </p:txBody>
      </p:sp>
    </p:spTree>
    <p:extLst>
      <p:ext uri="{BB962C8B-B14F-4D97-AF65-F5344CB8AC3E}">
        <p14:creationId xmlns:p14="http://schemas.microsoft.com/office/powerpoint/2010/main" val="89963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288" y="1123593"/>
            <a:ext cx="10571998" cy="970450"/>
          </a:xfrm>
        </p:spPr>
        <p:txBody>
          <a:bodyPr/>
          <a:lstStyle/>
          <a:p>
            <a:pPr lvl="0"/>
            <a:r>
              <a:rPr lang="en-US" sz="2400" dirty="0"/>
              <a:t>What do you do if you </a:t>
            </a:r>
            <a:r>
              <a:rPr lang="en-US" sz="2400" dirty="0" smtClean="0"/>
              <a:t>feel </a:t>
            </a:r>
            <a:r>
              <a:rPr lang="en-US" sz="2400" dirty="0"/>
              <a:t>you are being bullied?  There are different responses based on the situation and people involved.  </a:t>
            </a:r>
            <a:r>
              <a:rPr lang="en-US" dirty="0"/>
              <a:t/>
            </a:r>
            <a:br>
              <a:rPr lang="en-US" dirty="0"/>
            </a:br>
            <a:endParaRPr lang="en-US" dirty="0"/>
          </a:p>
        </p:txBody>
      </p:sp>
      <p:sp>
        <p:nvSpPr>
          <p:cNvPr id="3" name="Content Placeholder 2"/>
          <p:cNvSpPr>
            <a:spLocks noGrp="1"/>
          </p:cNvSpPr>
          <p:nvPr>
            <p:ph idx="1"/>
          </p:nvPr>
        </p:nvSpPr>
        <p:spPr>
          <a:xfrm>
            <a:off x="818712" y="2222287"/>
            <a:ext cx="10980806" cy="4416508"/>
          </a:xfrm>
        </p:spPr>
        <p:txBody>
          <a:bodyPr>
            <a:normAutofit/>
          </a:bodyPr>
          <a:lstStyle/>
          <a:p>
            <a:pPr lvl="0"/>
            <a:r>
              <a:rPr lang="en-US" b="1" dirty="0">
                <a:solidFill>
                  <a:schemeClr val="accent6"/>
                </a:solidFill>
              </a:rPr>
              <a:t>Laugh it off.</a:t>
            </a:r>
            <a:r>
              <a:rPr lang="en-US" dirty="0">
                <a:solidFill>
                  <a:schemeClr val="accent6"/>
                </a:solidFill>
              </a:rPr>
              <a:t>  </a:t>
            </a:r>
            <a:r>
              <a:rPr lang="en-US" dirty="0">
                <a:latin typeface="Georgia" panose="02040502050405020303" pitchFamily="18" charset="0"/>
              </a:rPr>
              <a:t>If these are newer incidents of disrespect, often the person is seeking attention. By making a joke of the incident, you could diffuse the situation and minimize the attention the bully is seeking.</a:t>
            </a:r>
          </a:p>
          <a:p>
            <a:pPr lvl="0"/>
            <a:r>
              <a:rPr lang="en-US" b="1" dirty="0">
                <a:solidFill>
                  <a:schemeClr val="accent3"/>
                </a:solidFill>
              </a:rPr>
              <a:t>Ignore it.</a:t>
            </a:r>
            <a:r>
              <a:rPr lang="en-US" dirty="0">
                <a:solidFill>
                  <a:schemeClr val="accent3"/>
                </a:solidFill>
              </a:rPr>
              <a:t>  </a:t>
            </a:r>
            <a:r>
              <a:rPr lang="en-US" dirty="0">
                <a:latin typeface="Georgia" panose="02040502050405020303" pitchFamily="18" charset="0"/>
              </a:rPr>
              <a:t>People who bully like the attention and/or audience that they get from their </a:t>
            </a:r>
            <a:r>
              <a:rPr lang="en-US" dirty="0" smtClean="0">
                <a:latin typeface="Georgia" panose="02040502050405020303" pitchFamily="18" charset="0"/>
              </a:rPr>
              <a:t>behaviors</a:t>
            </a:r>
            <a:r>
              <a:rPr lang="en-US" dirty="0">
                <a:latin typeface="Georgia" panose="02040502050405020303" pitchFamily="18" charset="0"/>
              </a:rPr>
              <a:t>. </a:t>
            </a:r>
            <a:r>
              <a:rPr lang="en-US" dirty="0" smtClean="0">
                <a:latin typeface="Georgia" panose="02040502050405020303" pitchFamily="18" charset="0"/>
              </a:rPr>
              <a:t>     </a:t>
            </a:r>
            <a:r>
              <a:rPr lang="en-US" dirty="0">
                <a:latin typeface="Georgia" panose="02040502050405020303" pitchFamily="18" charset="0"/>
              </a:rPr>
              <a:t>Do not acknowledge what they said or wrote in any way.</a:t>
            </a:r>
          </a:p>
          <a:p>
            <a:pPr lvl="0"/>
            <a:r>
              <a:rPr lang="en-US" b="1" dirty="0">
                <a:solidFill>
                  <a:schemeClr val="accent1"/>
                </a:solidFill>
              </a:rPr>
              <a:t>Speak up.</a:t>
            </a:r>
            <a:r>
              <a:rPr lang="en-US" dirty="0">
                <a:solidFill>
                  <a:schemeClr val="accent1"/>
                </a:solidFill>
              </a:rPr>
              <a:t>  </a:t>
            </a:r>
            <a:r>
              <a:rPr lang="en-US" dirty="0">
                <a:latin typeface="Georgia" panose="02040502050405020303" pitchFamily="18" charset="0"/>
              </a:rPr>
              <a:t>If ignoring the person doesn’t work, tell the person directly to stop.  If you are too nervous doing this, ask a friend to do this on your behalf. </a:t>
            </a:r>
          </a:p>
          <a:p>
            <a:pPr lvl="0"/>
            <a:r>
              <a:rPr lang="en-US" b="1" dirty="0">
                <a:solidFill>
                  <a:schemeClr val="accent6"/>
                </a:solidFill>
              </a:rPr>
              <a:t>Unfriend the person on social media sites</a:t>
            </a:r>
            <a:r>
              <a:rPr lang="en-US" dirty="0">
                <a:solidFill>
                  <a:schemeClr val="accent6"/>
                </a:solidFill>
              </a:rPr>
              <a:t>.  </a:t>
            </a:r>
          </a:p>
          <a:p>
            <a:pPr lvl="0"/>
            <a:r>
              <a:rPr lang="en-US" b="1" dirty="0">
                <a:solidFill>
                  <a:schemeClr val="accent3"/>
                </a:solidFill>
              </a:rPr>
              <a:t>Keep a journal.</a:t>
            </a:r>
            <a:r>
              <a:rPr lang="en-US" dirty="0">
                <a:solidFill>
                  <a:schemeClr val="accent3"/>
                </a:solidFill>
              </a:rPr>
              <a:t>  </a:t>
            </a:r>
            <a:r>
              <a:rPr lang="en-US" dirty="0">
                <a:latin typeface="Georgia" panose="02040502050405020303" pitchFamily="18" charset="0"/>
              </a:rPr>
              <a:t>If it happens verbally write it down.  If it happens on social media, take a screen shot and keep it.  Document with as much detail as possible.  If the abuse continues report the abuse to </a:t>
            </a:r>
            <a:r>
              <a:rPr lang="en-US" u="sng" dirty="0">
                <a:latin typeface="Georgia" panose="02040502050405020303" pitchFamily="18" charset="0"/>
                <a:hlinkClick r:id="rId2"/>
              </a:rPr>
              <a:t>abuse@(website).com</a:t>
            </a:r>
            <a:r>
              <a:rPr lang="en-US" dirty="0">
                <a:latin typeface="Georgia" panose="02040502050405020303" pitchFamily="18" charset="0"/>
              </a:rPr>
              <a:t>  Example:  </a:t>
            </a:r>
            <a:r>
              <a:rPr lang="en-US" u="sng" dirty="0">
                <a:latin typeface="Georgia" panose="02040502050405020303" pitchFamily="18" charset="0"/>
                <a:hlinkClick r:id="rId3"/>
              </a:rPr>
              <a:t>abuse@twitter.com</a:t>
            </a:r>
            <a:r>
              <a:rPr lang="en-US" dirty="0">
                <a:latin typeface="Georgia" panose="02040502050405020303" pitchFamily="18" charset="0"/>
              </a:rPr>
              <a:t>  </a:t>
            </a:r>
            <a:r>
              <a:rPr lang="en-US" dirty="0" err="1">
                <a:latin typeface="Georgia" panose="02040502050405020303" pitchFamily="18" charset="0"/>
              </a:rPr>
              <a:t>Instagram</a:t>
            </a:r>
            <a:r>
              <a:rPr lang="en-US" dirty="0">
                <a:latin typeface="Georgia" panose="02040502050405020303" pitchFamily="18" charset="0"/>
              </a:rPr>
              <a:t> and Facebook also have “Help”, “Safety” or “Contact” reporting sites.  If you send your journal (social media) entries to the sites, they will often block or suspend the account the bully is using.</a:t>
            </a:r>
          </a:p>
          <a:p>
            <a:endParaRPr lang="en-US" dirty="0"/>
          </a:p>
        </p:txBody>
      </p:sp>
    </p:spTree>
    <p:extLst>
      <p:ext uri="{BB962C8B-B14F-4D97-AF65-F5344CB8AC3E}">
        <p14:creationId xmlns:p14="http://schemas.microsoft.com/office/powerpoint/2010/main" val="851996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 continued….</a:t>
            </a:r>
            <a:endParaRPr lang="en-US" dirty="0"/>
          </a:p>
        </p:txBody>
      </p:sp>
      <p:sp>
        <p:nvSpPr>
          <p:cNvPr id="3" name="Content Placeholder 2"/>
          <p:cNvSpPr>
            <a:spLocks noGrp="1"/>
          </p:cNvSpPr>
          <p:nvPr>
            <p:ph idx="1"/>
          </p:nvPr>
        </p:nvSpPr>
        <p:spPr/>
        <p:txBody>
          <a:bodyPr/>
          <a:lstStyle/>
          <a:p>
            <a:pPr lvl="0"/>
            <a:r>
              <a:rPr lang="en-US" b="1" dirty="0">
                <a:solidFill>
                  <a:schemeClr val="accent6"/>
                </a:solidFill>
              </a:rPr>
              <a:t>Never retaliate:</a:t>
            </a:r>
            <a:r>
              <a:rPr lang="en-US" dirty="0">
                <a:solidFill>
                  <a:schemeClr val="accent6"/>
                </a:solidFill>
              </a:rPr>
              <a:t>   </a:t>
            </a:r>
            <a:r>
              <a:rPr lang="en-US" dirty="0" smtClean="0"/>
              <a:t>P</a:t>
            </a:r>
            <a:r>
              <a:rPr lang="en-US" dirty="0" smtClean="0">
                <a:latin typeface="Georgia" panose="02040502050405020303" pitchFamily="18" charset="0"/>
              </a:rPr>
              <a:t>rovide </a:t>
            </a:r>
            <a:r>
              <a:rPr lang="en-US" dirty="0">
                <a:latin typeface="Georgia" panose="02040502050405020303" pitchFamily="18" charset="0"/>
              </a:rPr>
              <a:t>evidence that the other person was bullying you.  If you retaliate, it looks like you were both bullying.</a:t>
            </a:r>
          </a:p>
          <a:p>
            <a:pPr lvl="0"/>
            <a:r>
              <a:rPr lang="en-US" b="1" dirty="0">
                <a:solidFill>
                  <a:schemeClr val="accent1"/>
                </a:solidFill>
              </a:rPr>
              <a:t>Talk about it.</a:t>
            </a:r>
            <a:r>
              <a:rPr lang="en-US" dirty="0">
                <a:solidFill>
                  <a:schemeClr val="accent1"/>
                </a:solidFill>
              </a:rPr>
              <a:t>  </a:t>
            </a:r>
            <a:r>
              <a:rPr lang="en-US" dirty="0">
                <a:latin typeface="Georgia" panose="02040502050405020303" pitchFamily="18" charset="0"/>
              </a:rPr>
              <a:t>Talk to a parent, teacher, coach, counselor, or friend.  Never keep it to yourself.  You need a support </a:t>
            </a:r>
            <a:r>
              <a:rPr lang="en-US" dirty="0" smtClean="0">
                <a:latin typeface="Georgia" panose="02040502050405020303" pitchFamily="18" charset="0"/>
              </a:rPr>
              <a:t>system.  </a:t>
            </a:r>
            <a:r>
              <a:rPr lang="en-US" dirty="0">
                <a:latin typeface="Georgia" panose="02040502050405020303" pitchFamily="18" charset="0"/>
              </a:rPr>
              <a:t>G</a:t>
            </a:r>
            <a:r>
              <a:rPr lang="en-US" dirty="0" smtClean="0">
                <a:latin typeface="Georgia" panose="02040502050405020303" pitchFamily="18" charset="0"/>
              </a:rPr>
              <a:t>ive </a:t>
            </a:r>
            <a:r>
              <a:rPr lang="en-US" dirty="0">
                <a:latin typeface="Georgia" panose="02040502050405020303" pitchFamily="18" charset="0"/>
              </a:rPr>
              <a:t>others a chance to come through for you.</a:t>
            </a:r>
          </a:p>
          <a:p>
            <a:pPr lvl="0"/>
            <a:r>
              <a:rPr lang="en-US" b="1" dirty="0">
                <a:solidFill>
                  <a:schemeClr val="accent3"/>
                </a:solidFill>
              </a:rPr>
              <a:t>When you must tell an adult</a:t>
            </a:r>
            <a:r>
              <a:rPr lang="en-US" b="1" u="sng" dirty="0">
                <a:solidFill>
                  <a:schemeClr val="accent3"/>
                </a:solidFill>
              </a:rPr>
              <a:t>:</a:t>
            </a:r>
            <a:r>
              <a:rPr lang="en-US" dirty="0">
                <a:solidFill>
                  <a:schemeClr val="accent3"/>
                </a:solidFill>
              </a:rPr>
              <a:t>  </a:t>
            </a:r>
            <a:r>
              <a:rPr lang="en-US" dirty="0">
                <a:latin typeface="Georgia" panose="02040502050405020303" pitchFamily="18" charset="0"/>
              </a:rPr>
              <a:t>When you feel scared, feel threatened, when you want to avoid school or being with certain people, events or places, when you find that the situation is all you can think about, when the situation is negatively affecting your life, when you are depressed or if you feel suicidal.  Please tell an adult.</a:t>
            </a:r>
          </a:p>
          <a:p>
            <a:pPr marL="0" indent="0">
              <a:buNone/>
            </a:pPr>
            <a:endParaRPr lang="en-US" dirty="0"/>
          </a:p>
        </p:txBody>
      </p:sp>
    </p:spTree>
    <p:extLst>
      <p:ext uri="{BB962C8B-B14F-4D97-AF65-F5344CB8AC3E}">
        <p14:creationId xmlns:p14="http://schemas.microsoft.com/office/powerpoint/2010/main" val="2126355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It’s Part of All Our Lives</a:t>
            </a:r>
            <a:endParaRPr lang="en-US" dirty="0"/>
          </a:p>
        </p:txBody>
      </p:sp>
      <p:sp>
        <p:nvSpPr>
          <p:cNvPr id="3" name="Content Placeholder 2"/>
          <p:cNvSpPr>
            <a:spLocks noGrp="1"/>
          </p:cNvSpPr>
          <p:nvPr>
            <p:ph idx="1"/>
          </p:nvPr>
        </p:nvSpPr>
        <p:spPr/>
        <p:txBody>
          <a:bodyPr/>
          <a:lstStyle/>
          <a:p>
            <a:r>
              <a:rPr lang="en-US" dirty="0" smtClean="0"/>
              <a:t>Mental health problems are health conditions involving changes in thinking, mood, or behavior.</a:t>
            </a:r>
          </a:p>
          <a:p>
            <a:r>
              <a:rPr lang="en-US" dirty="0" smtClean="0"/>
              <a:t>Mental illnesses are common – they impact almost every family in America and can affect anyone regardless of age, culture, gender, ethnicity, or economic status.</a:t>
            </a:r>
          </a:p>
          <a:p>
            <a:r>
              <a:rPr lang="en-US" dirty="0" smtClean="0"/>
              <a:t>Effective treatments are available and people recover.</a:t>
            </a:r>
          </a:p>
          <a:p>
            <a:r>
              <a:rPr lang="en-US" dirty="0" smtClean="0"/>
              <a:t>Counter Stigma – Treat people with respect and dignity.  Learn and share facts about mental health. Avoid labeling people by their diagnosis.  </a:t>
            </a:r>
            <a:br>
              <a:rPr lang="en-US" dirty="0" smtClean="0"/>
            </a:br>
            <a:r>
              <a:rPr lang="en-US" dirty="0" smtClean="0"/>
              <a:t>	</a:t>
            </a:r>
          </a:p>
          <a:p>
            <a:pPr marL="0" indent="0">
              <a:buNone/>
            </a:pPr>
            <a:endParaRPr lang="en-US" dirty="0"/>
          </a:p>
        </p:txBody>
      </p:sp>
    </p:spTree>
    <p:extLst>
      <p:ext uri="{BB962C8B-B14F-4D97-AF65-F5344CB8AC3E}">
        <p14:creationId xmlns:p14="http://schemas.microsoft.com/office/powerpoint/2010/main" val="165596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Mental Health and Wellness</a:t>
            </a:r>
            <a:endParaRPr lang="en-US" dirty="0"/>
          </a:p>
        </p:txBody>
      </p:sp>
      <p:pic>
        <p:nvPicPr>
          <p:cNvPr id="4" name="ezI2W32yNg8">
            <a:hlinkClick r:id="rId3"/>
          </p:cNvPr>
          <p:cNvPicPr>
            <a:picLocks noGrp="1" noRot="1" noChangeAspect="1"/>
          </p:cNvPicPr>
          <p:nvPr>
            <p:ph idx="1"/>
            <a:videoFile r:link="rId1"/>
          </p:nvPr>
        </p:nvPicPr>
        <p:blipFill>
          <a:blip r:embed="rId4"/>
          <a:stretch>
            <a:fillRect/>
          </a:stretch>
        </p:blipFill>
        <p:spPr>
          <a:xfrm>
            <a:off x="1981200" y="2303462"/>
            <a:ext cx="7442200" cy="4186238"/>
          </a:xfrm>
          <a:prstGeom prst="rect">
            <a:avLst/>
          </a:prstGeom>
        </p:spPr>
      </p:pic>
    </p:spTree>
    <p:extLst>
      <p:ext uri="{BB962C8B-B14F-4D97-AF65-F5344CB8AC3E}">
        <p14:creationId xmlns:p14="http://schemas.microsoft.com/office/powerpoint/2010/main" val="2979776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7200" dirty="0">
                <a:latin typeface="Goudy Stout" panose="0202090407030B020401" pitchFamily="18" charset="0"/>
              </a:rPr>
              <a:t>A.C.T.</a:t>
            </a:r>
            <a:endParaRPr lang="en-US" sz="7200" dirty="0"/>
          </a:p>
        </p:txBody>
      </p:sp>
      <p:pic>
        <p:nvPicPr>
          <p:cNvPr id="4" name="Picture 3"/>
          <p:cNvPicPr/>
          <p:nvPr/>
        </p:nvPicPr>
        <p:blipFill>
          <a:blip r:embed="rId2"/>
          <a:stretch>
            <a:fillRect/>
          </a:stretch>
        </p:blipFill>
        <p:spPr>
          <a:xfrm>
            <a:off x="4578349" y="2066925"/>
            <a:ext cx="3035300" cy="4400550"/>
          </a:xfrm>
          <a:prstGeom prst="rect">
            <a:avLst/>
          </a:prstGeom>
        </p:spPr>
      </p:pic>
    </p:spTree>
    <p:extLst>
      <p:ext uri="{BB962C8B-B14F-4D97-AF65-F5344CB8AC3E}">
        <p14:creationId xmlns:p14="http://schemas.microsoft.com/office/powerpoint/2010/main" val="59215012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TC103457503[[fn=Quotable]]</Template>
  <TotalTime>289</TotalTime>
  <Words>843</Words>
  <Application>Microsoft Office PowerPoint</Application>
  <PresentationFormat>Widescreen</PresentationFormat>
  <Paragraphs>48</Paragraphs>
  <Slides>11</Slides>
  <Notes>0</Notes>
  <HiddenSlides>0</HiddenSlides>
  <MMClips>1</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Berlin Sans FB Demi</vt:lpstr>
      <vt:lpstr>Century Gothic</vt:lpstr>
      <vt:lpstr>Georgia</vt:lpstr>
      <vt:lpstr>Goudy Stout</vt:lpstr>
      <vt:lpstr>Wingdings</vt:lpstr>
      <vt:lpstr>Wingdings 2</vt:lpstr>
      <vt:lpstr>Quotable</vt:lpstr>
      <vt:lpstr>RESPECT</vt:lpstr>
      <vt:lpstr>What is the difference between treating someone with disrespect and bullying? </vt:lpstr>
      <vt:lpstr>Introduction to Bullying Video</vt:lpstr>
      <vt:lpstr>To help you understand the impact of bullying, we will be sharing some personal stories from Memorial High School students.  Please listen respectfully.</vt:lpstr>
      <vt:lpstr>What do you do if you feel you are being bullied?  There are different responses based on the situation and people involved.   </vt:lpstr>
      <vt:lpstr>What to do continued….</vt:lpstr>
      <vt:lpstr>Mental Health: It’s Part of All Our Lives</vt:lpstr>
      <vt:lpstr>Mental Health and Wellness</vt:lpstr>
      <vt:lpstr>A.C.T.</vt:lpstr>
      <vt:lpstr>A.C.T.</vt:lpstr>
      <vt:lpstr>A.C.T.</vt:lpstr>
    </vt:vector>
  </TitlesOfParts>
  <Company>Eau Claire Area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dc:title>
  <dc:creator>Peterson, Amy</dc:creator>
  <cp:lastModifiedBy>Chris Lange</cp:lastModifiedBy>
  <cp:revision>28</cp:revision>
  <dcterms:created xsi:type="dcterms:W3CDTF">2013-12-04T14:07:01Z</dcterms:created>
  <dcterms:modified xsi:type="dcterms:W3CDTF">2016-02-02T17:36:21Z</dcterms:modified>
</cp:coreProperties>
</file>